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8" r:id="rId4"/>
    <p:sldId id="270" r:id="rId5"/>
    <p:sldId id="271" r:id="rId6"/>
    <p:sldId id="272" r:id="rId7"/>
    <p:sldId id="273" r:id="rId8"/>
    <p:sldId id="256" r:id="rId9"/>
    <p:sldId id="257" r:id="rId10"/>
    <p:sldId id="258" r:id="rId11"/>
    <p:sldId id="259" r:id="rId12"/>
    <p:sldId id="275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2&amp;text=%D0%BE%20%D1%81%D1%83%D0%B8%D1%86%D0%B8%D0%B4%D0%B5%20%D0%BF%D0%BE%D0%B4%D1%80%D0%BE%D1%81%D1%82%D0%BA%D0%BE%D0%B2&amp;noreask=1&amp;img_url=open.az/uploads/posts/2011-08/1312437731_podrostok-1.jpg&amp;pos=49&amp;rpt=simage&amp;lr=19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E%20%D1%81%D1%83%D0%B8%D1%86%D0%B8%D0%B4%D0%B5%20%D0%BF%D0%BE%D0%B4%D1%80%D0%BE%D1%81%D1%82%D0%BA%D0%BE%D0%B2&amp;noreask=1&amp;img_url=img-2004-11.photosight.ru/26/685948.jpg&amp;pos=1&amp;rpt=simage&amp;lr=19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733256"/>
            <a:ext cx="3888432" cy="792088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i="1" dirty="0"/>
              <a:t>Подготовила зам. директора по ВР Курбатова О.Н.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561">
            <a:off x="1534773" y="293209"/>
            <a:ext cx="1958702" cy="237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1481" y="2957895"/>
            <a:ext cx="7697719" cy="2127289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2"/>
                </a:solidFill>
              </a:rPr>
              <a:t>Об этом молчать </a:t>
            </a:r>
            <a:br>
              <a:rPr lang="ru-RU" sz="4800" b="1" i="1" dirty="0" smtClean="0">
                <a:solidFill>
                  <a:schemeClr val="tx2"/>
                </a:solidFill>
              </a:rPr>
            </a:br>
            <a:r>
              <a:rPr lang="ru-RU" sz="4800" b="1" i="1" dirty="0">
                <a:solidFill>
                  <a:schemeClr val="tx2"/>
                </a:solidFill>
              </a:rPr>
              <a:t> </a:t>
            </a:r>
            <a:r>
              <a:rPr lang="ru-RU" sz="4800" b="1" i="1" dirty="0" smtClean="0">
                <a:solidFill>
                  <a:schemeClr val="tx2"/>
                </a:solidFill>
              </a:rPr>
              <a:t>                                    нельзя…</a:t>
            </a:r>
            <a:endParaRPr lang="ru-RU" sz="4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2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792088"/>
          </a:xfrm>
        </p:spPr>
        <p:txBody>
          <a:bodyPr>
            <a:noAutofit/>
          </a:bodyPr>
          <a:lstStyle/>
          <a:p>
            <a:r>
              <a:rPr lang="ru-RU" sz="3200" b="1" i="1" dirty="0"/>
              <a:t>Шаг </a:t>
            </a:r>
            <a:r>
              <a:rPr lang="ru-RU" sz="3200" b="1" i="1" dirty="0" smtClean="0"/>
              <a:t>№2. Найдите на панели </a:t>
            </a:r>
            <a:r>
              <a:rPr lang="ru-RU" sz="3200" b="1" i="1" dirty="0" smtClean="0"/>
              <a:t>значок </a:t>
            </a:r>
            <a:r>
              <a:rPr lang="ru-RU" sz="3200" b="1" i="1" dirty="0" smtClean="0">
                <a:solidFill>
                  <a:srgbClr val="FF0000"/>
                </a:solidFill>
              </a:rPr>
              <a:t>Избранное</a:t>
            </a:r>
            <a:r>
              <a:rPr lang="ru-RU" sz="3200" b="1" i="1" dirty="0" smtClean="0"/>
              <a:t>    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6408712" cy="4806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763688" y="2420888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32129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Избранное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895547" y="3164337"/>
            <a:ext cx="504056" cy="4179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1010441" y="908720"/>
            <a:ext cx="504056" cy="4179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9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92696"/>
            <a:ext cx="7498080" cy="724942"/>
          </a:xfrm>
        </p:spPr>
        <p:txBody>
          <a:bodyPr>
            <a:normAutofit fontScale="90000"/>
          </a:bodyPr>
          <a:lstStyle/>
          <a:p>
            <a:r>
              <a:rPr lang="ru-RU" sz="3200" b="1" i="1" dirty="0"/>
              <a:t>Шаг </a:t>
            </a:r>
            <a:r>
              <a:rPr lang="ru-RU" sz="3200" b="1" i="1" dirty="0" smtClean="0"/>
              <a:t>№</a:t>
            </a:r>
            <a:r>
              <a:rPr lang="ru-RU" sz="3200" b="1" i="1" dirty="0" smtClean="0"/>
              <a:t>3. Нажмите на него, откроются три вкладки. Найдите </a:t>
            </a:r>
            <a:r>
              <a:rPr lang="ru-RU" sz="3200" b="1" i="1" dirty="0" smtClean="0">
                <a:solidFill>
                  <a:srgbClr val="FF0000"/>
                </a:solidFill>
              </a:rPr>
              <a:t>Журнал.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187624" y="2636912"/>
            <a:ext cx="180020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43609" y="3148599"/>
            <a:ext cx="936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solidFill>
                  <a:srgbClr val="FF0000"/>
                </a:solidFill>
              </a:rPr>
              <a:t>Журнал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890080" cy="1080120"/>
          </a:xfrm>
        </p:spPr>
        <p:txBody>
          <a:bodyPr>
            <a:noAutofit/>
          </a:bodyPr>
          <a:lstStyle/>
          <a:p>
            <a:r>
              <a:rPr lang="ru-RU" sz="2800" b="1" i="1" dirty="0"/>
              <a:t>Шаг </a:t>
            </a:r>
            <a:r>
              <a:rPr lang="ru-RU" sz="2800" b="1" i="1" dirty="0" smtClean="0"/>
              <a:t>№4.В поле </a:t>
            </a:r>
            <a:r>
              <a:rPr lang="ru-RU" sz="2800" b="1" i="1" dirty="0" smtClean="0">
                <a:solidFill>
                  <a:srgbClr val="FF0000"/>
                </a:solidFill>
              </a:rPr>
              <a:t>Журнала</a:t>
            </a:r>
            <a:r>
              <a:rPr lang="ru-RU" sz="2800" b="1" i="1" dirty="0" smtClean="0"/>
              <a:t> откроются адреса посещения различных сайтов сети Интернет. Нажимаете на любой из них и смотрите, чем интересуется Ваш ребёнок.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772816"/>
            <a:ext cx="6048673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Левая фигурная скобка 3"/>
          <p:cNvSpPr/>
          <p:nvPr/>
        </p:nvSpPr>
        <p:spPr>
          <a:xfrm>
            <a:off x="2051720" y="3212976"/>
            <a:ext cx="576064" cy="2160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414908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Адреса Интернет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3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r>
              <a:rPr lang="ru-RU" b="1" i="1" dirty="0"/>
              <a:t>Телефоны доверия: 26-37-90, 73-74-73</a:t>
            </a:r>
            <a:r>
              <a:rPr lang="ru-RU" b="1" i="1" dirty="0" smtClean="0"/>
              <a:t>.</a:t>
            </a:r>
          </a:p>
          <a:p>
            <a:pPr marL="82296" indent="0">
              <a:buNone/>
            </a:pPr>
            <a:r>
              <a:rPr lang="ru-RU" b="1" i="1" dirty="0"/>
              <a:t> (звонок бесплатный и </a:t>
            </a:r>
            <a:r>
              <a:rPr lang="ru-RU" b="1" i="1" dirty="0" smtClean="0"/>
              <a:t>круглосуточный)</a:t>
            </a: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r>
              <a:rPr lang="ru-RU" b="1" i="1" u="sng" dirty="0" smtClean="0"/>
              <a:t>Городской </a:t>
            </a:r>
            <a:r>
              <a:rPr lang="ru-RU" b="1" i="1" u="sng" dirty="0"/>
              <a:t>Телефон доверия</a:t>
            </a:r>
            <a:r>
              <a:rPr lang="ru-RU" b="1" i="1" dirty="0"/>
              <a:t>  </a:t>
            </a:r>
            <a:r>
              <a:rPr lang="ru-RU" b="1" i="1" dirty="0" smtClean="0"/>
              <a:t>  333-279</a:t>
            </a:r>
          </a:p>
          <a:p>
            <a:pPr marL="82296" indent="0">
              <a:buNone/>
            </a:pPr>
            <a:endParaRPr lang="ru-RU" dirty="0"/>
          </a:p>
          <a:p>
            <a:r>
              <a:rPr lang="ru-RU" b="1" i="1" u="sng" dirty="0"/>
              <a:t>Всероссийский детский телефон доверия</a:t>
            </a:r>
            <a:r>
              <a:rPr lang="ru-RU" b="1" i="1" dirty="0"/>
              <a:t> - </a:t>
            </a:r>
            <a:r>
              <a:rPr lang="ru-RU" b="1" i="1" dirty="0" smtClean="0"/>
              <a:t>8-800-2000-122</a:t>
            </a:r>
          </a:p>
          <a:p>
            <a:pPr marL="82296" indent="0">
              <a:buNone/>
            </a:pPr>
            <a:r>
              <a:rPr lang="ru-RU" b="1" i="1" dirty="0" smtClean="0"/>
              <a:t> </a:t>
            </a:r>
            <a:r>
              <a:rPr lang="ru-RU" b="1" i="1" dirty="0"/>
              <a:t>(звонок бесплатный и анонимный)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effectLst/>
              </a:rPr>
              <a:t/>
            </a:r>
            <a:br>
              <a:rPr lang="ru-RU" sz="3600" b="1" i="1" dirty="0" smtClean="0">
                <a:effectLst/>
              </a:rPr>
            </a:br>
            <a:r>
              <a:rPr lang="ru-RU" sz="40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/>
              </a:rPr>
              <a:t>В </a:t>
            </a:r>
            <a:r>
              <a:rPr lang="ru-RU" sz="40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/>
              </a:rPr>
              <a:t>несчастье судьба всегда оставляет дверцу для </a:t>
            </a:r>
            <a:r>
              <a:rPr lang="ru-RU" sz="40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/>
              </a:rPr>
              <a:t>выхода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44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68760"/>
            <a:ext cx="7674056" cy="3672408"/>
          </a:xfrm>
        </p:spPr>
        <p:txBody>
          <a:bodyPr>
            <a:normAutofit/>
          </a:bodyPr>
          <a:lstStyle/>
          <a:p>
            <a:r>
              <a:rPr lang="ru-RU" sz="3600" b="1" i="1" dirty="0"/>
              <a:t>По уровню смертности от самоубийств среди подростков 15-19 лет Россия занимает первое место в Европе и одно из первых мест в </a:t>
            </a:r>
            <a:r>
              <a:rPr lang="ru-RU" sz="3600" b="1" i="1" dirty="0" smtClean="0"/>
              <a:t>мире.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56214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04864"/>
            <a:ext cx="7401424" cy="403244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Протест</a:t>
            </a:r>
          </a:p>
          <a:p>
            <a:pPr marL="82296" indent="0">
              <a:buNone/>
            </a:pPr>
            <a:r>
              <a:rPr lang="ru-RU" sz="3600" b="1" i="1" dirty="0" smtClean="0">
                <a:solidFill>
                  <a:schemeClr val="tx1"/>
                </a:solidFill>
              </a:rPr>
              <a:t>Смысл протеста заключается в непримиримости, желании наказать обидчиков, причинить им вред хотя бы ценой собственной жизни.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268016" y="338272"/>
            <a:ext cx="4392488" cy="1224136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5486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 Мотив самоубийства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im5-tub-ru.yandex.net/i?id=130114308-00-7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1"/>
            <a:ext cx="2366124" cy="14107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99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04864"/>
            <a:ext cx="7401424" cy="352839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Призыв</a:t>
            </a:r>
          </a:p>
          <a:p>
            <a:pPr marL="82296" indent="0">
              <a:buNone/>
            </a:pPr>
            <a:r>
              <a:rPr lang="ru-RU" sz="4000" b="1" i="1" dirty="0" smtClean="0">
                <a:solidFill>
                  <a:schemeClr val="tx1"/>
                </a:solidFill>
              </a:rPr>
              <a:t>Желание привлечь к себе внимание, вызвать сочувствие: «Посмотрите, как мне плохо!».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268016" y="338272"/>
            <a:ext cx="4392488" cy="1224136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5486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 Мотив самоубийства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954482" cy="129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921"/>
            <a:ext cx="2011847" cy="1498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72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32856"/>
            <a:ext cx="7401424" cy="352839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Избежание</a:t>
            </a:r>
          </a:p>
          <a:p>
            <a:pPr marL="82296" indent="0">
              <a:buNone/>
            </a:pPr>
            <a:r>
              <a:rPr lang="ru-RU" sz="4000" b="1" i="1" dirty="0" smtClean="0">
                <a:solidFill>
                  <a:schemeClr val="tx1"/>
                </a:solidFill>
              </a:rPr>
              <a:t>Смысл его заключается в устранении себя от наказаний, непереносимой угрозы или физических страданий, например, в случае тяжёлого заболевания. 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268016" y="338272"/>
            <a:ext cx="4392488" cy="1224136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5486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 Мотив самоубийства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im7-tub-ru.yandex.net/i?id=174134572-42-7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60" y="152520"/>
            <a:ext cx="1800200" cy="1715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61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32856"/>
            <a:ext cx="7401424" cy="352839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Самонаказание</a:t>
            </a:r>
          </a:p>
          <a:p>
            <a:pPr marL="82296" indent="0">
              <a:buNone/>
            </a:pPr>
            <a:r>
              <a:rPr lang="ru-RU" sz="4000" b="1" i="1" dirty="0" smtClean="0">
                <a:solidFill>
                  <a:schemeClr val="tx1"/>
                </a:solidFill>
              </a:rPr>
              <a:t>Это протест во внутреннем плане, когда разрушительной силой выступает чувство стыда или вины. 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268016" y="338272"/>
            <a:ext cx="4392488" cy="1224136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5486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 Мотив самоубийства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475">
            <a:off x="6368424" y="310405"/>
            <a:ext cx="2341870" cy="1534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60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32856"/>
            <a:ext cx="7401424" cy="352839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Отказ</a:t>
            </a:r>
          </a:p>
          <a:p>
            <a:pPr marL="82296" indent="0">
              <a:buNone/>
            </a:pPr>
            <a:r>
              <a:rPr lang="ru-RU" sz="4000" b="1" i="1" dirty="0" smtClean="0">
                <a:solidFill>
                  <a:schemeClr val="tx1"/>
                </a:solidFill>
              </a:rPr>
              <a:t>Означает полную капитуляцию, происходит сближение суицида с мотивом. 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268016" y="338272"/>
            <a:ext cx="4392488" cy="1224136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5486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 Мотив самоубийства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6112"/>
            <a:ext cx="1431925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09" y="517815"/>
            <a:ext cx="1066800" cy="143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30152"/>
            <a:ext cx="1431925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47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12776"/>
            <a:ext cx="7406640" cy="208823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Как увидеть, где в Интернете «ходит» Ваш ребёнок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0688"/>
            <a:ext cx="9715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2533723" cy="207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7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Если Вы владеет компьютером, то …</a:t>
            </a:r>
            <a:r>
              <a:rPr lang="ru-RU" sz="3600" b="1" i="1" dirty="0"/>
              <a:t>Шаг №1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818072" cy="483562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600" b="1" i="1" dirty="0" smtClean="0"/>
              <a:t>Откройте любую страницу </a:t>
            </a:r>
            <a:r>
              <a:rPr lang="en-US" sz="3600" b="1" i="1" dirty="0" smtClean="0"/>
              <a:t>Internet Explorer ( </a:t>
            </a:r>
            <a:r>
              <a:rPr lang="ru-RU" sz="3600" b="1" i="1" dirty="0" smtClean="0"/>
              <a:t>войдите в Интернет) , нажав на значок</a:t>
            </a:r>
            <a:endParaRPr lang="ru-RU" sz="3600" b="1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06" y="3140968"/>
            <a:ext cx="4564166" cy="3091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1835696" y="3863666"/>
            <a:ext cx="2435740" cy="2016224"/>
          </a:xfrm>
          <a:prstGeom prst="wedgeEllipseCallout">
            <a:avLst>
              <a:gd name="adj1" fmla="val 58138"/>
              <a:gd name="adj2" fmla="val -59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16" y="4366338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806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141</TotalTime>
  <Words>258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Об этом молчать                                       нельзя…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увидеть, где в Интернете «ходит» Ваш ребёнок</vt:lpstr>
      <vt:lpstr>Если Вы владеет компьютером, то …Шаг №1 </vt:lpstr>
      <vt:lpstr>Шаг №2. Найдите на панели значок Избранное    </vt:lpstr>
      <vt:lpstr>Шаг №3. Нажмите на него, откроются три вкладки. Найдите Журнал.</vt:lpstr>
      <vt:lpstr>Шаг №4.В поле Журнала откроются адреса посещения различных сайтов сети Интернет. Нажимаете на любой из них и смотрите, чем интересуется Ваш ребёнок.</vt:lpstr>
      <vt:lpstr> В несчастье судьба всегда оставляет дверцу для выхода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увидеть, где в Интернете «ходит» Ваш ребёнок</dc:title>
  <cp:lastModifiedBy>Курбатова Ольга</cp:lastModifiedBy>
  <cp:revision>20</cp:revision>
  <dcterms:modified xsi:type="dcterms:W3CDTF">2012-05-21T03:47:20Z</dcterms:modified>
</cp:coreProperties>
</file>