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E1ADBA5-0625-4C9A-87ED-80FA554E7EC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14B8818-39F3-4E0B-9875-A4019F332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764704"/>
            <a:ext cx="7703864" cy="3238176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Наркомания – </a:t>
            </a:r>
          </a:p>
          <a:p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</a:rPr>
              <a:t>беда  семьи</a:t>
            </a:r>
            <a:b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</a:rPr>
              <a:t>или </a:t>
            </a:r>
            <a:b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</a:rPr>
              <a:t>социальное зло?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narkoman_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509120"/>
            <a:ext cx="2880320" cy="2160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60649"/>
            <a:ext cx="8062912" cy="72008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Энатол</a:t>
            </a:r>
            <a:r>
              <a:rPr lang="ru-RU" sz="2800" b="1" dirty="0" smtClean="0"/>
              <a:t> – </a:t>
            </a:r>
            <a:r>
              <a:rPr lang="ru-RU" sz="2800" b="1" dirty="0" err="1" smtClean="0"/>
              <a:t>психоактивное</a:t>
            </a:r>
            <a:r>
              <a:rPr lang="ru-RU" sz="2800" b="1" dirty="0" smtClean="0"/>
              <a:t> вещество.</a:t>
            </a:r>
            <a:endParaRPr lang="ru-RU" sz="2800" b="1" dirty="0"/>
          </a:p>
        </p:txBody>
      </p:sp>
      <p:pic>
        <p:nvPicPr>
          <p:cNvPr id="4" name="Picture 5" descr="алкогол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662473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narkoman_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3645024"/>
            <a:ext cx="1584176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алкоголь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692696"/>
            <a:ext cx="460851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773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8383" y="404664"/>
            <a:ext cx="3594098" cy="2880319"/>
          </a:xfrm>
          <a:prstGeom prst="rect">
            <a:avLst/>
          </a:prstGeom>
        </p:spPr>
      </p:pic>
      <p:pic>
        <p:nvPicPr>
          <p:cNvPr id="6" name="Рисунок 5" descr="narkoman_4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9" y="3645024"/>
            <a:ext cx="2592288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0"/>
            <a:ext cx="8062912" cy="2246313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/>
              <a:t>Алкоголь и дети – понятия несовместимые.</a:t>
            </a:r>
            <a:endParaRPr lang="ru-RU" sz="4800" b="1" i="1" dirty="0"/>
          </a:p>
        </p:txBody>
      </p:sp>
      <p:pic>
        <p:nvPicPr>
          <p:cNvPr id="4" name="Picture 4" descr="алкоголь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748883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i="1" dirty="0" smtClean="0"/>
              <a:t>Наркотики – сильные мутагены</a:t>
            </a:r>
            <a:endParaRPr lang="ru-RU" sz="4800" b="1" i="1" dirty="0"/>
          </a:p>
        </p:txBody>
      </p:sp>
      <p:pic>
        <p:nvPicPr>
          <p:cNvPr id="4" name="Рисунок 3" descr="deti_narkom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636912"/>
            <a:ext cx="4968552" cy="3744415"/>
          </a:xfrm>
          <a:prstGeom prst="rect">
            <a:avLst/>
          </a:prstGeom>
        </p:spPr>
      </p:pic>
      <p:pic>
        <p:nvPicPr>
          <p:cNvPr id="5" name="Рисунок 4" descr="narkoman_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2852936"/>
            <a:ext cx="2376263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наркотикам - нет"/>
          <p:cNvPicPr>
            <a:picLocks noChangeAspect="1" noChangeArrowheads="1"/>
          </p:cNvPicPr>
          <p:nvPr/>
        </p:nvPicPr>
        <p:blipFill>
          <a:blip r:embed="rId2" cstate="print"/>
          <a:srcRect b="5902"/>
          <a:stretch>
            <a:fillRect/>
          </a:stretch>
        </p:blipFill>
        <p:spPr bwMode="auto">
          <a:xfrm>
            <a:off x="539553" y="332656"/>
            <a:ext cx="511256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narkoman_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695574"/>
            <a:ext cx="2376264" cy="2461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224136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chemeClr val="accent2">
                    <a:lumMod val="75000"/>
                  </a:schemeClr>
                </a:solidFill>
              </a:rPr>
              <a:t>Выводы медиков</a:t>
            </a: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988840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Последствия действия наркотиков: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Нарушения памяти, внимания, </a:t>
            </a:r>
            <a:r>
              <a:rPr lang="ru-RU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мышле-ния</a:t>
            </a: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вследствие токсического поражения сосудов головного мозга наркотическим веществом.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Слабоумие и эпилепсия.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Ослабление иммунитета и СПИД.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Гепатиты В и С.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Сепсис – заражение крови.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Незаживающие язвы на теле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20688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Ослабление воли.</a:t>
            </a:r>
          </a:p>
          <a:p>
            <a:pPr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Выпадение волос.</a:t>
            </a:r>
          </a:p>
          <a:p>
            <a:pPr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Импотенция и бесплодие.</a:t>
            </a:r>
          </a:p>
          <a:p>
            <a:pPr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Хроническая депрессия и кошмарные сны.</a:t>
            </a:r>
          </a:p>
          <a:p>
            <a:pPr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Непреодолимая зависимость от наркотиков</a:t>
            </a:r>
          </a:p>
          <a:p>
            <a:pPr>
              <a:defRPr/>
            </a:pP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Раннее старение.</a:t>
            </a:r>
          </a:p>
          <a:p>
            <a:pPr>
              <a:defRPr/>
            </a:pPr>
            <a:endParaRPr lang="ru-RU" sz="2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defRPr/>
            </a:pPr>
            <a:endParaRPr lang="ru-RU" sz="2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Все это ты можешь получить за сомнительное удовольствие!!!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 descr="narkoman_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4077072"/>
            <a:ext cx="2304256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36815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Вред наркотиков для общества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48297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-Проституция, большинство проституток в наше время работает «за дозу»</a:t>
            </a:r>
          </a:p>
          <a:p>
            <a:pPr algn="l">
              <a:defRPr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-Воровство</a:t>
            </a:r>
          </a:p>
          <a:p>
            <a:pPr algn="l">
              <a:defRPr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-«Сомнительные» друзья</a:t>
            </a:r>
          </a:p>
          <a:p>
            <a:pPr algn="l">
              <a:defRPr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-Бездомность </a:t>
            </a:r>
          </a:p>
          <a:p>
            <a:pPr algn="l"/>
            <a:endParaRPr lang="ru-RU" sz="4000" b="1" i="1" dirty="0"/>
          </a:p>
        </p:txBody>
      </p:sp>
      <p:pic>
        <p:nvPicPr>
          <p:cNvPr id="5" name="Рисунок 4" descr="shortcut-artic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548680"/>
            <a:ext cx="2053580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36815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Мифы, бытующие среди молодежи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4967560" cy="2762896"/>
          </a:xfrm>
        </p:spPr>
        <p:txBody>
          <a:bodyPr>
            <a:normAutofit fontScale="92500" lnSpcReduction="10000"/>
          </a:bodyPr>
          <a:lstStyle/>
          <a:p>
            <a:pPr algn="l">
              <a:defRPr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От продавцов         наркотиков</a:t>
            </a:r>
          </a:p>
          <a:p>
            <a:pPr algn="l">
              <a:defRPr/>
            </a:pPr>
            <a:endParaRPr lang="ru-RU" sz="2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defRPr/>
            </a:pPr>
            <a:endParaRPr lang="ru-RU" sz="2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Попробуй – пробуют все</a:t>
            </a:r>
          </a:p>
          <a:p>
            <a:pPr algn="l">
              <a:defRPr/>
            </a:pPr>
            <a:endParaRPr lang="ru-RU" sz="2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defRPr/>
            </a:pPr>
            <a:endParaRPr lang="ru-RU" sz="2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Попробуй – вреда не будет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1556792"/>
            <a:ext cx="31683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u="sng" dirty="0" smtClean="0">
                <a:solidFill>
                  <a:schemeClr val="accent2">
                    <a:lumMod val="50000"/>
                  </a:schemeClr>
                </a:solidFill>
              </a:rPr>
              <a:t>Их развенчание</a:t>
            </a:r>
          </a:p>
          <a:p>
            <a:pPr>
              <a:defRPr/>
            </a:pPr>
            <a:endParaRPr lang="ru-RU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80% молодежи никогда не пробовали наркотиков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 некоторым наркотикам наступает привыкание уже через 1-2 приёма. Причём уже первая «доза» может стать летальной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</a:rPr>
              <a:t>вследст-вие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непереносимости организмом </a:t>
            </a:r>
          </a:p>
        </p:txBody>
      </p:sp>
      <p:pic>
        <p:nvPicPr>
          <p:cNvPr id="5" name="Рисунок 4" descr="narkoman_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5013176"/>
            <a:ext cx="2160240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4186808" cy="60501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3200" u="sng" dirty="0" smtClean="0">
                <a:solidFill>
                  <a:schemeClr val="accent2">
                    <a:lumMod val="50000"/>
                  </a:schemeClr>
                </a:solidFill>
              </a:rPr>
              <a:t>Попробуй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. Если не понравится – бросишь</a:t>
            </a:r>
          </a:p>
          <a:p>
            <a:pPr>
              <a:lnSpc>
                <a:spcPct val="90000"/>
              </a:lnSpc>
              <a:defRPr/>
            </a:pPr>
            <a:endParaRPr lang="ru-RU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ru-RU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Существуют безвредные наркотики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мифы от наркоманов</a:t>
            </a:r>
          </a:p>
          <a:p>
            <a:pPr>
              <a:lnSpc>
                <a:spcPct val="90000"/>
              </a:lnSpc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Это не болезнь, лечиться не от чего</a:t>
            </a:r>
          </a:p>
          <a:p>
            <a:pPr>
              <a:lnSpc>
                <a:spcPct val="90000"/>
              </a:lnSpc>
              <a:defRPr/>
            </a:pPr>
            <a:endParaRPr lang="ru-RU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Я могу бросить в любой момент</a:t>
            </a:r>
          </a:p>
          <a:p>
            <a:pPr>
              <a:lnSpc>
                <a:spcPct val="90000"/>
              </a:lnSpc>
              <a:defRPr/>
            </a:pPr>
            <a:endParaRPr lang="ru-RU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548680"/>
            <a:ext cx="41764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При употреблении наркотиков страдает воля, и преодолеть зависимость самостоятельно невозможно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Все наркотики ядовиты для организма</a:t>
            </a:r>
          </a:p>
          <a:p>
            <a:pPr>
              <a:lnSpc>
                <a:spcPct val="90000"/>
              </a:lnSpc>
              <a:defRPr/>
            </a:pPr>
            <a:endParaRPr lang="ru-RU" sz="2000" b="1" i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000" b="1" i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Их развенчание</a:t>
            </a:r>
            <a:endParaRPr lang="ru-RU" sz="2000" b="1" u="sng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Это не просто болезнь, а болезнь  психосоматическая, требующая комплексного сложного лечения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Самостоятельно бросить 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невозможно</a:t>
            </a: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т.к. формируется психологическая </a:t>
            </a:r>
            <a:r>
              <a:rPr lang="ru-RU" sz="20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зависи-мость</a:t>
            </a: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и страдает воля</a:t>
            </a:r>
          </a:p>
        </p:txBody>
      </p:sp>
      <p:pic>
        <p:nvPicPr>
          <p:cNvPr id="5" name="Рисунок 4" descr="narkoman_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3" y="5373216"/>
            <a:ext cx="1944216" cy="1296144"/>
          </a:xfrm>
          <a:prstGeom prst="rect">
            <a:avLst/>
          </a:prstGeom>
        </p:spPr>
      </p:pic>
      <p:pic>
        <p:nvPicPr>
          <p:cNvPr id="6" name="Рисунок 5" descr="narkoman_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7" y="1052737"/>
            <a:ext cx="1368153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548681"/>
            <a:ext cx="8062912" cy="1152127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Наркомания – это …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062912" cy="3456384"/>
          </a:xfrm>
        </p:spPr>
        <p:txBody>
          <a:bodyPr>
            <a:normAutofit fontScale="47500" lnSpcReduction="20000"/>
          </a:bodyPr>
          <a:lstStyle/>
          <a:p>
            <a:pPr marL="514350" indent="-514350" algn="l"/>
            <a:r>
              <a:rPr lang="ru-RU" sz="7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8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1) Преступление – 15 %</a:t>
            </a:r>
          </a:p>
          <a:p>
            <a:pPr marL="514350" indent="-514350" algn="l"/>
            <a:endParaRPr lang="ru-RU" sz="51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514350" indent="-514350" algn="l"/>
            <a:endParaRPr lang="ru-RU" sz="51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514350" indent="-514350" algn="l"/>
            <a:endParaRPr lang="ru-RU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514350" indent="-514350" algn="l"/>
            <a:r>
              <a:rPr lang="ru-RU" sz="8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9300" dirty="0" smtClean="0">
                <a:solidFill>
                  <a:schemeClr val="accent2">
                    <a:lumMod val="75000"/>
                  </a:schemeClr>
                </a:solidFill>
              </a:rPr>
              <a:t>2) Вредная привычка – 28 %</a:t>
            </a:r>
          </a:p>
          <a:p>
            <a:pPr marL="514350" indent="-514350" algn="l"/>
            <a:endParaRPr lang="ru-RU" sz="73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514350" indent="-514350" algn="l"/>
            <a:endParaRPr lang="ru-RU" sz="40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marL="514350" indent="-514350" algn="l"/>
            <a:r>
              <a:rPr lang="ru-RU" sz="1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2600" dirty="0" smtClean="0">
                <a:solidFill>
                  <a:schemeClr val="accent2">
                    <a:lumMod val="50000"/>
                  </a:schemeClr>
                </a:solidFill>
              </a:rPr>
              <a:t>3)  Болезнь – 57 %</a:t>
            </a:r>
            <a:endParaRPr lang="ru-RU" sz="12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764704"/>
            <a:ext cx="4463504" cy="32381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Это помогает мне легче  жить. Я становлюсь умнее, раскованнее, в голову приходят светлые мысли и идеи</a:t>
            </a:r>
          </a:p>
          <a:p>
            <a:pPr>
              <a:defRPr/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Если бы другие были ко мне человечнее и добрее, со мной бы этого не случилось 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04664"/>
            <a:ext cx="34563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Жизнь усложняется и идет по принципу «достал, укололся – где ещё достать?». Светлые мысли в голову приходить не могут в связи с отмиранием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клеток мозга и наступающим слабоумием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Это попытка оправдать себя. Но ведь делал выбор сам человек: вместо попыток наладить отношения с окружающим миром, он осложнил их ещё больше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620688"/>
            <a:ext cx="3671416" cy="3382192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Лечиться бесполезно</a:t>
            </a:r>
          </a:p>
          <a:p>
            <a:pPr>
              <a:defRPr/>
            </a:pPr>
            <a:endParaRPr lang="ru-RU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endParaRPr lang="ru-RU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endParaRPr lang="ru-RU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Это помогает мне смотреть на мир в </a:t>
            </a:r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</a:rPr>
              <a:t>розовом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свете</a:t>
            </a:r>
          </a:p>
          <a:p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188640"/>
            <a:ext cx="40324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В том случае, если нет желания пациента, возможно, но в других случаях польза есть всегда</a:t>
            </a:r>
          </a:p>
          <a:p>
            <a:pPr>
              <a:defRPr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Это позиция слабого человека. Причем галлюцинации наркоманов, как правило, имеют устрашающий характер, поэтому о </a:t>
            </a:r>
            <a:r>
              <a:rPr lang="ru-RU" sz="2800" i="1" dirty="0" err="1" smtClean="0">
                <a:solidFill>
                  <a:schemeClr val="accent2">
                    <a:lumMod val="50000"/>
                  </a:schemeClr>
                </a:solidFill>
              </a:rPr>
              <a:t>розовом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 свете речи быть не может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60649"/>
            <a:ext cx="806291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Правовые аспекты наркомании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626992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ru-RU" sz="5900" b="1" dirty="0" smtClean="0">
                <a:solidFill>
                  <a:schemeClr val="accent2">
                    <a:lumMod val="50000"/>
                  </a:schemeClr>
                </a:solidFill>
              </a:rPr>
              <a:t>По закону о наркотических средствах и</a:t>
            </a:r>
          </a:p>
          <a:p>
            <a:pPr>
              <a:defRPr/>
            </a:pPr>
            <a:r>
              <a:rPr lang="ru-RU" sz="5900" b="1" dirty="0" smtClean="0">
                <a:solidFill>
                  <a:schemeClr val="accent2">
                    <a:lumMod val="50000"/>
                  </a:schemeClr>
                </a:solidFill>
              </a:rPr>
              <a:t> психотропных веществах подписанном в нашей </a:t>
            </a:r>
          </a:p>
          <a:p>
            <a:pPr>
              <a:defRPr/>
            </a:pPr>
            <a:r>
              <a:rPr lang="ru-RU" sz="5900" b="1" dirty="0" smtClean="0">
                <a:solidFill>
                  <a:schemeClr val="accent2">
                    <a:lumMod val="50000"/>
                  </a:schemeClr>
                </a:solidFill>
              </a:rPr>
              <a:t>стране 8 января 1998 года уголовным преступлением считается:</a:t>
            </a:r>
          </a:p>
          <a:p>
            <a:pPr>
              <a:defRPr/>
            </a:pPr>
            <a:r>
              <a:rPr lang="ru-RU" sz="5900" b="1" i="1" dirty="0" smtClean="0">
                <a:solidFill>
                  <a:schemeClr val="accent2">
                    <a:lumMod val="50000"/>
                  </a:schemeClr>
                </a:solidFill>
              </a:rPr>
              <a:t>Распространение</a:t>
            </a:r>
          </a:p>
          <a:p>
            <a:pPr>
              <a:defRPr/>
            </a:pPr>
            <a:r>
              <a:rPr lang="ru-RU" sz="5900" b="1" i="1" dirty="0" smtClean="0">
                <a:solidFill>
                  <a:schemeClr val="accent2">
                    <a:lumMod val="50000"/>
                  </a:schemeClr>
                </a:solidFill>
              </a:rPr>
              <a:t>Хранение</a:t>
            </a:r>
          </a:p>
          <a:p>
            <a:pPr>
              <a:defRPr/>
            </a:pPr>
            <a:r>
              <a:rPr lang="ru-RU" sz="5900" b="1" i="1" dirty="0" smtClean="0">
                <a:solidFill>
                  <a:schemeClr val="accent2">
                    <a:lumMod val="50000"/>
                  </a:schemeClr>
                </a:solidFill>
              </a:rPr>
              <a:t>Изготовление </a:t>
            </a:r>
          </a:p>
          <a:p>
            <a:pPr>
              <a:defRPr/>
            </a:pPr>
            <a:r>
              <a:rPr lang="ru-RU" sz="5900" b="1" i="1" dirty="0" smtClean="0">
                <a:solidFill>
                  <a:schemeClr val="accent2">
                    <a:lumMod val="50000"/>
                  </a:schemeClr>
                </a:solidFill>
              </a:rPr>
              <a:t>   наркотических веществ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6FE19DD965EC-6-150x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77072"/>
            <a:ext cx="2952329" cy="2520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60649"/>
            <a:ext cx="8062912" cy="792087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Наркомания – социальное зло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340768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 – объективно плохой работник, с плохим физическим и психическим здоровьем</a:t>
            </a:r>
          </a:p>
          <a:p>
            <a:pPr>
              <a:defRPr/>
            </a:pP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 – субъективно плохой работник, все его мысли заняты поиском наркотических средств</a:t>
            </a:r>
          </a:p>
          <a:p>
            <a:pPr>
              <a:defRPr/>
            </a:pP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Наркоманы наносят материальный ущерб, являясь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ис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точником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 несчастных случаев, аварий, порчи имущества</a:t>
            </a:r>
          </a:p>
          <a:p>
            <a:pPr>
              <a:defRPr/>
            </a:pP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Наркоманы наносят моральный ущерб, совершая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право-нарушения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, воровство, грабежи, занимаясь проституцией, растратами</a:t>
            </a:r>
          </a:p>
          <a:p>
            <a:pPr>
              <a:defRPr/>
            </a:pP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Наркоманы создают невыносимые условия для всей семьи, не давая близким возможности нормальной жизни</a:t>
            </a:r>
          </a:p>
          <a:p>
            <a:pPr>
              <a:defRPr/>
            </a:pP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Наркоманы совершают преступления по отношению к потомству, оставляя сиротами, продавая в рабство</a:t>
            </a:r>
          </a:p>
        </p:txBody>
      </p:sp>
      <p:pic>
        <p:nvPicPr>
          <p:cNvPr id="5" name="Рисунок 4" descr="7DA4783F5338-3-150x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5445224"/>
            <a:ext cx="2664296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476672"/>
            <a:ext cx="8062912" cy="4248472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Наркоманы деградируют физически и морально, не оправдав надежд родителей. При этом успевают втянуть в порок других людей.</a:t>
            </a:r>
          </a:p>
          <a:p>
            <a:pPr algn="l">
              <a:defRPr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Употребление наркотиков безнравственно само по себе. У наркоманов утрачено чувство добра и справедливости  </a:t>
            </a:r>
          </a:p>
          <a:p>
            <a:pPr algn="l"/>
            <a:endParaRPr lang="ru-RU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157192"/>
            <a:ext cx="6750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Вот почему наркотикам       нужно 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сказать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«Нет!»</a:t>
            </a:r>
            <a:endParaRPr lang="ru-RU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Рисунок 4" descr="narkoman_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7" y="4365104"/>
            <a:ext cx="1800200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584176"/>
          </a:xfrm>
        </p:spPr>
        <p:txBody>
          <a:bodyPr/>
          <a:lstStyle/>
          <a:p>
            <a:pPr algn="ctr"/>
            <a:r>
              <a:rPr lang="ru-RU" b="1" dirty="0" smtClean="0"/>
              <a:t>Почему подростки употребляют наркотики?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062912" cy="427506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l"/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От скуки </a:t>
            </a: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</a:t>
            </a:r>
            <a:r>
              <a:rPr lang="ru-RU" sz="40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14 % </a:t>
            </a:r>
          </a:p>
          <a:p>
            <a:pPr algn="l"/>
            <a:endParaRPr lang="ru-RU" sz="40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    Это модно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ru-RU" sz="4800" i="1" dirty="0" smtClean="0">
                <a:solidFill>
                  <a:schemeClr val="accent2">
                    <a:lumMod val="75000"/>
                  </a:schemeClr>
                </a:solidFill>
              </a:rPr>
              <a:t>16 %</a:t>
            </a:r>
          </a:p>
          <a:p>
            <a:pPr algn="l"/>
            <a:endParaRPr lang="ru-RU" sz="4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       По глупости </a:t>
            </a: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ru-RU" sz="5400" i="1" dirty="0" smtClean="0">
                <a:solidFill>
                  <a:schemeClr val="accent2">
                    <a:lumMod val="50000"/>
                  </a:schemeClr>
                </a:solidFill>
              </a:rPr>
              <a:t>70 %</a:t>
            </a:r>
          </a:p>
          <a:p>
            <a:pPr algn="l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Сигареты,  алкоголь – это наркотики?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347072"/>
          </a:xfrm>
        </p:spPr>
        <p:txBody>
          <a:bodyPr>
            <a:normAutofit/>
          </a:bodyPr>
          <a:lstStyle/>
          <a:p>
            <a:pPr algn="l"/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l"/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   Нет – 43 %</a:t>
            </a:r>
          </a:p>
          <a:p>
            <a:pPr algn="l"/>
            <a:endParaRPr lang="ru-RU" sz="6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   Да – 57 %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540810_88becab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2204864"/>
            <a:ext cx="2232248" cy="2736304"/>
          </a:xfrm>
          <a:prstGeom prst="rect">
            <a:avLst/>
          </a:prstGeom>
        </p:spPr>
      </p:pic>
      <p:pic>
        <p:nvPicPr>
          <p:cNvPr id="5" name="Рисунок 4" descr="3953243_81b21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437112"/>
            <a:ext cx="2664296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Есть ли оправдание наркоманам?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Нет – 34 %</a:t>
            </a:r>
          </a:p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Да – 66 %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4D844E5AEF87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708920"/>
            <a:ext cx="4392488" cy="3744416"/>
          </a:xfrm>
          <a:prstGeom prst="rect">
            <a:avLst/>
          </a:prstGeom>
        </p:spPr>
      </p:pic>
      <p:pic>
        <p:nvPicPr>
          <p:cNvPr id="5" name="Рисунок 4" descr="narki_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573016"/>
            <a:ext cx="3888432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584176"/>
          </a:xfrm>
        </p:spPr>
        <p:txBody>
          <a:bodyPr/>
          <a:lstStyle/>
          <a:p>
            <a:pPr algn="l"/>
            <a:r>
              <a:rPr lang="ru-RU" b="1" i="1" dirty="0" smtClean="0"/>
              <a:t>Твое отношение к наркоманам?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062912" cy="3987032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Жалею – 19 %</a:t>
            </a:r>
          </a:p>
          <a:p>
            <a:pPr algn="l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Равнодушен – 22%</a:t>
            </a:r>
          </a:p>
          <a:p>
            <a:pPr algn="l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Ненавижу – 59 %</a:t>
            </a:r>
          </a:p>
          <a:p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narkoman_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196752"/>
            <a:ext cx="3024336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062912" cy="1080119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/>
              <a:t>Курение – выстрел в себя.</a:t>
            </a:r>
            <a:endParaRPr lang="ru-RU" b="1" i="1" dirty="0"/>
          </a:p>
        </p:txBody>
      </p:sp>
      <p:pic>
        <p:nvPicPr>
          <p:cNvPr id="4" name="Рисунок 1" descr="C:\Users\лена\Desktop\the-smoking-gun-by-design-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65527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narkoman_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3861049"/>
            <a:ext cx="1728192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279928" cy="62646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Курение – одна из причин рака легких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  <p:pic>
        <p:nvPicPr>
          <p:cNvPr id="5" name="Рисунок 3" descr="C:\Users\лена\Desktop\legkie.jpg"/>
          <p:cNvPicPr>
            <a:picLocks noChangeAspect="1" noChangeArrowheads="1"/>
          </p:cNvPicPr>
          <p:nvPr/>
        </p:nvPicPr>
        <p:blipFill>
          <a:blip r:embed="rId2" cstate="print"/>
          <a:srcRect t="4010" b="4329"/>
          <a:stretch>
            <a:fillRect/>
          </a:stretch>
        </p:blipFill>
        <p:spPr bwMode="auto">
          <a:xfrm>
            <a:off x="683568" y="1628800"/>
            <a:ext cx="640871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narkoman_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3717031"/>
            <a:ext cx="1728192" cy="15841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5301208"/>
            <a:ext cx="8062912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Легкие здорового              Легкие </a:t>
            </a:r>
          </a:p>
          <a:p>
            <a:pPr algn="l"/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курильщика человека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2" descr="C:\Users\лена\Desktop\hookah-smo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13690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445</TotalTime>
  <Words>669</Words>
  <Application>Microsoft Office PowerPoint</Application>
  <PresentationFormat>Экран (4:3)</PresentationFormat>
  <Paragraphs>123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Яркая</vt:lpstr>
      <vt:lpstr>Слайд 1</vt:lpstr>
      <vt:lpstr>Наркомания – это …</vt:lpstr>
      <vt:lpstr>Почему подростки употребляют наркотики?</vt:lpstr>
      <vt:lpstr>Сигареты,  алкоголь – это наркотики?</vt:lpstr>
      <vt:lpstr>Есть ли оправдание наркоманам?</vt:lpstr>
      <vt:lpstr>Твое отношение к наркоманам?</vt:lpstr>
      <vt:lpstr>Курение – выстрел в себя.</vt:lpstr>
      <vt:lpstr>Слайд 8</vt:lpstr>
      <vt:lpstr>Слайд 9</vt:lpstr>
      <vt:lpstr>Энатол – психоактивное вещество.</vt:lpstr>
      <vt:lpstr>Слайд 11</vt:lpstr>
      <vt:lpstr>Алкоголь и дети – понятия несовместимые.</vt:lpstr>
      <vt:lpstr>Наркотики – сильные мутагены</vt:lpstr>
      <vt:lpstr>Слайд 14</vt:lpstr>
      <vt:lpstr>Выводы медиков</vt:lpstr>
      <vt:lpstr>Слайд 16</vt:lpstr>
      <vt:lpstr>Вред наркотиков для общества</vt:lpstr>
      <vt:lpstr>Мифы, бытующие среди молодежи</vt:lpstr>
      <vt:lpstr>Слайд 19</vt:lpstr>
      <vt:lpstr>Слайд 20</vt:lpstr>
      <vt:lpstr>Слайд 21</vt:lpstr>
      <vt:lpstr>Правовые аспекты наркомании</vt:lpstr>
      <vt:lpstr>Наркомания – социальное зло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44</cp:revision>
  <dcterms:created xsi:type="dcterms:W3CDTF">2012-04-03T15:55:03Z</dcterms:created>
  <dcterms:modified xsi:type="dcterms:W3CDTF">2012-04-04T20:33:05Z</dcterms:modified>
</cp:coreProperties>
</file>