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3" r:id="rId6"/>
    <p:sldId id="264" r:id="rId7"/>
    <p:sldId id="265" r:id="rId8"/>
    <p:sldId id="260" r:id="rId9"/>
    <p:sldId id="261" r:id="rId10"/>
    <p:sldId id="262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80" r:id="rId23"/>
    <p:sldId id="278" r:id="rId24"/>
    <p:sldId id="279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9E1ADBA5-0625-4C9A-87ED-80FA554E7EC8}" type="datetimeFigureOut">
              <a:rPr lang="ru-RU" smtClean="0"/>
              <a:pPr/>
              <a:t>05.04.2012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E14B8818-39F3-4E0B-9875-A4019F3324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ADBA5-0625-4C9A-87ED-80FA554E7EC8}" type="datetimeFigureOut">
              <a:rPr lang="ru-RU" smtClean="0"/>
              <a:pPr/>
              <a:t>05.04.2012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B8818-39F3-4E0B-9875-A4019F3324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ADBA5-0625-4C9A-87ED-80FA554E7EC8}" type="datetimeFigureOut">
              <a:rPr lang="ru-RU" smtClean="0"/>
              <a:pPr/>
              <a:t>05.04.2012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B8818-39F3-4E0B-9875-A4019F3324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9E1ADBA5-0625-4C9A-87ED-80FA554E7EC8}" type="datetimeFigureOut">
              <a:rPr lang="ru-RU" smtClean="0"/>
              <a:pPr/>
              <a:t>05.04.2012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B8818-39F3-4E0B-9875-A4019F3324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9E1ADBA5-0625-4C9A-87ED-80FA554E7EC8}" type="datetimeFigureOut">
              <a:rPr lang="ru-RU" smtClean="0"/>
              <a:pPr/>
              <a:t>05.04.2012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E14B8818-39F3-4E0B-9875-A4019F3324C3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9E1ADBA5-0625-4C9A-87ED-80FA554E7EC8}" type="datetimeFigureOut">
              <a:rPr lang="ru-RU" smtClean="0"/>
              <a:pPr/>
              <a:t>05.04.2012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E14B8818-39F3-4E0B-9875-A4019F3324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9E1ADBA5-0625-4C9A-87ED-80FA554E7EC8}" type="datetimeFigureOut">
              <a:rPr lang="ru-RU" smtClean="0"/>
              <a:pPr/>
              <a:t>05.04.2012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E14B8818-39F3-4E0B-9875-A4019F3324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ADBA5-0625-4C9A-87ED-80FA554E7EC8}" type="datetimeFigureOut">
              <a:rPr lang="ru-RU" smtClean="0"/>
              <a:pPr/>
              <a:t>05.04.2012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B8818-39F3-4E0B-9875-A4019F3324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9E1ADBA5-0625-4C9A-87ED-80FA554E7EC8}" type="datetimeFigureOut">
              <a:rPr lang="ru-RU" smtClean="0"/>
              <a:pPr/>
              <a:t>05.04.2012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E14B8818-39F3-4E0B-9875-A4019F3324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9E1ADBA5-0625-4C9A-87ED-80FA554E7EC8}" type="datetimeFigureOut">
              <a:rPr lang="ru-RU" smtClean="0"/>
              <a:pPr/>
              <a:t>05.04.2012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E14B8818-39F3-4E0B-9875-A4019F3324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9E1ADBA5-0625-4C9A-87ED-80FA554E7EC8}" type="datetimeFigureOut">
              <a:rPr lang="ru-RU" smtClean="0"/>
              <a:pPr/>
              <a:t>05.04.2012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E14B8818-39F3-4E0B-9875-A4019F3324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9E1ADBA5-0625-4C9A-87ED-80FA554E7EC8}" type="datetimeFigureOut">
              <a:rPr lang="ru-RU" smtClean="0"/>
              <a:pPr/>
              <a:t>05.04.2012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E14B8818-39F3-4E0B-9875-A4019F3324C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40544" y="764704"/>
            <a:ext cx="7703864" cy="3238176"/>
          </a:xfrm>
        </p:spPr>
        <p:txBody>
          <a:bodyPr>
            <a:noAutofit/>
          </a:bodyPr>
          <a:lstStyle/>
          <a:p>
            <a:r>
              <a:rPr lang="ru-RU" sz="6000" b="1" i="1" dirty="0" smtClean="0">
                <a:solidFill>
                  <a:schemeClr val="accent2">
                    <a:lumMod val="50000"/>
                  </a:schemeClr>
                </a:solidFill>
              </a:rPr>
              <a:t>Наркомания – </a:t>
            </a:r>
          </a:p>
          <a:p>
            <a:r>
              <a:rPr lang="ru-RU" sz="6000" b="1" i="1" dirty="0" smtClean="0">
                <a:solidFill>
                  <a:schemeClr val="accent2">
                    <a:lumMod val="50000"/>
                  </a:schemeClr>
                </a:solidFill>
              </a:rPr>
              <a:t>беда  семьи</a:t>
            </a:r>
            <a:br>
              <a:rPr lang="ru-RU" sz="6000" b="1" i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6000" b="1" i="1" dirty="0" smtClean="0">
                <a:solidFill>
                  <a:schemeClr val="accent2">
                    <a:lumMod val="50000"/>
                  </a:schemeClr>
                </a:solidFill>
              </a:rPr>
              <a:t>или </a:t>
            </a:r>
            <a:br>
              <a:rPr lang="ru-RU" sz="6000" b="1" i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6000" b="1" i="1" dirty="0" smtClean="0">
                <a:solidFill>
                  <a:schemeClr val="accent2">
                    <a:lumMod val="50000"/>
                  </a:schemeClr>
                </a:solidFill>
              </a:rPr>
              <a:t>социальное зло?</a:t>
            </a:r>
            <a:endParaRPr lang="ru-RU" sz="60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4" name="Рисунок 3" descr="narkoman_4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4509120"/>
            <a:ext cx="2880320" cy="216023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2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0544" y="260649"/>
            <a:ext cx="8062912" cy="720080"/>
          </a:xfrm>
        </p:spPr>
        <p:txBody>
          <a:bodyPr>
            <a:normAutofit/>
          </a:bodyPr>
          <a:lstStyle/>
          <a:p>
            <a:pPr algn="l"/>
            <a:r>
              <a:rPr lang="ru-RU" sz="2800" b="1" dirty="0" err="1" smtClean="0"/>
              <a:t>Энатол</a:t>
            </a:r>
            <a:r>
              <a:rPr lang="ru-RU" sz="2800" b="1" dirty="0" smtClean="0"/>
              <a:t> – </a:t>
            </a:r>
            <a:r>
              <a:rPr lang="ru-RU" sz="2800" b="1" dirty="0" err="1" smtClean="0"/>
              <a:t>психоактивное</a:t>
            </a:r>
            <a:r>
              <a:rPr lang="ru-RU" sz="2800" b="1" dirty="0" smtClean="0"/>
              <a:t> вещество.</a:t>
            </a:r>
            <a:endParaRPr lang="ru-RU" sz="2800" b="1" dirty="0"/>
          </a:p>
        </p:txBody>
      </p:sp>
      <p:pic>
        <p:nvPicPr>
          <p:cNvPr id="4" name="Picture 5" descr="алкоголь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556792"/>
            <a:ext cx="6624736" cy="489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narkoman_4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80312" y="3645024"/>
            <a:ext cx="1584176" cy="16561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алкоголь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5" y="692696"/>
            <a:ext cx="4608512" cy="5760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7731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98383" y="404664"/>
            <a:ext cx="3594098" cy="2880319"/>
          </a:xfrm>
          <a:prstGeom prst="rect">
            <a:avLst/>
          </a:prstGeom>
        </p:spPr>
      </p:pic>
      <p:pic>
        <p:nvPicPr>
          <p:cNvPr id="6" name="Рисунок 5" descr="narkoman_47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724129" y="3645024"/>
            <a:ext cx="2592288" cy="25922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0544" y="0"/>
            <a:ext cx="8062912" cy="2246313"/>
          </a:xfrm>
        </p:spPr>
        <p:txBody>
          <a:bodyPr>
            <a:noAutofit/>
          </a:bodyPr>
          <a:lstStyle/>
          <a:p>
            <a:pPr algn="ctr"/>
            <a:r>
              <a:rPr lang="ru-RU" sz="4800" b="1" i="1" dirty="0" smtClean="0"/>
              <a:t>Алкоголь и дети – понятия несовместимые.</a:t>
            </a:r>
            <a:endParaRPr lang="ru-RU" sz="4800" b="1" i="1" dirty="0"/>
          </a:p>
        </p:txBody>
      </p:sp>
      <p:pic>
        <p:nvPicPr>
          <p:cNvPr id="4" name="Picture 4" descr="алкоголь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2204864"/>
            <a:ext cx="7488832" cy="43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800" b="1" i="1" dirty="0" smtClean="0"/>
              <a:t>Наркотики – сильные мутагены</a:t>
            </a:r>
            <a:endParaRPr lang="ru-RU" sz="4800" b="1" i="1" dirty="0"/>
          </a:p>
        </p:txBody>
      </p:sp>
      <p:pic>
        <p:nvPicPr>
          <p:cNvPr id="4" name="Рисунок 3" descr="deti_narkom-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2636912"/>
            <a:ext cx="4968552" cy="3744415"/>
          </a:xfrm>
          <a:prstGeom prst="rect">
            <a:avLst/>
          </a:prstGeom>
        </p:spPr>
      </p:pic>
      <p:pic>
        <p:nvPicPr>
          <p:cNvPr id="5" name="Рисунок 4" descr="narkoman_4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84168" y="2852936"/>
            <a:ext cx="2376263" cy="25922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наркотикам - нет"/>
          <p:cNvPicPr>
            <a:picLocks noChangeAspect="1" noChangeArrowheads="1"/>
          </p:cNvPicPr>
          <p:nvPr/>
        </p:nvPicPr>
        <p:blipFill>
          <a:blip r:embed="rId2" cstate="print"/>
          <a:srcRect b="5902"/>
          <a:stretch>
            <a:fillRect/>
          </a:stretch>
        </p:blipFill>
        <p:spPr bwMode="auto">
          <a:xfrm>
            <a:off x="539553" y="332656"/>
            <a:ext cx="5112568" cy="6264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narkoman_4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00192" y="2695574"/>
            <a:ext cx="2376264" cy="246161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0544" y="332657"/>
            <a:ext cx="8062912" cy="1224136"/>
          </a:xfrm>
        </p:spPr>
        <p:txBody>
          <a:bodyPr>
            <a:normAutofit/>
          </a:bodyPr>
          <a:lstStyle/>
          <a:p>
            <a:pPr algn="ctr"/>
            <a:r>
              <a:rPr lang="ru-RU" sz="5400" b="1" i="1" dirty="0" smtClean="0">
                <a:solidFill>
                  <a:schemeClr val="accent2">
                    <a:lumMod val="75000"/>
                  </a:schemeClr>
                </a:solidFill>
              </a:rPr>
              <a:t>Выводы медиков</a:t>
            </a:r>
            <a:endParaRPr lang="ru-RU" sz="5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43608" y="1988840"/>
            <a:ext cx="727280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Последствия действия наркотиков:</a:t>
            </a:r>
          </a:p>
          <a:p>
            <a:pPr>
              <a:lnSpc>
                <a:spcPct val="90000"/>
              </a:lnSpc>
              <a:defRPr/>
            </a:pPr>
            <a:r>
              <a:rPr lang="ru-RU" sz="28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Нарушения памяти, внимания, </a:t>
            </a:r>
            <a:r>
              <a:rPr lang="ru-RU" sz="28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мышле-ния</a:t>
            </a:r>
            <a:r>
              <a:rPr lang="ru-RU" sz="28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вследствие токсического поражения сосудов головного мозга наркотическим веществом.</a:t>
            </a:r>
          </a:p>
          <a:p>
            <a:pPr>
              <a:lnSpc>
                <a:spcPct val="90000"/>
              </a:lnSpc>
              <a:defRPr/>
            </a:pPr>
            <a:r>
              <a:rPr lang="ru-RU" sz="28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Слабоумие и эпилепсия.</a:t>
            </a:r>
          </a:p>
          <a:p>
            <a:pPr>
              <a:lnSpc>
                <a:spcPct val="90000"/>
              </a:lnSpc>
              <a:defRPr/>
            </a:pPr>
            <a:r>
              <a:rPr lang="ru-RU" sz="28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Ослабление иммунитета и СПИД.</a:t>
            </a:r>
          </a:p>
          <a:p>
            <a:pPr>
              <a:lnSpc>
                <a:spcPct val="90000"/>
              </a:lnSpc>
              <a:defRPr/>
            </a:pPr>
            <a:r>
              <a:rPr lang="ru-RU" sz="28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Гепатиты В и С.</a:t>
            </a:r>
          </a:p>
          <a:p>
            <a:pPr>
              <a:lnSpc>
                <a:spcPct val="90000"/>
              </a:lnSpc>
              <a:defRPr/>
            </a:pPr>
            <a:r>
              <a:rPr lang="ru-RU" sz="28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Сепсис – заражение крови.</a:t>
            </a:r>
          </a:p>
          <a:p>
            <a:pPr>
              <a:lnSpc>
                <a:spcPct val="90000"/>
              </a:lnSpc>
              <a:defRPr/>
            </a:pPr>
            <a:r>
              <a:rPr lang="ru-RU" sz="28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Незаживающие язвы на теле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620688"/>
            <a:ext cx="784887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8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Ослабление воли.</a:t>
            </a:r>
          </a:p>
          <a:p>
            <a:pPr>
              <a:defRPr/>
            </a:pPr>
            <a:r>
              <a:rPr lang="ru-RU" sz="28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Выпадение волос.</a:t>
            </a:r>
          </a:p>
          <a:p>
            <a:pPr>
              <a:defRPr/>
            </a:pPr>
            <a:r>
              <a:rPr lang="ru-RU" sz="28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Импотенция и бесплодие.</a:t>
            </a:r>
          </a:p>
          <a:p>
            <a:pPr>
              <a:defRPr/>
            </a:pPr>
            <a:r>
              <a:rPr lang="ru-RU" sz="28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Хроническая депрессия и кошмарные сны.</a:t>
            </a:r>
          </a:p>
          <a:p>
            <a:pPr>
              <a:defRPr/>
            </a:pPr>
            <a:r>
              <a:rPr lang="ru-RU" sz="28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Непреодолимая зависимость от наркотиков</a:t>
            </a:r>
          </a:p>
          <a:p>
            <a:pPr>
              <a:defRPr/>
            </a:pPr>
            <a:r>
              <a:rPr lang="ru-RU" sz="28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Раннее старение.</a:t>
            </a:r>
          </a:p>
          <a:p>
            <a:pPr>
              <a:defRPr/>
            </a:pPr>
            <a:endParaRPr lang="ru-RU" sz="2800" dirty="0" smtClean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>
              <a:defRPr/>
            </a:pPr>
            <a:endParaRPr lang="ru-RU" sz="2800" dirty="0" smtClean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>
              <a:defRPr/>
            </a:pP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  </a:t>
            </a:r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</a:rPr>
              <a:t>Все это ты можешь получить за сомнительное удовольствие!!!</a:t>
            </a:r>
            <a:endParaRPr lang="ru-RU" sz="2800" b="1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5" name="Рисунок 4" descr="narkoman_4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60232" y="4077072"/>
            <a:ext cx="2304256" cy="25922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0544" y="332657"/>
            <a:ext cx="8062912" cy="1368152"/>
          </a:xfrm>
        </p:spPr>
        <p:txBody>
          <a:bodyPr>
            <a:normAutofit fontScale="90000"/>
          </a:bodyPr>
          <a:lstStyle/>
          <a:p>
            <a:pPr algn="l"/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Вред наркотиков для общества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3482976"/>
          </a:xfrm>
        </p:spPr>
        <p:txBody>
          <a:bodyPr>
            <a:noAutofit/>
          </a:bodyPr>
          <a:lstStyle/>
          <a:p>
            <a:pPr algn="l">
              <a:defRPr/>
            </a:pPr>
            <a:r>
              <a:rPr lang="ru-RU" sz="4000" b="1" i="1" dirty="0" smtClean="0">
                <a:solidFill>
                  <a:schemeClr val="accent2">
                    <a:lumMod val="50000"/>
                  </a:schemeClr>
                </a:solidFill>
              </a:rPr>
              <a:t>-Проституция, большинство проституток в наше время работает «за дозу»</a:t>
            </a:r>
          </a:p>
          <a:p>
            <a:pPr algn="l">
              <a:defRPr/>
            </a:pPr>
            <a:r>
              <a:rPr lang="ru-RU" sz="4000" b="1" i="1" dirty="0" smtClean="0">
                <a:solidFill>
                  <a:schemeClr val="accent2">
                    <a:lumMod val="50000"/>
                  </a:schemeClr>
                </a:solidFill>
              </a:rPr>
              <a:t>-Воровство</a:t>
            </a:r>
          </a:p>
          <a:p>
            <a:pPr algn="l">
              <a:defRPr/>
            </a:pPr>
            <a:r>
              <a:rPr lang="ru-RU" sz="4000" b="1" i="1" dirty="0" smtClean="0">
                <a:solidFill>
                  <a:schemeClr val="accent2">
                    <a:lumMod val="50000"/>
                  </a:schemeClr>
                </a:solidFill>
              </a:rPr>
              <a:t>-«Сомнительные» друзья</a:t>
            </a:r>
          </a:p>
          <a:p>
            <a:pPr algn="l">
              <a:defRPr/>
            </a:pPr>
            <a:r>
              <a:rPr lang="ru-RU" sz="4000" b="1" i="1" dirty="0" smtClean="0">
                <a:solidFill>
                  <a:schemeClr val="accent2">
                    <a:lumMod val="50000"/>
                  </a:schemeClr>
                </a:solidFill>
              </a:rPr>
              <a:t>-Бездомность </a:t>
            </a:r>
          </a:p>
          <a:p>
            <a:pPr algn="l"/>
            <a:endParaRPr lang="ru-RU" sz="4000" b="1" i="1" dirty="0"/>
          </a:p>
        </p:txBody>
      </p:sp>
      <p:pic>
        <p:nvPicPr>
          <p:cNvPr id="5" name="Рисунок 4" descr="shortcut-artic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32240" y="548680"/>
            <a:ext cx="2053580" cy="18722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0544" y="332657"/>
            <a:ext cx="8062912" cy="1368152"/>
          </a:xfrm>
        </p:spPr>
        <p:txBody>
          <a:bodyPr>
            <a:normAutofit fontScale="90000"/>
          </a:bodyPr>
          <a:lstStyle/>
          <a:p>
            <a:pPr algn="l"/>
            <a:r>
              <a:rPr lang="ru-RU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Мифы, бытующие среди молодежи</a:t>
            </a:r>
            <a:endParaRPr lang="ru-RU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4967560" cy="2762896"/>
          </a:xfrm>
        </p:spPr>
        <p:txBody>
          <a:bodyPr>
            <a:normAutofit fontScale="92500" lnSpcReduction="10000"/>
          </a:bodyPr>
          <a:lstStyle/>
          <a:p>
            <a:pPr algn="l">
              <a:defRPr/>
            </a:pPr>
            <a:r>
              <a:rPr lang="ru-RU" sz="2600" b="1" dirty="0" smtClean="0">
                <a:solidFill>
                  <a:schemeClr val="accent2">
                    <a:lumMod val="50000"/>
                  </a:schemeClr>
                </a:solidFill>
              </a:rPr>
              <a:t>От продавцов         наркотиков</a:t>
            </a:r>
          </a:p>
          <a:p>
            <a:pPr algn="l">
              <a:defRPr/>
            </a:pPr>
            <a:endParaRPr lang="ru-RU" sz="26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l">
              <a:defRPr/>
            </a:pPr>
            <a:endParaRPr lang="ru-RU" sz="26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l">
              <a:defRPr/>
            </a:pPr>
            <a:r>
              <a:rPr lang="ru-RU" sz="2600" b="1" dirty="0" smtClean="0">
                <a:solidFill>
                  <a:schemeClr val="accent2">
                    <a:lumMod val="50000"/>
                  </a:schemeClr>
                </a:solidFill>
              </a:rPr>
              <a:t>Попробуй – пробуют все</a:t>
            </a:r>
          </a:p>
          <a:p>
            <a:pPr algn="l">
              <a:defRPr/>
            </a:pPr>
            <a:endParaRPr lang="ru-RU" sz="26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l">
              <a:defRPr/>
            </a:pPr>
            <a:endParaRPr lang="ru-RU" sz="26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l">
              <a:defRPr/>
            </a:pPr>
            <a:r>
              <a:rPr lang="ru-RU" sz="2600" b="1" dirty="0" smtClean="0">
                <a:solidFill>
                  <a:schemeClr val="accent2">
                    <a:lumMod val="50000"/>
                  </a:schemeClr>
                </a:solidFill>
              </a:rPr>
              <a:t>Попробуй – вреда не будет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364088" y="1556792"/>
            <a:ext cx="3168352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400" b="1" i="1" u="sng" dirty="0" smtClean="0">
                <a:solidFill>
                  <a:schemeClr val="accent2">
                    <a:lumMod val="50000"/>
                  </a:schemeClr>
                </a:solidFill>
              </a:rPr>
              <a:t>Их развенчание</a:t>
            </a:r>
          </a:p>
          <a:p>
            <a:pPr>
              <a:defRPr/>
            </a:pPr>
            <a:endParaRPr lang="ru-RU" sz="2000" b="1" i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defRPr/>
            </a:pP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80% молодежи никогда не пробовали наркотиков</a:t>
            </a:r>
          </a:p>
          <a:p>
            <a:pPr>
              <a:defRPr/>
            </a:pP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К некоторым наркотикам наступает привыкание уже через 1-2 приёма. Причём уже первая «доза» может стать летальной </a:t>
            </a:r>
            <a:r>
              <a:rPr lang="ru-RU" sz="2000" b="1" dirty="0" err="1" smtClean="0">
                <a:solidFill>
                  <a:schemeClr val="accent2">
                    <a:lumMod val="50000"/>
                  </a:schemeClr>
                </a:solidFill>
              </a:rPr>
              <a:t>вследст-вие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 непереносимости организмом </a:t>
            </a:r>
          </a:p>
        </p:txBody>
      </p:sp>
      <p:pic>
        <p:nvPicPr>
          <p:cNvPr id="5" name="Рисунок 4" descr="narkoman_4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91680" y="5013176"/>
            <a:ext cx="2160240" cy="16561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3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4186808" cy="6050144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  <a:defRPr/>
            </a:pPr>
            <a:r>
              <a:rPr lang="ru-RU" sz="3200" u="sng" dirty="0" smtClean="0">
                <a:solidFill>
                  <a:schemeClr val="accent2">
                    <a:lumMod val="50000"/>
                  </a:schemeClr>
                </a:solidFill>
              </a:rPr>
              <a:t>Попробуй</a:t>
            </a: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</a:rPr>
              <a:t>. Если не понравится – бросишь</a:t>
            </a:r>
          </a:p>
          <a:p>
            <a:pPr>
              <a:lnSpc>
                <a:spcPct val="90000"/>
              </a:lnSpc>
              <a:defRPr/>
            </a:pPr>
            <a:endParaRPr lang="ru-RU" sz="32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lnSpc>
                <a:spcPct val="90000"/>
              </a:lnSpc>
              <a:defRPr/>
            </a:pPr>
            <a:endParaRPr lang="ru-RU" sz="32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lnSpc>
                <a:spcPct val="90000"/>
              </a:lnSpc>
              <a:defRPr/>
            </a:pP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</a:rPr>
              <a:t>Существуют безвредные наркотики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 мифы от наркоманов</a:t>
            </a:r>
          </a:p>
          <a:p>
            <a:pPr>
              <a:lnSpc>
                <a:spcPct val="90000"/>
              </a:lnSpc>
              <a:defRPr/>
            </a:pP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</a:rPr>
              <a:t>Это не болезнь, лечиться не от чего</a:t>
            </a:r>
          </a:p>
          <a:p>
            <a:pPr>
              <a:lnSpc>
                <a:spcPct val="90000"/>
              </a:lnSpc>
              <a:defRPr/>
            </a:pPr>
            <a:endParaRPr lang="ru-RU" sz="32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lnSpc>
                <a:spcPct val="90000"/>
              </a:lnSpc>
              <a:defRPr/>
            </a:pP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</a:rPr>
              <a:t>Я могу бросить в любой момент</a:t>
            </a:r>
          </a:p>
          <a:p>
            <a:pPr>
              <a:lnSpc>
                <a:spcPct val="90000"/>
              </a:lnSpc>
              <a:defRPr/>
            </a:pPr>
            <a:endParaRPr lang="ru-RU" sz="32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lnSpc>
                <a:spcPct val="90000"/>
              </a:lnSpc>
              <a:buNone/>
              <a:defRPr/>
            </a:pP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644008" y="548680"/>
            <a:ext cx="4176464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ru-RU" sz="20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При употреблении наркотиков страдает воля, и преодолеть зависимость самостоятельно невозможно</a:t>
            </a:r>
          </a:p>
          <a:p>
            <a:pPr>
              <a:lnSpc>
                <a:spcPct val="90000"/>
              </a:lnSpc>
              <a:defRPr/>
            </a:pPr>
            <a:r>
              <a:rPr lang="ru-RU" sz="20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Все наркотики ядовиты для организма</a:t>
            </a:r>
          </a:p>
          <a:p>
            <a:pPr>
              <a:lnSpc>
                <a:spcPct val="90000"/>
              </a:lnSpc>
              <a:defRPr/>
            </a:pPr>
            <a:endParaRPr lang="ru-RU" sz="2000" b="1" i="1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>
              <a:lnSpc>
                <a:spcPct val="90000"/>
              </a:lnSpc>
              <a:defRPr/>
            </a:pPr>
            <a:r>
              <a:rPr lang="ru-RU" sz="2000" b="1" i="1" u="sng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   Их развенчание</a:t>
            </a:r>
            <a:endParaRPr lang="ru-RU" sz="2000" b="1" u="sng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>
              <a:lnSpc>
                <a:spcPct val="90000"/>
              </a:lnSpc>
              <a:defRPr/>
            </a:pPr>
            <a:r>
              <a:rPr lang="ru-RU" sz="20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Это не просто болезнь, а болезнь  психосоматическая, требующая комплексного сложного лечения</a:t>
            </a:r>
          </a:p>
          <a:p>
            <a:pPr>
              <a:lnSpc>
                <a:spcPct val="90000"/>
              </a:lnSpc>
              <a:defRPr/>
            </a:pPr>
            <a:r>
              <a:rPr lang="ru-RU" sz="20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Самостоятельно бросить </a:t>
            </a:r>
          </a:p>
          <a:p>
            <a:pPr>
              <a:lnSpc>
                <a:spcPct val="90000"/>
              </a:lnSpc>
              <a:defRPr/>
            </a:pPr>
            <a:r>
              <a:rPr lang="ru-RU" sz="2000" b="1" u="sng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невозможно</a:t>
            </a:r>
            <a:r>
              <a:rPr lang="ru-RU" sz="20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, т.к. формируется психологическая </a:t>
            </a:r>
            <a:r>
              <a:rPr lang="ru-RU" sz="2000" b="1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зависи-мость</a:t>
            </a:r>
            <a:r>
              <a:rPr lang="ru-RU" sz="20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и страдает воля</a:t>
            </a:r>
          </a:p>
        </p:txBody>
      </p:sp>
      <p:pic>
        <p:nvPicPr>
          <p:cNvPr id="5" name="Рисунок 4" descr="narkoman_4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80113" y="5373216"/>
            <a:ext cx="1944216" cy="1296144"/>
          </a:xfrm>
          <a:prstGeom prst="rect">
            <a:avLst/>
          </a:prstGeom>
        </p:spPr>
      </p:pic>
      <p:pic>
        <p:nvPicPr>
          <p:cNvPr id="6" name="Рисунок 5" descr="narkoman_4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03847" y="1052737"/>
            <a:ext cx="1368153" cy="17281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3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3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3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3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0544" y="548681"/>
            <a:ext cx="8062912" cy="1152127"/>
          </a:xfrm>
        </p:spPr>
        <p:txBody>
          <a:bodyPr>
            <a:normAutofit/>
          </a:bodyPr>
          <a:lstStyle/>
          <a:p>
            <a:pPr algn="ctr"/>
            <a:r>
              <a:rPr lang="ru-RU" sz="5400" b="1" dirty="0" smtClean="0">
                <a:solidFill>
                  <a:schemeClr val="accent2">
                    <a:lumMod val="75000"/>
                  </a:schemeClr>
                </a:solidFill>
              </a:rPr>
              <a:t>Наркомания – это …</a:t>
            </a:r>
            <a:endParaRPr lang="ru-RU" sz="5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2204864"/>
            <a:ext cx="8062912" cy="3456384"/>
          </a:xfrm>
        </p:spPr>
        <p:txBody>
          <a:bodyPr>
            <a:normAutofit fontScale="47500" lnSpcReduction="20000"/>
          </a:bodyPr>
          <a:lstStyle/>
          <a:p>
            <a:pPr marL="514350" indent="-514350" algn="l"/>
            <a:r>
              <a:rPr lang="ru-RU" sz="76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8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1) Преступление – 15 %</a:t>
            </a:r>
          </a:p>
          <a:p>
            <a:pPr marL="514350" indent="-514350" algn="l"/>
            <a:endParaRPr lang="ru-RU" sz="5100" dirty="0" smtClean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 marL="514350" indent="-514350" algn="l"/>
            <a:endParaRPr lang="ru-RU" sz="5100" dirty="0" smtClean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 marL="514350" indent="-514350" algn="l"/>
            <a:endParaRPr lang="ru-RU" dirty="0" smtClean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 marL="514350" indent="-514350" algn="l"/>
            <a:r>
              <a:rPr lang="ru-RU" sz="84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9300" dirty="0" smtClean="0">
                <a:solidFill>
                  <a:schemeClr val="accent2">
                    <a:lumMod val="75000"/>
                  </a:schemeClr>
                </a:solidFill>
              </a:rPr>
              <a:t>2) Вредная привычка – 28 %</a:t>
            </a:r>
          </a:p>
          <a:p>
            <a:pPr marL="514350" indent="-514350" algn="l"/>
            <a:endParaRPr lang="ru-RU" sz="7300" dirty="0" smtClean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pPr marL="514350" indent="-514350" algn="l"/>
            <a:endParaRPr lang="ru-RU" sz="4000" dirty="0" smtClean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 marL="514350" indent="-514350" algn="l"/>
            <a:r>
              <a:rPr lang="ru-RU" sz="126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2600" dirty="0" smtClean="0">
                <a:solidFill>
                  <a:schemeClr val="accent2">
                    <a:lumMod val="50000"/>
                  </a:schemeClr>
                </a:solidFill>
              </a:rPr>
              <a:t>3)  Болезнь – 57 %</a:t>
            </a:r>
            <a:endParaRPr lang="ru-RU" sz="126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3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3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40544" y="764704"/>
            <a:ext cx="4463504" cy="3238176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Это помогает мне легче  жить. Я становлюсь умнее, раскованнее, в голову приходят светлые мысли и идеи</a:t>
            </a:r>
          </a:p>
          <a:p>
            <a:pPr>
              <a:defRPr/>
            </a:pPr>
            <a:endParaRPr lang="ru-RU" sz="28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defRPr/>
            </a:pPr>
            <a:endParaRPr lang="ru-RU" sz="28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defRPr/>
            </a:pPr>
            <a:endParaRPr lang="ru-RU" sz="28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defRPr/>
            </a:pP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Если бы другие были ко мне человечнее и добрее, со мной бы этого не случилось </a:t>
            </a:r>
          </a:p>
          <a:p>
            <a:endParaRPr lang="ru-RU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148064" y="404664"/>
            <a:ext cx="345638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Жизнь усложняется и идет по принципу «достал, укололся – где ещё достать?». Светлые мысли в голову приходить не могут в связи с отмиранием</a:t>
            </a:r>
          </a:p>
          <a:p>
            <a:pPr>
              <a:defRPr/>
            </a:pP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 клеток мозга и наступающим слабоумием</a:t>
            </a:r>
          </a:p>
          <a:p>
            <a:pPr>
              <a:defRPr/>
            </a:pP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Это попытка оправдать себя. Но ведь делал выбор сам человек: вместо попыток наладить отношения с окружающим миром, он осложнил их ещё больше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40544" y="620688"/>
            <a:ext cx="3671416" cy="3382192"/>
          </a:xfrm>
        </p:spPr>
        <p:txBody>
          <a:bodyPr>
            <a:noAutofit/>
          </a:bodyPr>
          <a:lstStyle/>
          <a:p>
            <a:pPr algn="l">
              <a:defRPr/>
            </a:pPr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</a:rPr>
              <a:t>Лечиться бесполезно</a:t>
            </a:r>
          </a:p>
          <a:p>
            <a:pPr>
              <a:defRPr/>
            </a:pPr>
            <a:endParaRPr lang="ru-RU" sz="36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defRPr/>
            </a:pPr>
            <a:endParaRPr lang="ru-RU" sz="36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defRPr/>
            </a:pPr>
            <a:endParaRPr lang="ru-RU" sz="36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l">
              <a:defRPr/>
            </a:pPr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</a:rPr>
              <a:t>Это помогает мне смотреть на мир в </a:t>
            </a:r>
            <a:r>
              <a:rPr lang="ru-RU" sz="3600" b="1" dirty="0" err="1" smtClean="0">
                <a:solidFill>
                  <a:schemeClr val="accent2">
                    <a:lumMod val="50000"/>
                  </a:schemeClr>
                </a:solidFill>
              </a:rPr>
              <a:t>розовом</a:t>
            </a:r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</a:rPr>
              <a:t> свете</a:t>
            </a:r>
          </a:p>
          <a:p>
            <a:endParaRPr lang="ru-RU" sz="36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499992" y="188640"/>
            <a:ext cx="4032448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800" i="1" dirty="0" smtClean="0">
                <a:solidFill>
                  <a:schemeClr val="accent2">
                    <a:lumMod val="50000"/>
                  </a:schemeClr>
                </a:solidFill>
              </a:rPr>
              <a:t>В том случае, если нет желания пациента, возможно, но в других случаях польза есть всегда</a:t>
            </a:r>
          </a:p>
          <a:p>
            <a:pPr>
              <a:defRPr/>
            </a:pPr>
            <a:r>
              <a:rPr lang="ru-RU" sz="2800" i="1" dirty="0" smtClean="0">
                <a:solidFill>
                  <a:schemeClr val="accent2">
                    <a:lumMod val="50000"/>
                  </a:schemeClr>
                </a:solidFill>
              </a:rPr>
              <a:t>Это позиция слабого человека. Причем галлюцинации наркоманов, как правило, имеют устрашающий характер, поэтому о </a:t>
            </a:r>
            <a:r>
              <a:rPr lang="ru-RU" sz="2800" i="1" dirty="0" err="1" smtClean="0">
                <a:solidFill>
                  <a:schemeClr val="accent2">
                    <a:lumMod val="50000"/>
                  </a:schemeClr>
                </a:solidFill>
              </a:rPr>
              <a:t>розовом</a:t>
            </a:r>
            <a:r>
              <a:rPr lang="ru-RU" sz="2800" i="1" dirty="0" smtClean="0">
                <a:solidFill>
                  <a:schemeClr val="accent2">
                    <a:lumMod val="50000"/>
                  </a:schemeClr>
                </a:solidFill>
              </a:rPr>
              <a:t> свете речи быть не может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0544" y="260649"/>
            <a:ext cx="8062912" cy="136815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Правовые аспекты наркомании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3626992"/>
          </a:xfrm>
        </p:spPr>
        <p:txBody>
          <a:bodyPr>
            <a:normAutofit fontScale="47500" lnSpcReduction="20000"/>
          </a:bodyPr>
          <a:lstStyle/>
          <a:p>
            <a:pPr>
              <a:defRPr/>
            </a:pPr>
            <a:r>
              <a:rPr lang="ru-RU" sz="5900" b="1" dirty="0" smtClean="0">
                <a:solidFill>
                  <a:schemeClr val="accent2">
                    <a:lumMod val="50000"/>
                  </a:schemeClr>
                </a:solidFill>
              </a:rPr>
              <a:t>По закону о наркотических средствах и</a:t>
            </a:r>
          </a:p>
          <a:p>
            <a:pPr>
              <a:defRPr/>
            </a:pPr>
            <a:r>
              <a:rPr lang="ru-RU" sz="5900" b="1" dirty="0" smtClean="0">
                <a:solidFill>
                  <a:schemeClr val="accent2">
                    <a:lumMod val="50000"/>
                  </a:schemeClr>
                </a:solidFill>
              </a:rPr>
              <a:t> психотропных веществах подписанном в нашей </a:t>
            </a:r>
          </a:p>
          <a:p>
            <a:pPr>
              <a:defRPr/>
            </a:pPr>
            <a:r>
              <a:rPr lang="ru-RU" sz="5900" b="1" dirty="0" smtClean="0">
                <a:solidFill>
                  <a:schemeClr val="accent2">
                    <a:lumMod val="50000"/>
                  </a:schemeClr>
                </a:solidFill>
              </a:rPr>
              <a:t>стране 8 января 1998 года уголовным преступлением считается:</a:t>
            </a:r>
          </a:p>
          <a:p>
            <a:pPr>
              <a:defRPr/>
            </a:pPr>
            <a:r>
              <a:rPr lang="ru-RU" sz="5900" b="1" i="1" dirty="0" smtClean="0">
                <a:solidFill>
                  <a:schemeClr val="accent2">
                    <a:lumMod val="50000"/>
                  </a:schemeClr>
                </a:solidFill>
              </a:rPr>
              <a:t>Распространение</a:t>
            </a:r>
          </a:p>
          <a:p>
            <a:pPr>
              <a:defRPr/>
            </a:pPr>
            <a:r>
              <a:rPr lang="ru-RU" sz="5900" b="1" i="1" dirty="0" smtClean="0">
                <a:solidFill>
                  <a:schemeClr val="accent2">
                    <a:lumMod val="50000"/>
                  </a:schemeClr>
                </a:solidFill>
              </a:rPr>
              <a:t>Хранение</a:t>
            </a:r>
          </a:p>
          <a:p>
            <a:pPr>
              <a:defRPr/>
            </a:pPr>
            <a:r>
              <a:rPr lang="ru-RU" sz="5900" b="1" i="1" dirty="0" smtClean="0">
                <a:solidFill>
                  <a:schemeClr val="accent2">
                    <a:lumMod val="50000"/>
                  </a:schemeClr>
                </a:solidFill>
              </a:rPr>
              <a:t>Изготовление </a:t>
            </a:r>
          </a:p>
          <a:p>
            <a:pPr>
              <a:defRPr/>
            </a:pPr>
            <a:r>
              <a:rPr lang="ru-RU" sz="5900" b="1" i="1" dirty="0" smtClean="0">
                <a:solidFill>
                  <a:schemeClr val="accent2">
                    <a:lumMod val="50000"/>
                  </a:schemeClr>
                </a:solidFill>
              </a:rPr>
              <a:t>   наркотических веществ</a:t>
            </a:r>
          </a:p>
          <a:p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4" name="Рисунок 3" descr="6FE19DD965EC-6-150x15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4077072"/>
            <a:ext cx="2952329" cy="252027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3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0544" y="260649"/>
            <a:ext cx="8062912" cy="792087"/>
          </a:xfrm>
        </p:spPr>
        <p:txBody>
          <a:bodyPr>
            <a:normAutofit/>
          </a:bodyPr>
          <a:lstStyle/>
          <a:p>
            <a:pPr algn="ctr"/>
            <a:r>
              <a:rPr lang="ru-RU" sz="3600" b="1" i="1" dirty="0" smtClean="0">
                <a:solidFill>
                  <a:schemeClr val="accent2">
                    <a:lumMod val="50000"/>
                  </a:schemeClr>
                </a:solidFill>
              </a:rPr>
              <a:t>Наркомания – социальное зло</a:t>
            </a:r>
            <a:endParaRPr lang="ru-RU" sz="36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1340768"/>
            <a:ext cx="7992888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000" b="1" i="1" dirty="0" smtClean="0">
                <a:solidFill>
                  <a:schemeClr val="accent2">
                    <a:lumMod val="50000"/>
                  </a:schemeClr>
                </a:solidFill>
              </a:rPr>
              <a:t>Наркоман – объективно плохой работник, с плохим физическим и психическим здоровьем</a:t>
            </a:r>
          </a:p>
          <a:p>
            <a:pPr>
              <a:defRPr/>
            </a:pPr>
            <a:r>
              <a:rPr lang="ru-RU" sz="2000" b="1" i="1" dirty="0" smtClean="0">
                <a:solidFill>
                  <a:schemeClr val="accent2">
                    <a:lumMod val="50000"/>
                  </a:schemeClr>
                </a:solidFill>
              </a:rPr>
              <a:t>Наркоман – субъективно плохой работник, все его мысли заняты поиском наркотических средств</a:t>
            </a:r>
          </a:p>
          <a:p>
            <a:pPr>
              <a:defRPr/>
            </a:pPr>
            <a:r>
              <a:rPr lang="ru-RU" sz="2000" b="1" i="1" dirty="0" smtClean="0">
                <a:solidFill>
                  <a:schemeClr val="accent2">
                    <a:lumMod val="50000"/>
                  </a:schemeClr>
                </a:solidFill>
              </a:rPr>
              <a:t>Наркоманы наносят материальный ущерб, являясь </a:t>
            </a:r>
            <a:r>
              <a:rPr lang="ru-RU" sz="2000" b="1" i="1" dirty="0" err="1" smtClean="0">
                <a:solidFill>
                  <a:schemeClr val="accent2">
                    <a:lumMod val="50000"/>
                  </a:schemeClr>
                </a:solidFill>
              </a:rPr>
              <a:t>ис</a:t>
            </a:r>
            <a:r>
              <a:rPr lang="ru-RU" sz="2000" b="1" i="1" dirty="0" smtClean="0">
                <a:solidFill>
                  <a:schemeClr val="accent2">
                    <a:lumMod val="50000"/>
                  </a:schemeClr>
                </a:solidFill>
              </a:rPr>
              <a:t>- </a:t>
            </a:r>
            <a:r>
              <a:rPr lang="ru-RU" sz="2000" b="1" i="1" dirty="0" err="1" smtClean="0">
                <a:solidFill>
                  <a:schemeClr val="accent2">
                    <a:lumMod val="50000"/>
                  </a:schemeClr>
                </a:solidFill>
              </a:rPr>
              <a:t>точником</a:t>
            </a:r>
            <a:r>
              <a:rPr lang="ru-RU" sz="2000" b="1" i="1" dirty="0" smtClean="0">
                <a:solidFill>
                  <a:schemeClr val="accent2">
                    <a:lumMod val="50000"/>
                  </a:schemeClr>
                </a:solidFill>
              </a:rPr>
              <a:t> несчастных случаев, аварий, порчи имущества</a:t>
            </a:r>
          </a:p>
          <a:p>
            <a:pPr>
              <a:defRPr/>
            </a:pPr>
            <a:r>
              <a:rPr lang="ru-RU" sz="2000" b="1" i="1" dirty="0" smtClean="0">
                <a:solidFill>
                  <a:schemeClr val="accent2">
                    <a:lumMod val="50000"/>
                  </a:schemeClr>
                </a:solidFill>
              </a:rPr>
              <a:t>Наркоманы наносят моральный ущерб, совершая </a:t>
            </a:r>
            <a:r>
              <a:rPr lang="ru-RU" sz="2000" b="1" i="1" dirty="0" err="1" smtClean="0">
                <a:solidFill>
                  <a:schemeClr val="accent2">
                    <a:lumMod val="50000"/>
                  </a:schemeClr>
                </a:solidFill>
              </a:rPr>
              <a:t>право-нарушения</a:t>
            </a:r>
            <a:r>
              <a:rPr lang="ru-RU" sz="2000" b="1" i="1" dirty="0" smtClean="0">
                <a:solidFill>
                  <a:schemeClr val="accent2">
                    <a:lumMod val="50000"/>
                  </a:schemeClr>
                </a:solidFill>
              </a:rPr>
              <a:t>, воровство, грабежи, занимаясь проституцией, растратами</a:t>
            </a:r>
          </a:p>
          <a:p>
            <a:pPr>
              <a:defRPr/>
            </a:pPr>
            <a:r>
              <a:rPr lang="ru-RU" sz="2000" b="1" i="1" dirty="0" smtClean="0">
                <a:solidFill>
                  <a:schemeClr val="accent2">
                    <a:lumMod val="50000"/>
                  </a:schemeClr>
                </a:solidFill>
              </a:rPr>
              <a:t>Наркоманы создают невыносимые условия для всей семьи, не давая близким возможности нормальной жизни</a:t>
            </a:r>
          </a:p>
          <a:p>
            <a:pPr>
              <a:defRPr/>
            </a:pPr>
            <a:r>
              <a:rPr lang="ru-RU" sz="2000" b="1" i="1" dirty="0" smtClean="0">
                <a:solidFill>
                  <a:schemeClr val="accent2">
                    <a:lumMod val="50000"/>
                  </a:schemeClr>
                </a:solidFill>
              </a:rPr>
              <a:t>Наркоманы совершают преступления по отношению к потомству, оставляя сиротами, продавая в рабство</a:t>
            </a:r>
          </a:p>
        </p:txBody>
      </p:sp>
      <p:pic>
        <p:nvPicPr>
          <p:cNvPr id="5" name="Рисунок 4" descr="7DA4783F5338-3-150x15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31840" y="5445224"/>
            <a:ext cx="2664296" cy="12241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3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3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3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3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40544" y="476672"/>
            <a:ext cx="8062912" cy="4248472"/>
          </a:xfrm>
        </p:spPr>
        <p:txBody>
          <a:bodyPr>
            <a:normAutofit/>
          </a:bodyPr>
          <a:lstStyle/>
          <a:p>
            <a:pPr algn="l">
              <a:defRPr/>
            </a:pP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</a:rPr>
              <a:t>Наркоманы деградируют физически и морально, не оправдав надежд родителей. При этом успевают втянуть в порок других людей.</a:t>
            </a:r>
          </a:p>
          <a:p>
            <a:pPr algn="l">
              <a:defRPr/>
            </a:pP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</a:rPr>
              <a:t>Употребление наркотиков безнравственно само по себе. У наркоманов утрачено чувство добра и справедливости  </a:t>
            </a:r>
          </a:p>
          <a:p>
            <a:pPr algn="l"/>
            <a:endParaRPr lang="ru-RU" sz="32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l"/>
            <a:endParaRPr lang="ru-RU" sz="32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5157192"/>
            <a:ext cx="67504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i="1" dirty="0" smtClean="0">
                <a:solidFill>
                  <a:schemeClr val="accent2">
                    <a:lumMod val="75000"/>
                  </a:schemeClr>
                </a:solidFill>
              </a:rPr>
              <a:t>Вот почему наркотикам       нужно </a:t>
            </a:r>
            <a:r>
              <a:rPr lang="ru-RU" sz="3600" b="1" i="1" dirty="0" smtClean="0">
                <a:solidFill>
                  <a:schemeClr val="accent2">
                    <a:lumMod val="50000"/>
                  </a:schemeClr>
                </a:solidFill>
              </a:rPr>
              <a:t>сказать</a:t>
            </a:r>
            <a:r>
              <a:rPr lang="ru-RU" sz="3600" b="1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3600" b="1" i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«Нет!»</a:t>
            </a:r>
            <a:endParaRPr lang="ru-RU" sz="36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5" name="Рисунок 4" descr="narkoman_4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76257" y="4365104"/>
            <a:ext cx="1800200" cy="22322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0544" y="332657"/>
            <a:ext cx="8062912" cy="1584176"/>
          </a:xfrm>
        </p:spPr>
        <p:txBody>
          <a:bodyPr/>
          <a:lstStyle/>
          <a:p>
            <a:pPr algn="ctr"/>
            <a:r>
              <a:rPr lang="ru-RU" b="1" dirty="0" smtClean="0"/>
              <a:t>Почему подростки употребляют наркотики?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2204864"/>
            <a:ext cx="8062912" cy="4275064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ru-RU" sz="40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</a:p>
          <a:p>
            <a:pPr algn="l"/>
            <a:r>
              <a:rPr lang="ru-RU" sz="40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 От скуки </a:t>
            </a:r>
            <a:r>
              <a:rPr lang="ru-RU" sz="4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– </a:t>
            </a:r>
            <a:r>
              <a:rPr lang="ru-RU" sz="4000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14 % </a:t>
            </a:r>
          </a:p>
          <a:p>
            <a:pPr algn="l"/>
            <a:endParaRPr lang="ru-RU" sz="4000" dirty="0" smtClean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 algn="l"/>
            <a:r>
              <a:rPr lang="ru-RU" sz="4800" b="1" dirty="0" smtClean="0">
                <a:solidFill>
                  <a:schemeClr val="accent2">
                    <a:lumMod val="75000"/>
                  </a:schemeClr>
                </a:solidFill>
              </a:rPr>
              <a:t>     Это модно</a:t>
            </a:r>
            <a:r>
              <a:rPr lang="ru-RU" sz="4800" dirty="0" smtClean="0">
                <a:solidFill>
                  <a:schemeClr val="accent2">
                    <a:lumMod val="75000"/>
                  </a:schemeClr>
                </a:solidFill>
              </a:rPr>
              <a:t> – </a:t>
            </a:r>
            <a:r>
              <a:rPr lang="ru-RU" sz="4800" i="1" dirty="0" smtClean="0">
                <a:solidFill>
                  <a:schemeClr val="accent2">
                    <a:lumMod val="75000"/>
                  </a:schemeClr>
                </a:solidFill>
              </a:rPr>
              <a:t>16 %</a:t>
            </a:r>
          </a:p>
          <a:p>
            <a:pPr algn="l"/>
            <a:endParaRPr lang="ru-RU" sz="48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l"/>
            <a:r>
              <a:rPr lang="ru-RU" sz="5400" b="1" dirty="0" smtClean="0">
                <a:solidFill>
                  <a:schemeClr val="accent2">
                    <a:lumMod val="50000"/>
                  </a:schemeClr>
                </a:solidFill>
              </a:rPr>
              <a:t>       По глупости </a:t>
            </a:r>
            <a:r>
              <a:rPr lang="ru-RU" sz="5400" dirty="0" smtClean="0">
                <a:solidFill>
                  <a:schemeClr val="accent2">
                    <a:lumMod val="50000"/>
                  </a:schemeClr>
                </a:solidFill>
              </a:rPr>
              <a:t>– </a:t>
            </a:r>
            <a:r>
              <a:rPr lang="ru-RU" sz="5400" i="1" dirty="0" smtClean="0">
                <a:solidFill>
                  <a:schemeClr val="accent2">
                    <a:lumMod val="50000"/>
                  </a:schemeClr>
                </a:solidFill>
              </a:rPr>
              <a:t>70 %</a:t>
            </a:r>
          </a:p>
          <a:p>
            <a:pPr algn="l"/>
            <a:r>
              <a:rPr lang="ru-RU" sz="4000" dirty="0" smtClean="0">
                <a:solidFill>
                  <a:schemeClr val="accent2">
                    <a:lumMod val="75000"/>
                  </a:schemeClr>
                </a:solidFill>
              </a:rPr>
              <a:t>  </a:t>
            </a:r>
            <a:endParaRPr lang="ru-RU" sz="40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3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3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Сигареты,  алкоголь – это наркотики?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4347072"/>
          </a:xfrm>
        </p:spPr>
        <p:txBody>
          <a:bodyPr>
            <a:normAutofit/>
          </a:bodyPr>
          <a:lstStyle/>
          <a:p>
            <a:pPr algn="l"/>
            <a:r>
              <a:rPr lang="ru-RU" sz="6000" dirty="0" smtClean="0">
                <a:solidFill>
                  <a:schemeClr val="accent2">
                    <a:lumMod val="50000"/>
                  </a:schemeClr>
                </a:solidFill>
              </a:rPr>
              <a:t>  </a:t>
            </a:r>
          </a:p>
          <a:p>
            <a:pPr algn="l"/>
            <a:r>
              <a:rPr lang="ru-RU" sz="6000" dirty="0" smtClean="0">
                <a:solidFill>
                  <a:schemeClr val="accent2">
                    <a:lumMod val="50000"/>
                  </a:schemeClr>
                </a:solidFill>
              </a:rPr>
              <a:t>   Нет – 43 %</a:t>
            </a:r>
          </a:p>
          <a:p>
            <a:pPr algn="l"/>
            <a:endParaRPr lang="ru-RU" sz="60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l"/>
            <a:r>
              <a:rPr lang="ru-RU" sz="6000" dirty="0" smtClean="0">
                <a:solidFill>
                  <a:schemeClr val="accent2">
                    <a:lumMod val="50000"/>
                  </a:schemeClr>
                </a:solidFill>
              </a:rPr>
              <a:t>   Да – 57 %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 descr="1540810_88becab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72200" y="2204864"/>
            <a:ext cx="2232248" cy="2736304"/>
          </a:xfrm>
          <a:prstGeom prst="rect">
            <a:avLst/>
          </a:prstGeom>
        </p:spPr>
      </p:pic>
      <p:pic>
        <p:nvPicPr>
          <p:cNvPr id="5" name="Рисунок 4" descr="3953243_81b21e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92080" y="4437112"/>
            <a:ext cx="2664296" cy="21602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7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/>
              <a:t>Есть ли оправдание наркоманам?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b="1" dirty="0" smtClean="0">
                <a:solidFill>
                  <a:schemeClr val="accent2">
                    <a:lumMod val="50000"/>
                  </a:schemeClr>
                </a:solidFill>
              </a:rPr>
              <a:t>Нет – 34 %</a:t>
            </a:r>
          </a:p>
          <a:p>
            <a:r>
              <a:rPr lang="ru-RU" sz="4400" b="1" dirty="0" smtClean="0">
                <a:solidFill>
                  <a:schemeClr val="accent2">
                    <a:lumMod val="50000"/>
                  </a:schemeClr>
                </a:solidFill>
              </a:rPr>
              <a:t> Да – 66 %</a:t>
            </a:r>
            <a:endParaRPr lang="ru-RU" sz="4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4" name="Рисунок 3" descr="4D844E5AEF87-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3968" y="2708920"/>
            <a:ext cx="4392488" cy="3744416"/>
          </a:xfrm>
          <a:prstGeom prst="rect">
            <a:avLst/>
          </a:prstGeom>
        </p:spPr>
      </p:pic>
      <p:pic>
        <p:nvPicPr>
          <p:cNvPr id="5" name="Рисунок 4" descr="narki_0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3573016"/>
            <a:ext cx="3888432" cy="30243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0544" y="332657"/>
            <a:ext cx="8062912" cy="1584176"/>
          </a:xfrm>
        </p:spPr>
        <p:txBody>
          <a:bodyPr/>
          <a:lstStyle/>
          <a:p>
            <a:pPr algn="l"/>
            <a:r>
              <a:rPr lang="ru-RU" b="1" i="1" dirty="0" smtClean="0"/>
              <a:t>Твое отношение к наркоманам?</a:t>
            </a:r>
            <a:endParaRPr lang="ru-RU" b="1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2348880"/>
            <a:ext cx="8062912" cy="3987032"/>
          </a:xfrm>
        </p:spPr>
        <p:txBody>
          <a:bodyPr>
            <a:normAutofit/>
          </a:bodyPr>
          <a:lstStyle/>
          <a:p>
            <a:pPr algn="l"/>
            <a:r>
              <a:rPr lang="ru-RU" sz="6000" b="1" dirty="0" smtClean="0">
                <a:solidFill>
                  <a:schemeClr val="accent2">
                    <a:lumMod val="50000"/>
                  </a:schemeClr>
                </a:solidFill>
              </a:rPr>
              <a:t>Жалею – 19 %</a:t>
            </a:r>
          </a:p>
          <a:p>
            <a:pPr algn="l"/>
            <a:r>
              <a:rPr lang="ru-RU" sz="6000" b="1" dirty="0" smtClean="0">
                <a:solidFill>
                  <a:schemeClr val="accent2">
                    <a:lumMod val="50000"/>
                  </a:schemeClr>
                </a:solidFill>
              </a:rPr>
              <a:t>Равнодушен – 22%</a:t>
            </a:r>
          </a:p>
          <a:p>
            <a:pPr algn="l"/>
            <a:r>
              <a:rPr lang="ru-RU" sz="6000" b="1" dirty="0" smtClean="0">
                <a:solidFill>
                  <a:schemeClr val="accent2">
                    <a:lumMod val="50000"/>
                  </a:schemeClr>
                </a:solidFill>
              </a:rPr>
              <a:t>Ненавижу – 59 %</a:t>
            </a:r>
          </a:p>
          <a:p>
            <a:endParaRPr lang="ru-RU" sz="60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4" name="Рисунок 3" descr="narkoman_0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40152" y="1196752"/>
            <a:ext cx="3024336" cy="20882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332656"/>
            <a:ext cx="8062912" cy="1080119"/>
          </a:xfrm>
        </p:spPr>
        <p:txBody>
          <a:bodyPr>
            <a:noAutofit/>
          </a:bodyPr>
          <a:lstStyle/>
          <a:p>
            <a:pPr algn="ctr"/>
            <a:r>
              <a:rPr lang="ru-RU" b="1" i="1" dirty="0" smtClean="0"/>
              <a:t>Курение – выстрел в себя.</a:t>
            </a:r>
            <a:endParaRPr lang="ru-RU" b="1" i="1" dirty="0"/>
          </a:p>
        </p:txBody>
      </p:sp>
      <p:pic>
        <p:nvPicPr>
          <p:cNvPr id="4" name="Рисунок 1" descr="C:\Users\лена\Desktop\the-smoking-gun-by-design-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844824"/>
            <a:ext cx="6552728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narkoman_4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36296" y="3861049"/>
            <a:ext cx="1728192" cy="16561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260648"/>
            <a:ext cx="8279928" cy="6264696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</a:rPr>
              <a:t>Курение – одна из причин рака легких</a:t>
            </a:r>
            <a:r>
              <a:rPr lang="ru-RU" sz="3600" b="1" dirty="0" smtClean="0"/>
              <a:t>.</a:t>
            </a:r>
            <a:endParaRPr lang="ru-RU" sz="3600" b="1" dirty="0"/>
          </a:p>
        </p:txBody>
      </p:sp>
      <p:pic>
        <p:nvPicPr>
          <p:cNvPr id="5" name="Рисунок 3" descr="C:\Users\лена\Desktop\legkie.jpg"/>
          <p:cNvPicPr>
            <a:picLocks noChangeAspect="1" noChangeArrowheads="1"/>
          </p:cNvPicPr>
          <p:nvPr/>
        </p:nvPicPr>
        <p:blipFill>
          <a:blip r:embed="rId2" cstate="print"/>
          <a:srcRect t="4010" b="4329"/>
          <a:stretch>
            <a:fillRect/>
          </a:stretch>
        </p:blipFill>
        <p:spPr bwMode="auto">
          <a:xfrm>
            <a:off x="683568" y="1628800"/>
            <a:ext cx="6408712" cy="489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narkoman_4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36296" y="3717031"/>
            <a:ext cx="1728192" cy="158417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40544" y="5301208"/>
            <a:ext cx="8062912" cy="1296144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ru-RU" sz="3200" b="1" i="1" dirty="0" smtClean="0">
                <a:solidFill>
                  <a:schemeClr val="accent2">
                    <a:lumMod val="50000"/>
                  </a:schemeClr>
                </a:solidFill>
              </a:rPr>
              <a:t>Легкие здорового              Легкие </a:t>
            </a:r>
          </a:p>
          <a:p>
            <a:pPr algn="l"/>
            <a:r>
              <a:rPr lang="ru-RU" sz="3200" b="1" i="1" dirty="0" smtClean="0">
                <a:solidFill>
                  <a:schemeClr val="accent2">
                    <a:lumMod val="50000"/>
                  </a:schemeClr>
                </a:solidFill>
              </a:rPr>
              <a:t>                                              курильщика человека</a:t>
            </a:r>
            <a:endParaRPr lang="ru-RU" sz="32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4" name="Рисунок 2" descr="C:\Users\лена\Desktop\hookah-smoki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548680"/>
            <a:ext cx="8136904" cy="43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445</TotalTime>
  <Words>669</Words>
  <Application>Microsoft Office PowerPoint</Application>
  <PresentationFormat>Экран (4:3)</PresentationFormat>
  <Paragraphs>123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Яркая</vt:lpstr>
      <vt:lpstr>Слайд 1</vt:lpstr>
      <vt:lpstr>Наркомания – это …</vt:lpstr>
      <vt:lpstr>Почему подростки употребляют наркотики?</vt:lpstr>
      <vt:lpstr>Сигареты,  алкоголь – это наркотики?</vt:lpstr>
      <vt:lpstr>Есть ли оправдание наркоманам?</vt:lpstr>
      <vt:lpstr>Твое отношение к наркоманам?</vt:lpstr>
      <vt:lpstr>Курение – выстрел в себя.</vt:lpstr>
      <vt:lpstr>Слайд 8</vt:lpstr>
      <vt:lpstr>Слайд 9</vt:lpstr>
      <vt:lpstr>Энатол – психоактивное вещество.</vt:lpstr>
      <vt:lpstr>Слайд 11</vt:lpstr>
      <vt:lpstr>Алкоголь и дети – понятия несовместимые.</vt:lpstr>
      <vt:lpstr>Наркотики – сильные мутагены</vt:lpstr>
      <vt:lpstr>Слайд 14</vt:lpstr>
      <vt:lpstr>Выводы медиков</vt:lpstr>
      <vt:lpstr>Слайд 16</vt:lpstr>
      <vt:lpstr>Вред наркотиков для общества</vt:lpstr>
      <vt:lpstr>Мифы, бытующие среди молодежи</vt:lpstr>
      <vt:lpstr>Слайд 19</vt:lpstr>
      <vt:lpstr>Слайд 20</vt:lpstr>
      <vt:lpstr>Слайд 21</vt:lpstr>
      <vt:lpstr>Правовые аспекты наркомании</vt:lpstr>
      <vt:lpstr>Наркомания – социальное зло</vt:lpstr>
      <vt:lpstr>Слайд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44</cp:revision>
  <dcterms:created xsi:type="dcterms:W3CDTF">2012-04-03T15:55:03Z</dcterms:created>
  <dcterms:modified xsi:type="dcterms:W3CDTF">2012-04-04T20:33:05Z</dcterms:modified>
</cp:coreProperties>
</file>