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5" r:id="rId11"/>
    <p:sldId id="276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74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востребованность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учитель</c:v>
                </c:pt>
                <c:pt idx="1">
                  <c:v>автомеханик</c:v>
                </c:pt>
                <c:pt idx="2">
                  <c:v>врач</c:v>
                </c:pt>
                <c:pt idx="3">
                  <c:v>экономист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70</c:v>
                </c:pt>
                <c:pt idx="1">
                  <c:v>50</c:v>
                </c:pt>
                <c:pt idx="2">
                  <c:v>25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популярность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учитель</c:v>
                </c:pt>
                <c:pt idx="1">
                  <c:v>автомеханик</c:v>
                </c:pt>
                <c:pt idx="2">
                  <c:v>врач</c:v>
                </c:pt>
                <c:pt idx="3">
                  <c:v>экономист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  <c:pt idx="1">
                  <c:v>90</c:v>
                </c:pt>
                <c:pt idx="2">
                  <c:v>2</c:v>
                </c:pt>
                <c:pt idx="3">
                  <c:v>22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выбрали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учитель</c:v>
                </c:pt>
                <c:pt idx="1">
                  <c:v>автомеханик</c:v>
                </c:pt>
                <c:pt idx="2">
                  <c:v>врач</c:v>
                </c:pt>
                <c:pt idx="3">
                  <c:v>экономист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8</c:v>
                </c:pt>
              </c:numCache>
            </c:numRef>
          </c:val>
        </c:ser>
        <c:axId val="53735424"/>
        <c:axId val="53736960"/>
      </c:barChart>
      <c:catAx>
        <c:axId val="53735424"/>
        <c:scaling>
          <c:orientation val="minMax"/>
        </c:scaling>
        <c:axPos val="l"/>
        <c:tickLblPos val="nextTo"/>
        <c:crossAx val="53736960"/>
        <c:crosses val="autoZero"/>
        <c:auto val="1"/>
        <c:lblAlgn val="ctr"/>
        <c:lblOffset val="100"/>
      </c:catAx>
      <c:valAx>
        <c:axId val="53736960"/>
        <c:scaling>
          <c:orientation val="minMax"/>
        </c:scaling>
        <c:axPos val="b"/>
        <c:majorGridlines/>
        <c:numFmt formatCode="General" sourceLinked="1"/>
        <c:tickLblPos val="nextTo"/>
        <c:crossAx val="53735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683421655311031"/>
          <c:y val="0.31369766623093337"/>
          <c:w val="0.14409552105205523"/>
          <c:h val="0.24237299970848028"/>
        </c:manualLayout>
      </c:layout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востребованность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учитель</c:v>
                </c:pt>
                <c:pt idx="1">
                  <c:v>автомеханик</c:v>
                </c:pt>
                <c:pt idx="2">
                  <c:v>врач</c:v>
                </c:pt>
                <c:pt idx="3">
                  <c:v>экономист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70</c:v>
                </c:pt>
                <c:pt idx="1">
                  <c:v>50</c:v>
                </c:pt>
                <c:pt idx="2">
                  <c:v>25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популярность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учитель</c:v>
                </c:pt>
                <c:pt idx="1">
                  <c:v>автомеханик</c:v>
                </c:pt>
                <c:pt idx="2">
                  <c:v>врач</c:v>
                </c:pt>
                <c:pt idx="3">
                  <c:v>экономист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</c:v>
                </c:pt>
                <c:pt idx="1">
                  <c:v>90</c:v>
                </c:pt>
                <c:pt idx="2">
                  <c:v>10</c:v>
                </c:pt>
                <c:pt idx="3">
                  <c:v>22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выбрали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учитель</c:v>
                </c:pt>
                <c:pt idx="1">
                  <c:v>автомеханик</c:v>
                </c:pt>
                <c:pt idx="2">
                  <c:v>врач</c:v>
                </c:pt>
                <c:pt idx="3">
                  <c:v>экономист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8</c:v>
                </c:pt>
              </c:numCache>
            </c:numRef>
          </c:val>
        </c:ser>
        <c:axId val="54037888"/>
        <c:axId val="54047872"/>
      </c:barChart>
      <c:catAx>
        <c:axId val="54037888"/>
        <c:scaling>
          <c:orientation val="minMax"/>
        </c:scaling>
        <c:axPos val="l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54047872"/>
        <c:crosses val="autoZero"/>
        <c:auto val="1"/>
        <c:lblAlgn val="ctr"/>
        <c:lblOffset val="100"/>
      </c:catAx>
      <c:valAx>
        <c:axId val="54047872"/>
        <c:scaling>
          <c:orientation val="minMax"/>
        </c:scaling>
        <c:axPos val="b"/>
        <c:majorGridlines/>
        <c:numFmt formatCode="General" sourceLinked="1"/>
        <c:tickLblPos val="nextTo"/>
        <c:crossAx val="5403788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800"/>
          </a:pPr>
          <a:endParaRPr lang="ru-RU"/>
        </a:p>
      </c:txPr>
    </c:legend>
    <c:plotVisOnly val="1"/>
  </c:chart>
  <c:txPr>
    <a:bodyPr/>
    <a:lstStyle/>
    <a:p>
      <a:pPr>
        <a:defRPr sz="14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9AE3-08EB-44C3-98EB-35182220F9E9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EB683-8FAF-4132-AFB2-5BCB01D15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7" name="Рисунок 6" descr="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082" y="5072082"/>
            <a:ext cx="1785918" cy="178591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9AE3-08EB-44C3-98EB-35182220F9E9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EB683-8FAF-4132-AFB2-5BCB01D15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5033954"/>
            <a:ext cx="2000232" cy="18240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9AE3-08EB-44C3-98EB-35182220F9E9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EB683-8FAF-4132-AFB2-5BCB01D15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12" y="5000612"/>
            <a:ext cx="1857388" cy="18573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9AE3-08EB-44C3-98EB-35182220F9E9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EB683-8FAF-4132-AFB2-5BCB01D15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0" y="3786190"/>
            <a:ext cx="1769171" cy="1874383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49AE3-08EB-44C3-98EB-35182220F9E9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EB683-8FAF-4132-AFB2-5BCB01D15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ергей\Рабочий стол\проекты МОИ\фото рабочии\IMG_5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7542" cy="68485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298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МБОУ средняя общеобразовательная школа </a:t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Минаевки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Асиновского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Томская область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2000240"/>
            <a:ext cx="6400800" cy="135732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6900" b="1" dirty="0" smtClean="0">
                <a:solidFill>
                  <a:srgbClr val="FFFF00"/>
                </a:solidFill>
              </a:rPr>
              <a:t>«Я б в рабочие пошел… »</a:t>
            </a:r>
            <a:endParaRPr lang="ru-RU" sz="6900" dirty="0" smtClean="0">
              <a:solidFill>
                <a:srgbClr val="FFFF00"/>
              </a:solidFill>
            </a:endParaRPr>
          </a:p>
          <a:p>
            <a:endParaRPr lang="ru-RU" sz="6900" dirty="0">
              <a:solidFill>
                <a:srgbClr val="C0000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071802" y="3286124"/>
            <a:ext cx="5757858" cy="135732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Авторы работы: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Захарков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Георгий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                               Малиновский Алексей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Руководитель: </a:t>
            </a:r>
            <a:r>
              <a:rPr lang="ru-RU" sz="2800" b="1" dirty="0" err="1" smtClean="0">
                <a:solidFill>
                  <a:schemeClr val="bg1"/>
                </a:solidFill>
              </a:rPr>
              <a:t>Суцкель</a:t>
            </a:r>
            <a:r>
              <a:rPr lang="ru-RU" sz="2800" b="1" dirty="0" smtClean="0">
                <a:solidFill>
                  <a:schemeClr val="bg1"/>
                </a:solidFill>
              </a:rPr>
              <a:t> Татьяна Михайловна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6143644"/>
            <a:ext cx="2171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-Асино 2012-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Вопросы анкетирования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8000"/>
                </a:solidFill>
              </a:rPr>
              <a:t>1.Вопрос: </a:t>
            </a:r>
          </a:p>
          <a:p>
            <a:pPr>
              <a:buNone/>
            </a:pPr>
            <a:r>
              <a:rPr lang="ru-RU" dirty="0" smtClean="0"/>
              <a:t>Самая востребованная на сегодня профессия.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8000"/>
                </a:solidFill>
              </a:rPr>
              <a:t>2.Вопрос: </a:t>
            </a:r>
          </a:p>
          <a:p>
            <a:pPr>
              <a:buNone/>
            </a:pPr>
            <a:r>
              <a:rPr lang="ru-RU" dirty="0" smtClean="0"/>
              <a:t>Самая популярная на сегодня профессия.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8000"/>
                </a:solidFill>
              </a:rPr>
              <a:t>3.Задание.</a:t>
            </a:r>
          </a:p>
          <a:p>
            <a:pPr>
              <a:buNone/>
            </a:pPr>
            <a:r>
              <a:rPr lang="ru-RU" dirty="0" smtClean="0"/>
              <a:t>Выбранные вами профессии.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357166"/>
          <a:ext cx="8143932" cy="5857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785786" y="571480"/>
          <a:ext cx="7429552" cy="585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Сергей\Рабочий стол\фото рабочии\IMG_5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Documents and Settings\Сергей\Рабочий стол\фото рабочии\IMG_52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28596" y="428604"/>
            <a:ext cx="7858180" cy="642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Машинист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крана 2 КС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Вопрос: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«Вы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выбрали неженскую профессию. Почему?»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</a:t>
            </a:r>
            <a:r>
              <a:rPr lang="ru-RU" sz="4000" dirty="0" err="1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акурина</a:t>
            </a:r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 Т.И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«Все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женшины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любят романтику. Я выше всех, как птица.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aseline="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А внизу люди бегают,</a:t>
            </a:r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 суетятся ,как муравьи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Сергей\Рабочий стол\фото рабочии\IMG_52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8595"/>
            <a:ext cx="9144000" cy="7036595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596" y="428604"/>
            <a:ext cx="7858180" cy="6286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Машинист валочной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машины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Вопрос: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«Важность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вашей профессии?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Титов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Н.Б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 «Моя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машина заменила трудоёмкий ручной труд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714348" y="3946523"/>
            <a:ext cx="8229600" cy="2911477"/>
          </a:xfrm>
        </p:spPr>
        <p:txBody>
          <a:bodyPr>
            <a:normAutofit fontScale="82500" lnSpcReduction="10000"/>
          </a:bodyPr>
          <a:lstStyle/>
          <a:p>
            <a:pPr>
              <a:buNone/>
            </a:pPr>
            <a:r>
              <a:rPr lang="ru-RU" sz="3600" b="1" dirty="0" smtClean="0"/>
              <a:t>Малиновский В.Н.</a:t>
            </a:r>
            <a:r>
              <a:rPr lang="ru-RU" sz="4000" b="1" dirty="0" smtClean="0"/>
              <a:t> </a:t>
            </a:r>
            <a:r>
              <a:rPr lang="ru-RU" sz="4000" dirty="0" smtClean="0">
                <a:solidFill>
                  <a:schemeClr val="bg1"/>
                </a:solidFill>
              </a:rPr>
              <a:t>«Постоянное стремление к совершенству. Все сложные швы надо сделать аккуратными и незаметными. Могу сравнить себя с пластическим хирургом!»</a:t>
            </a:r>
            <a:br>
              <a:rPr lang="ru-RU" sz="4000" dirty="0" smtClean="0">
                <a:solidFill>
                  <a:schemeClr val="bg1"/>
                </a:solidFill>
              </a:rPr>
            </a:b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142852"/>
            <a:ext cx="33575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  <a:ea typeface="+mj-ea"/>
                <a:cs typeface="+mj-cs"/>
              </a:rPr>
              <a:t>Сварщик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571612"/>
            <a:ext cx="6500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Вопрос: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«В чём заключается</a:t>
            </a:r>
          </a:p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           ваше мастерство?»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F:\IMG_5252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786182" y="214290"/>
            <a:ext cx="4857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Машинист погрузчик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1142984"/>
            <a:ext cx="5143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i="1" dirty="0" smtClean="0">
                <a:solidFill>
                  <a:schemeClr val="bg1">
                    <a:lumMod val="95000"/>
                  </a:schemeClr>
                </a:solidFill>
              </a:rPr>
              <a:t>Вопрос: 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«Какие качества необходимы для вашей специальности?»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4857760"/>
            <a:ext cx="8143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Басманов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А.И.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«Работа требует постоянного внимания и сосредоточенности»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Documents and Settings\Сергей\Рабочий стол\фото рабочии\IMG_5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</p:spPr>
        <p:txBody>
          <a:bodyPr>
            <a:normAutofit fontScale="90000" lnSpcReduction="10000"/>
          </a:bodyPr>
          <a:lstStyle/>
          <a:p>
            <a:pPr algn="ctr">
              <a:buNone/>
            </a:pP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Рамщик </a:t>
            </a:r>
            <a:r>
              <a:rPr lang="ru-RU" dirty="0" err="1" smtClean="0">
                <a:solidFill>
                  <a:srgbClr val="FFFF00"/>
                </a:solidFill>
              </a:rPr>
              <a:t>пилораммы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3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В</a:t>
            </a:r>
            <a:r>
              <a:rPr lang="ru-RU" sz="33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опрос: </a:t>
            </a:r>
            <a:r>
              <a:rPr lang="ru-RU" sz="33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«В каких условиях вы работаете?»</a:t>
            </a:r>
          </a:p>
          <a:p>
            <a:pPr>
              <a:buNone/>
            </a:pPr>
            <a:endParaRPr lang="ru-RU" sz="33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endParaRPr lang="ru-RU" sz="33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endParaRPr lang="ru-RU" sz="33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endParaRPr lang="ru-RU" sz="33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endParaRPr lang="ru-RU" sz="33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endParaRPr lang="ru-RU" sz="33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endParaRPr lang="ru-RU" sz="33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ru-RU" sz="33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Котов Н.П</a:t>
            </a:r>
            <a:r>
              <a:rPr lang="ru-RU" sz="33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3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«Здесь работают настоящие мужчины, которых не согнёт не мороз и не ветер, не дождь и  не снег!»</a:t>
            </a:r>
            <a:endParaRPr lang="ru-RU" sz="33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57158" y="928671"/>
            <a:ext cx="8501090" cy="5715040"/>
          </a:xfrm>
        </p:spPr>
        <p:txBody>
          <a:bodyPr>
            <a:normAutofit fontScale="90000" lnSpcReduction="20000"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Вопрос: </a:t>
            </a:r>
            <a: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«Какова роль вашей отрасли для общества?»</a:t>
            </a:r>
            <a:b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 smtClean="0"/>
          </a:p>
          <a:p>
            <a:pPr>
              <a:buNone/>
            </a:pPr>
            <a:r>
              <a:rPr lang="ru-RU" sz="3600" b="1" dirty="0" smtClean="0"/>
              <a:t>Козлов В.В.</a:t>
            </a:r>
            <a:r>
              <a:rPr lang="ru-RU" sz="4000" b="1" dirty="0" smtClean="0"/>
              <a:t> </a:t>
            </a:r>
            <a:r>
              <a:rPr lang="ru-RU" sz="4000" dirty="0" smtClean="0">
                <a:solidFill>
                  <a:schemeClr val="bg1"/>
                </a:solidFill>
              </a:rPr>
              <a:t>«Древесина необходима и для строительства, отопления, в </a:t>
            </a:r>
            <a:r>
              <a:rPr lang="ru-RU" sz="4000" dirty="0" err="1" smtClean="0">
                <a:solidFill>
                  <a:schemeClr val="bg1"/>
                </a:solidFill>
              </a:rPr>
              <a:t>дерево-перерабатывающей</a:t>
            </a:r>
            <a:r>
              <a:rPr lang="ru-RU" sz="4000" dirty="0" smtClean="0">
                <a:solidFill>
                  <a:schemeClr val="bg1"/>
                </a:solidFill>
              </a:rPr>
              <a:t> промышленности (бумага, спички, ДВП,ДСП, карандаши и т. п.)»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214290"/>
            <a:ext cx="5314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Водитель на вывозке леса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email">
            <a:lum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7500"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Вопрос: </a:t>
            </a:r>
            <a: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«Ваша роль для организации?»</a:t>
            </a:r>
            <a:b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b="1" dirty="0" smtClean="0"/>
          </a:p>
          <a:p>
            <a:pPr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Анищенко Н.И.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dirty="0" smtClean="0">
                <a:solidFill>
                  <a:schemeClr val="bg1"/>
                </a:solidFill>
              </a:rPr>
              <a:t>« ……»</a:t>
            </a:r>
            <a:br>
              <a:rPr lang="ru-RU" sz="4000" dirty="0" smtClean="0">
                <a:solidFill>
                  <a:schemeClr val="bg1"/>
                </a:solidFill>
              </a:rPr>
            </a:b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285728"/>
            <a:ext cx="30019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Слесарь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Сергей\Рабочий стол\фото рабочии\IMG_522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5357850"/>
          </a:xfrm>
        </p:spPr>
        <p:txBody>
          <a:bodyPr>
            <a:normAutofit fontScale="90000" lnSpcReduction="1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Вопрос: </a:t>
            </a:r>
            <a: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«Какие качества необходимы для вашей специальности?»</a:t>
            </a:r>
            <a:b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000" b="1" dirty="0" err="1" smtClean="0"/>
              <a:t>Басманов</a:t>
            </a:r>
            <a:r>
              <a:rPr lang="ru-RU" sz="4000" b="1" dirty="0" smtClean="0"/>
              <a:t> А.И. </a:t>
            </a:r>
          </a:p>
          <a:p>
            <a:pPr>
              <a:buNone/>
            </a:pPr>
            <a:r>
              <a:rPr lang="ru-RU" sz="4000" b="1" dirty="0" smtClean="0"/>
              <a:t> «Работа требует постоянного внимания и сосредоточенности»</a:t>
            </a:r>
            <a:br>
              <a:rPr lang="ru-RU" sz="4000" b="1" dirty="0" smtClean="0"/>
            </a:b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357166"/>
            <a:ext cx="6072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Машинист погрузчик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Сергей\Рабочий стол\проекты МОИ\фото рабочии\IMG_524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5" y="0"/>
            <a:ext cx="4714876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214686"/>
            <a:ext cx="4500562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42912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IMG_5252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9124" y="3214686"/>
            <a:ext cx="4714876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1.Гарантировать высокую заработную плату и льготы.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2.Поднять престиж.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Необходимо внести в систему ценностей - уважение к физическому труду.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Создавать профессиональные учебные заведения для мастеров и высококвалифицированных рабочих. 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Для повышения статуса рабочих специальностей — конкурсы профессионального мастерства.</a:t>
            </a:r>
          </a:p>
          <a:p>
            <a:pPr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3.Профориентация.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 Ориентировать молодых людей в сторону техникумов, профтехучилищ, готовящих специалистов базовых рабочих профессий. Ведь никакие инновации без рабочих не обойдутся.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-самый несчастный из людей тот, для которого в мире не оказалось работы;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истинное сокровище для людей – найти себя в труде;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-счастливая, преуспевающая личность сегодня – это… профессионал.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5857916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8311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Непрестижность рабочих профессий.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Нехватка рабочих кадров.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Популяризация рабочих профессий;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00166" y="428604"/>
            <a:ext cx="5900750" cy="11319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Проблема проекта: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928926" y="2928934"/>
            <a:ext cx="3143272" cy="1143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5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Цели: </a:t>
            </a:r>
            <a:endParaRPr kumimoji="0" lang="ru-RU" sz="5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-расширение знаний обучающихся о рабочих профессиях;</a:t>
            </a:r>
          </a:p>
          <a:p>
            <a:pPr>
              <a:buNone/>
            </a:pPr>
            <a:r>
              <a:rPr lang="ru-RU" dirty="0" smtClean="0"/>
              <a:t>-воспитание личности, умеющей ставить перед собой достижимые цели;</a:t>
            </a:r>
          </a:p>
          <a:p>
            <a:pPr>
              <a:buNone/>
            </a:pPr>
            <a:r>
              <a:rPr lang="ru-RU" dirty="0" smtClean="0"/>
              <a:t>-развивать умение выбирать оптимальный путь самореализации.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Задачи: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над проектом.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1.Анализ, сбор, изучение различных источников СМИ по проблеме проекта.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2.Встреча с работниками Центра занятости населения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Н-Николаевского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поселения, выяснить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востребованость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рабочих профессий на рынке труда.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3.Провести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анкетировнание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обучающихся 8-11 классов «Профессиональные предпочтения школьников» и обработка результатов.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Встречи с представителями рабочих профессий и взятие  у них интервью.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5.Выступление на классном часе, создание презентации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85728"/>
            <a:ext cx="3705245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143372" y="357166"/>
            <a:ext cx="45720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Советский рабочий класс был аналогом «среднего класса». Именно рабочим — в первую очередь — давали квартиры, ставили в очередь на машины, включали в загранпоездки тур-групп и принимали в партию! Рабочим льстили: власть, газеты, искусство, лекторы. Они были носители подлинной мудрости, духовности, морали и патриотизма. Они были самые смекалистые! Принципиальные. У них была рабочая гордость. Это была гордость высшего сорта: гордость хозяина страны своей хорошей работой.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5500702"/>
            <a:ext cx="5829312" cy="631844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Скульптура «Рабочий и колхозница».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Востребованность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профессий за рубежом.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Польше – это в первую очередь вакансии в сельском хозяйстве и на стройках. Также приглашаются официантки, уборщицы и мойщицы посуды.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Наиболее востребованы в Италии – из рабочих специальностей строители, слесари, электрики, монтажники, водители.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Ирландию приглашают водителей, имеющих категории C, D и E.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Испании востребованными остаются строители разной специализации, сельскохозяйственные работники.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41763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Востребованность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рабочих профессий на рынке труда нашего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районного центра и села  Минаевки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Информационные технологии и телекоммуникации;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Строительство;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Производство, технологии;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Сельскохозяйственные профессии;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Сфера услуг.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Рейтинг выбираемых профессий в нашей школе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71481" y="1600200"/>
          <a:ext cx="8258238" cy="5043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746"/>
                <a:gridCol w="2752746"/>
                <a:gridCol w="2752746"/>
              </a:tblGrid>
              <a:tr h="13423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8 класс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9 класс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11 класс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11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Медик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Автомеханик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Военный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Массажист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Ветеринар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Менеджер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Программист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Психолог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Медик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Юрист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Следователь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Парикмахер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Психолог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Экономист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Программист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Машинист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Стоматолог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Автомеханик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Таможенник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Юрист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Менеджер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Экономист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Психолог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Машинист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03</Template>
  <TotalTime>214</TotalTime>
  <Words>536</Words>
  <Application>Microsoft Office PowerPoint</Application>
  <PresentationFormat>Экран (4:3)</PresentationFormat>
  <Paragraphs>121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03</vt:lpstr>
      <vt:lpstr>МБОУ средняя общеобразовательная школа  с. Минаевки Асиновского района Томская область</vt:lpstr>
      <vt:lpstr>Слайд 2</vt:lpstr>
      <vt:lpstr> Проблема проекта:  </vt:lpstr>
      <vt:lpstr>  Задачи:   </vt:lpstr>
      <vt:lpstr> Работа над проектом. </vt:lpstr>
      <vt:lpstr> Скульптура «Рабочий и колхозница». </vt:lpstr>
      <vt:lpstr> Востребованность профессий за рубежом. </vt:lpstr>
      <vt:lpstr> Востребованность  рабочих профессий на рынке труда нашего  районного центра и села  Минаевки  </vt:lpstr>
      <vt:lpstr> Рейтинг выбираемых профессий в нашей школе </vt:lpstr>
      <vt:lpstr>Вопросы анкетирования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Заключение</vt:lpstr>
      <vt:lpstr>Вывод</vt:lpstr>
      <vt:lpstr>СПАСИБО 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25</cp:revision>
  <dcterms:created xsi:type="dcterms:W3CDTF">2012-02-02T11:55:01Z</dcterms:created>
  <dcterms:modified xsi:type="dcterms:W3CDTF">2012-02-17T05:54:59Z</dcterms:modified>
</cp:coreProperties>
</file>