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8" r:id="rId2"/>
    <p:sldId id="281" r:id="rId3"/>
    <p:sldId id="315" r:id="rId4"/>
    <p:sldId id="288" r:id="rId5"/>
    <p:sldId id="289" r:id="rId6"/>
    <p:sldId id="291" r:id="rId7"/>
    <p:sldId id="295" r:id="rId8"/>
    <p:sldId id="296" r:id="rId9"/>
    <p:sldId id="294" r:id="rId10"/>
    <p:sldId id="293" r:id="rId11"/>
    <p:sldId id="290" r:id="rId12"/>
    <p:sldId id="298" r:id="rId13"/>
    <p:sldId id="331" r:id="rId14"/>
    <p:sldId id="301" r:id="rId15"/>
    <p:sldId id="299" r:id="rId16"/>
    <p:sldId id="302" r:id="rId17"/>
    <p:sldId id="303" r:id="rId18"/>
    <p:sldId id="304" r:id="rId19"/>
    <p:sldId id="305" r:id="rId20"/>
    <p:sldId id="324" r:id="rId21"/>
    <p:sldId id="325" r:id="rId22"/>
    <p:sldId id="321" r:id="rId23"/>
    <p:sldId id="323" r:id="rId24"/>
    <p:sldId id="322" r:id="rId25"/>
    <p:sldId id="316" r:id="rId26"/>
    <p:sldId id="328"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6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28.04.2012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28.04.2012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28.04.2012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28.04.2012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28.04.2012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28.04.2012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28.04.2012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28.04.2012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realove.ru/main/sozitelstvo"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4294967295"/>
          </p:nvPr>
        </p:nvPicPr>
        <p:blipFill>
          <a:blip r:embed="rId2">
            <a:lum bright="46000"/>
          </a:blip>
          <a:srcRect/>
          <a:stretch>
            <a:fillRect/>
          </a:stretch>
        </p:blipFill>
        <p:spPr bwMode="auto">
          <a:xfrm>
            <a:off x="0" y="-53618"/>
            <a:ext cx="9144000" cy="6911618"/>
          </a:xfrm>
          <a:prstGeom prst="rect">
            <a:avLst/>
          </a:prstGeom>
          <a:noFill/>
          <a:ln w="9525">
            <a:noFill/>
            <a:miter lim="800000"/>
            <a:headEnd/>
            <a:tailEnd/>
          </a:ln>
          <a:effectLst/>
        </p:spPr>
      </p:pic>
      <p:sp>
        <p:nvSpPr>
          <p:cNvPr id="2" name="Заголовок 1"/>
          <p:cNvSpPr>
            <a:spLocks noGrp="1"/>
          </p:cNvSpPr>
          <p:nvPr>
            <p:ph type="ctrTitle"/>
          </p:nvPr>
        </p:nvSpPr>
        <p:spPr>
          <a:xfrm>
            <a:off x="685800" y="928671"/>
            <a:ext cx="7772400" cy="1857387"/>
          </a:xfrm>
        </p:spPr>
        <p:txBody>
          <a:bodyPr>
            <a:noAutofit/>
          </a:bodyPr>
          <a:lstStyle/>
          <a:p>
            <a:r>
              <a:rPr lang="ru-RU" sz="7200" b="1" dirty="0" smtClean="0">
                <a:solidFill>
                  <a:srgbClr val="FF0000"/>
                </a:solidFill>
              </a:rPr>
              <a:t>МИФЫ О ЛЮБВИ</a:t>
            </a:r>
            <a:endParaRPr lang="ru-RU" sz="7200" b="1" dirty="0">
              <a:solidFill>
                <a:srgbClr val="FF0000"/>
              </a:solidFill>
            </a:endParaRPr>
          </a:p>
        </p:txBody>
      </p:sp>
      <p:sp>
        <p:nvSpPr>
          <p:cNvPr id="4" name="Подзаголовок 3"/>
          <p:cNvSpPr>
            <a:spLocks noGrp="1"/>
          </p:cNvSpPr>
          <p:nvPr>
            <p:ph type="subTitle" idx="1"/>
          </p:nvPr>
        </p:nvSpPr>
        <p:spPr>
          <a:xfrm>
            <a:off x="5286380" y="3886200"/>
            <a:ext cx="3571900" cy="2543196"/>
          </a:xfrm>
        </p:spPr>
        <p:txBody>
          <a:bodyPr>
            <a:normAutofit lnSpcReduction="10000"/>
          </a:bodyPr>
          <a:lstStyle/>
          <a:p>
            <a:r>
              <a:rPr lang="ru-RU" dirty="0" smtClean="0">
                <a:solidFill>
                  <a:schemeClr val="tx1"/>
                </a:solidFill>
              </a:rPr>
              <a:t>Филиппова Елена Павловна </a:t>
            </a:r>
          </a:p>
          <a:p>
            <a:r>
              <a:rPr lang="ru-RU" dirty="0" smtClean="0">
                <a:solidFill>
                  <a:schemeClr val="tx1"/>
                </a:solidFill>
              </a:rPr>
              <a:t>Учитель ОПК</a:t>
            </a:r>
          </a:p>
          <a:p>
            <a:r>
              <a:rPr lang="ru-RU" dirty="0" smtClean="0">
                <a:solidFill>
                  <a:schemeClr val="tx1"/>
                </a:solidFill>
              </a:rPr>
              <a:t>Темрюкский район МБОУ СОШ № 29</a:t>
            </a:r>
            <a:endParaRPr lang="ru-RU" dirty="0">
              <a:solidFill>
                <a:schemeClr val="tx1"/>
              </a:solidFill>
            </a:endParaRPr>
          </a:p>
        </p:txBody>
      </p:sp>
      <p:pic>
        <p:nvPicPr>
          <p:cNvPr id="2052" name="Picture 4"/>
          <p:cNvPicPr>
            <a:picLocks noChangeAspect="1" noChangeArrowheads="1"/>
          </p:cNvPicPr>
          <p:nvPr/>
        </p:nvPicPr>
        <p:blipFill>
          <a:blip r:embed="rId3"/>
          <a:srcRect/>
          <a:stretch>
            <a:fillRect/>
          </a:stretch>
        </p:blipFill>
        <p:spPr bwMode="auto">
          <a:xfrm>
            <a:off x="1428728" y="2428868"/>
            <a:ext cx="2857500" cy="40767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285721" y="1071546"/>
            <a:ext cx="8429683" cy="769441"/>
          </a:xfrm>
          <a:prstGeom prst="rect">
            <a:avLst/>
          </a:prstGeom>
        </p:spPr>
        <p:txBody>
          <a:bodyPr wrap="square">
            <a:spAutoFit/>
          </a:bodyPr>
          <a:lstStyle/>
          <a:p>
            <a:r>
              <a:rPr lang="ru-RU" sz="4400" b="1" dirty="0" smtClean="0"/>
              <a:t>Миф: «Любовь – это страдание»</a:t>
            </a:r>
            <a:endParaRPr lang="ru-RU" sz="4400" b="1" dirty="0"/>
          </a:p>
        </p:txBody>
      </p:sp>
      <p:pic>
        <p:nvPicPr>
          <p:cNvPr id="6" name="Picture 7"/>
          <p:cNvPicPr>
            <a:picLocks noChangeAspect="1" noChangeArrowheads="1"/>
          </p:cNvPicPr>
          <p:nvPr/>
        </p:nvPicPr>
        <p:blipFill>
          <a:blip r:embed="rId3"/>
          <a:srcRect/>
          <a:stretch>
            <a:fillRect/>
          </a:stretch>
        </p:blipFill>
        <p:spPr bwMode="auto">
          <a:xfrm>
            <a:off x="2928926" y="3000372"/>
            <a:ext cx="3857652" cy="2937298"/>
          </a:xfrm>
          <a:prstGeom prst="rect">
            <a:avLst/>
          </a:prstGeom>
          <a:noFill/>
          <a:ln w="9525">
            <a:noFill/>
            <a:miter lim="800000"/>
            <a:headEnd/>
            <a:tailEnd/>
          </a:ln>
          <a:effectLst/>
        </p:spPr>
      </p:pic>
    </p:spTree>
  </p:cSld>
  <p:clrMapOvr>
    <a:masterClrMapping/>
  </p:clrMapOvr>
  <p:transition>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428596" y="500043"/>
            <a:ext cx="2643206" cy="6247864"/>
          </a:xfrm>
          <a:prstGeom prst="rect">
            <a:avLst/>
          </a:prstGeom>
        </p:spPr>
        <p:txBody>
          <a:bodyPr wrap="square">
            <a:spAutoFit/>
          </a:bodyPr>
          <a:lstStyle/>
          <a:p>
            <a:r>
              <a:rPr lang="ru-RU" sz="2000" dirty="0" smtClean="0"/>
              <a:t>Да простят нас влюбленные, но дело в том, что безумная, несчастная любовь, приносящая боль и страдания даже в самом начале отношений, на самом деле не любовь, а любовная зависимость. Она не имеет ничего общего с высоким, жизнеутверждающим чувством − настоящей любовью. Любовная зависимость − это «голод», «жажда» по «любимому».</a:t>
            </a:r>
            <a:br>
              <a:rPr lang="ru-RU" sz="2000" dirty="0" smtClean="0"/>
            </a:br>
            <a:endParaRPr lang="ru-RU" sz="2000" dirty="0"/>
          </a:p>
        </p:txBody>
      </p:sp>
      <p:pic>
        <p:nvPicPr>
          <p:cNvPr id="5" name="Picture 10"/>
          <p:cNvPicPr>
            <a:picLocks noChangeAspect="1" noChangeArrowheads="1"/>
          </p:cNvPicPr>
          <p:nvPr/>
        </p:nvPicPr>
        <p:blipFill>
          <a:blip r:embed="rId3"/>
          <a:srcRect/>
          <a:stretch>
            <a:fillRect/>
          </a:stretch>
        </p:blipFill>
        <p:spPr bwMode="auto">
          <a:xfrm>
            <a:off x="4071934" y="2143116"/>
            <a:ext cx="3885751" cy="292895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0" y="0"/>
            <a:ext cx="9144001" cy="6858000"/>
          </a:xfrm>
          <a:prstGeom prst="rect">
            <a:avLst/>
          </a:prstGeom>
          <a:noFill/>
          <a:ln w="9525">
            <a:noFill/>
            <a:miter lim="800000"/>
            <a:headEnd/>
            <a:tailEnd/>
          </a:ln>
          <a:effectLst/>
        </p:spPr>
      </p:pic>
      <p:sp>
        <p:nvSpPr>
          <p:cNvPr id="4" name="Прямоугольник 3"/>
          <p:cNvSpPr/>
          <p:nvPr/>
        </p:nvSpPr>
        <p:spPr>
          <a:xfrm>
            <a:off x="571473" y="3244334"/>
            <a:ext cx="7858180" cy="707886"/>
          </a:xfrm>
          <a:prstGeom prst="rect">
            <a:avLst/>
          </a:prstGeom>
        </p:spPr>
        <p:txBody>
          <a:bodyPr wrap="square">
            <a:spAutoFit/>
          </a:bodyPr>
          <a:lstStyle/>
          <a:p>
            <a:endParaRPr lang="ru-RU" sz="4000" b="1" dirty="0"/>
          </a:p>
        </p:txBody>
      </p:sp>
      <p:sp>
        <p:nvSpPr>
          <p:cNvPr id="5" name="Прямоугольник 4"/>
          <p:cNvSpPr/>
          <p:nvPr/>
        </p:nvSpPr>
        <p:spPr>
          <a:xfrm>
            <a:off x="428596" y="642918"/>
            <a:ext cx="7643866" cy="707886"/>
          </a:xfrm>
          <a:prstGeom prst="rect">
            <a:avLst/>
          </a:prstGeom>
        </p:spPr>
        <p:txBody>
          <a:bodyPr wrap="square">
            <a:spAutoFit/>
          </a:bodyPr>
          <a:lstStyle/>
          <a:p>
            <a:r>
              <a:rPr lang="ru-RU" sz="4000" b="1" dirty="0" smtClean="0"/>
              <a:t>Миф: «Мужчина полигамен»</a:t>
            </a:r>
            <a:endParaRPr lang="ru-RU" sz="4000" b="1" dirty="0"/>
          </a:p>
        </p:txBody>
      </p:sp>
      <p:pic>
        <p:nvPicPr>
          <p:cNvPr id="8" name="Picture 9"/>
          <p:cNvPicPr>
            <a:picLocks noChangeAspect="1" noChangeArrowheads="1"/>
          </p:cNvPicPr>
          <p:nvPr/>
        </p:nvPicPr>
        <p:blipFill>
          <a:blip r:embed="rId3"/>
          <a:srcRect/>
          <a:stretch>
            <a:fillRect/>
          </a:stretch>
        </p:blipFill>
        <p:spPr bwMode="auto">
          <a:xfrm>
            <a:off x="357158" y="3071810"/>
            <a:ext cx="4762533" cy="3571900"/>
          </a:xfrm>
          <a:prstGeom prst="rect">
            <a:avLst/>
          </a:prstGeom>
          <a:ln>
            <a:noFill/>
          </a:ln>
          <a:effectLst>
            <a:outerShdw blurRad="190500" algn="tl" rotWithShape="0">
              <a:srgbClr val="000000">
                <a:alpha val="70000"/>
              </a:srgbClr>
            </a:outerShdw>
          </a:effectLst>
        </p:spPr>
      </p:pic>
      <p:pic>
        <p:nvPicPr>
          <p:cNvPr id="9" name="Picture 11"/>
          <p:cNvPicPr>
            <a:picLocks noChangeAspect="1" noChangeArrowheads="1"/>
          </p:cNvPicPr>
          <p:nvPr/>
        </p:nvPicPr>
        <p:blipFill>
          <a:blip r:embed="rId4"/>
          <a:srcRect/>
          <a:stretch>
            <a:fillRect/>
          </a:stretch>
        </p:blipFill>
        <p:spPr bwMode="auto">
          <a:xfrm>
            <a:off x="5643569" y="2143116"/>
            <a:ext cx="2882285" cy="2428892"/>
          </a:xfrm>
          <a:prstGeom prst="rect">
            <a:avLst/>
          </a:prstGeom>
          <a:ln>
            <a:noFill/>
          </a:ln>
          <a:effectLst>
            <a:softEdge rad="112500"/>
          </a:effectLst>
        </p:spPr>
      </p:pic>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lum bright="46000"/>
          </a:blip>
          <a:srcRect/>
          <a:stretch>
            <a:fillRect/>
          </a:stretch>
        </p:blipFill>
        <p:spPr bwMode="auto">
          <a:xfrm>
            <a:off x="0" y="0"/>
            <a:ext cx="9144000" cy="6857999"/>
          </a:xfrm>
          <a:prstGeom prst="rect">
            <a:avLst/>
          </a:prstGeom>
          <a:noFill/>
          <a:ln w="9525">
            <a:noFill/>
            <a:miter lim="800000"/>
            <a:headEnd/>
            <a:tailEnd/>
          </a:ln>
          <a:effectLst/>
        </p:spPr>
      </p:pic>
      <p:sp>
        <p:nvSpPr>
          <p:cNvPr id="2" name="Заголовок 1"/>
          <p:cNvSpPr>
            <a:spLocks noGrp="1"/>
          </p:cNvSpPr>
          <p:nvPr>
            <p:ph type="title"/>
          </p:nvPr>
        </p:nvSpPr>
        <p:spPr/>
        <p:txBody>
          <a:bodyPr/>
          <a:lstStyle/>
          <a:p>
            <a:endParaRPr lang="ru-RU"/>
          </a:p>
        </p:txBody>
      </p:sp>
      <p:pic>
        <p:nvPicPr>
          <p:cNvPr id="5122" name="Picture 2"/>
          <p:cNvPicPr>
            <a:picLocks noGrp="1" noChangeAspect="1" noChangeArrowheads="1"/>
          </p:cNvPicPr>
          <p:nvPr>
            <p:ph idx="1"/>
          </p:nvPr>
        </p:nvPicPr>
        <p:blipFill>
          <a:blip r:embed="rId3"/>
          <a:srcRect/>
          <a:stretch>
            <a:fillRect/>
          </a:stretch>
        </p:blipFill>
        <p:spPr bwMode="auto">
          <a:xfrm>
            <a:off x="3786182" y="2643182"/>
            <a:ext cx="4195785" cy="3055183"/>
          </a:xfrm>
          <a:prstGeom prst="rect">
            <a:avLst/>
          </a:prstGeom>
          <a:ln>
            <a:noFill/>
          </a:ln>
          <a:effectLst>
            <a:softEdge rad="112500"/>
          </a:effectLst>
        </p:spPr>
      </p:pic>
      <p:sp>
        <p:nvSpPr>
          <p:cNvPr id="5" name="Прямоугольник 4"/>
          <p:cNvSpPr/>
          <p:nvPr/>
        </p:nvSpPr>
        <p:spPr>
          <a:xfrm>
            <a:off x="428596" y="1000108"/>
            <a:ext cx="2786082" cy="5016758"/>
          </a:xfrm>
          <a:prstGeom prst="rect">
            <a:avLst/>
          </a:prstGeom>
        </p:spPr>
        <p:txBody>
          <a:bodyPr wrap="square">
            <a:spAutoFit/>
          </a:bodyPr>
          <a:lstStyle/>
          <a:p>
            <a:r>
              <a:rPr lang="ru-RU" sz="3200" dirty="0" smtClean="0"/>
              <a:t>Мужчина от природы создан таким, что ему нужно больше одной женщины. А моногамия чуть ли не насилие над природой</a:t>
            </a:r>
            <a:endParaRPr lang="ru-RU" sz="3200" dirty="0"/>
          </a:p>
        </p:txBody>
      </p:sp>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428596" y="571480"/>
            <a:ext cx="2714644" cy="5447645"/>
          </a:xfrm>
          <a:prstGeom prst="rect">
            <a:avLst/>
          </a:prstGeom>
        </p:spPr>
        <p:txBody>
          <a:bodyPr wrap="square">
            <a:spAutoFit/>
          </a:bodyPr>
          <a:lstStyle/>
          <a:p>
            <a:r>
              <a:rPr lang="ru-RU" sz="2400" dirty="0" smtClean="0"/>
              <a:t>Если строить жизнь по правде, по своим внутренним ощущениям и отношениям со своей совестью, то вопрос наличия двух женщин сводится к тому, что обязательно получается, что ты одну из них обманываешь.</a:t>
            </a:r>
            <a:br>
              <a:rPr lang="ru-RU" sz="2400" dirty="0" smtClean="0"/>
            </a:br>
            <a:r>
              <a:rPr lang="ru-RU" dirty="0" smtClean="0"/>
              <a:t/>
            </a:r>
            <a:br>
              <a:rPr lang="ru-RU" dirty="0" smtClean="0"/>
            </a:br>
            <a:endParaRPr lang="ru-RU" dirty="0"/>
          </a:p>
        </p:txBody>
      </p:sp>
      <p:pic>
        <p:nvPicPr>
          <p:cNvPr id="5" name="Picture 5"/>
          <p:cNvPicPr>
            <a:picLocks noChangeAspect="1" noChangeArrowheads="1"/>
          </p:cNvPicPr>
          <p:nvPr/>
        </p:nvPicPr>
        <p:blipFill>
          <a:blip r:embed="rId3"/>
          <a:srcRect/>
          <a:stretch>
            <a:fillRect/>
          </a:stretch>
        </p:blipFill>
        <p:spPr bwMode="auto">
          <a:xfrm>
            <a:off x="3929058" y="2214554"/>
            <a:ext cx="4520596" cy="3000396"/>
          </a:xfrm>
          <a:prstGeom prst="rect">
            <a:avLst/>
          </a:prstGeom>
          <a:ln>
            <a:noFill/>
          </a:ln>
          <a:effectLst>
            <a:softEdge rad="112500"/>
          </a:effectLst>
        </p:spPr>
      </p:pic>
    </p:spTree>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357158" y="785795"/>
            <a:ext cx="8215370" cy="1200329"/>
          </a:xfrm>
          <a:prstGeom prst="rect">
            <a:avLst/>
          </a:prstGeom>
        </p:spPr>
        <p:txBody>
          <a:bodyPr wrap="square">
            <a:spAutoFit/>
          </a:bodyPr>
          <a:lstStyle/>
          <a:p>
            <a:r>
              <a:rPr lang="ru-RU" sz="3600" b="1" dirty="0" smtClean="0"/>
              <a:t>Миф: </a:t>
            </a:r>
          </a:p>
          <a:p>
            <a:r>
              <a:rPr lang="ru-RU" sz="3600" b="1" dirty="0" smtClean="0"/>
              <a:t>«Мужчины любят только красивых»</a:t>
            </a:r>
          </a:p>
        </p:txBody>
      </p:sp>
      <p:pic>
        <p:nvPicPr>
          <p:cNvPr id="5" name="Picture 9"/>
          <p:cNvPicPr>
            <a:picLocks noChangeAspect="1" noChangeArrowheads="1"/>
          </p:cNvPicPr>
          <p:nvPr/>
        </p:nvPicPr>
        <p:blipFill>
          <a:blip r:embed="rId3"/>
          <a:srcRect/>
          <a:stretch>
            <a:fillRect/>
          </a:stretch>
        </p:blipFill>
        <p:spPr bwMode="auto">
          <a:xfrm>
            <a:off x="1857356" y="2500306"/>
            <a:ext cx="5500726" cy="3667151"/>
          </a:xfrm>
          <a:prstGeom prst="rect">
            <a:avLst/>
          </a:prstGeom>
          <a:ln>
            <a:noFill/>
          </a:ln>
          <a:effectLst>
            <a:softEdge rad="112500"/>
          </a:effectLst>
        </p:spPr>
      </p:pic>
    </p:spTree>
  </p:cSld>
  <p:clrMapOvr>
    <a:masterClrMapping/>
  </p:clrMapOvr>
  <p:transition>
    <p:wheel spokes="3"/>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642910" y="785794"/>
            <a:ext cx="2714644" cy="4031873"/>
          </a:xfrm>
          <a:prstGeom prst="rect">
            <a:avLst/>
          </a:prstGeom>
        </p:spPr>
        <p:txBody>
          <a:bodyPr wrap="square">
            <a:spAutoFit/>
          </a:bodyPr>
          <a:lstStyle/>
          <a:p>
            <a:r>
              <a:rPr lang="ru-RU" sz="3200" dirty="0" smtClean="0"/>
              <a:t>Красивая женщина обречена быть любимой, а некрасивая - наоборот.</a:t>
            </a:r>
            <a:br>
              <a:rPr lang="ru-RU" sz="3200" dirty="0" smtClean="0"/>
            </a:br>
            <a:endParaRPr lang="ru-RU" sz="3200" dirty="0"/>
          </a:p>
        </p:txBody>
      </p:sp>
      <p:pic>
        <p:nvPicPr>
          <p:cNvPr id="7" name="Picture 4"/>
          <p:cNvPicPr>
            <a:picLocks noChangeAspect="1" noChangeArrowheads="1"/>
          </p:cNvPicPr>
          <p:nvPr/>
        </p:nvPicPr>
        <p:blipFill>
          <a:blip r:embed="rId3"/>
          <a:srcRect/>
          <a:stretch>
            <a:fillRect/>
          </a:stretch>
        </p:blipFill>
        <p:spPr bwMode="auto">
          <a:xfrm>
            <a:off x="4143372" y="2214554"/>
            <a:ext cx="3664078" cy="3786214"/>
          </a:xfrm>
          <a:prstGeom prst="rect">
            <a:avLst/>
          </a:prstGeom>
          <a:ln>
            <a:noFill/>
          </a:ln>
          <a:effectLst>
            <a:softEdge rad="112500"/>
          </a:effectLst>
        </p:spPr>
      </p:pic>
    </p:spTree>
  </p:cSld>
  <p:clrMapOvr>
    <a:masterClrMapping/>
  </p:clrMapOvr>
  <p:transition>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500034" y="642918"/>
            <a:ext cx="3071834" cy="5078313"/>
          </a:xfrm>
          <a:prstGeom prst="rect">
            <a:avLst/>
          </a:prstGeom>
        </p:spPr>
        <p:txBody>
          <a:bodyPr wrap="square">
            <a:spAutoFit/>
          </a:bodyPr>
          <a:lstStyle/>
          <a:p>
            <a:r>
              <a:rPr lang="ru-RU" sz="2400" dirty="0" smtClean="0"/>
              <a:t>Это ошибочное представление. Многие психологические исследования на эту тему как раз говорят о том, что мужчины осуществляет выбор по критериям душевных качеств в первую очередь, а не физиологических.</a:t>
            </a:r>
            <a:br>
              <a:rPr lang="ru-RU" sz="2400" dirty="0" smtClean="0"/>
            </a:br>
            <a:r>
              <a:rPr lang="ru-RU" dirty="0" smtClean="0"/>
              <a:t/>
            </a:r>
            <a:br>
              <a:rPr lang="ru-RU" dirty="0" smtClean="0"/>
            </a:br>
            <a:endParaRPr lang="ru-RU" dirty="0"/>
          </a:p>
        </p:txBody>
      </p:sp>
      <p:pic>
        <p:nvPicPr>
          <p:cNvPr id="5" name="Picture 2"/>
          <p:cNvPicPr>
            <a:picLocks noChangeAspect="1" noChangeArrowheads="1"/>
          </p:cNvPicPr>
          <p:nvPr/>
        </p:nvPicPr>
        <p:blipFill>
          <a:blip r:embed="rId3"/>
          <a:srcRect/>
          <a:stretch>
            <a:fillRect/>
          </a:stretch>
        </p:blipFill>
        <p:spPr bwMode="auto">
          <a:xfrm>
            <a:off x="4572000" y="2071678"/>
            <a:ext cx="2714644" cy="364333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circl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642910" y="428604"/>
            <a:ext cx="3786214" cy="3231654"/>
          </a:xfrm>
          <a:prstGeom prst="rect">
            <a:avLst/>
          </a:prstGeom>
        </p:spPr>
        <p:txBody>
          <a:bodyPr wrap="square">
            <a:spAutoFit/>
          </a:bodyPr>
          <a:lstStyle/>
          <a:p>
            <a:r>
              <a:rPr lang="ru-RU" sz="2400" dirty="0" smtClean="0"/>
              <a:t>На вопрос, по каким критериям они выбирают себе супругу, они назвали, в первую очередь, добродетели: доброта, кротость, нежность, смирение.</a:t>
            </a:r>
            <a:r>
              <a:rPr lang="ru-RU" dirty="0" smtClean="0"/>
              <a:t/>
            </a:r>
            <a:br>
              <a:rPr lang="ru-RU" dirty="0" smtClean="0"/>
            </a:br>
            <a:r>
              <a:rPr lang="ru-RU" dirty="0" smtClean="0"/>
              <a:t/>
            </a:r>
            <a:br>
              <a:rPr lang="ru-RU" dirty="0" smtClean="0"/>
            </a:br>
            <a:endParaRPr lang="ru-RU" dirty="0"/>
          </a:p>
        </p:txBody>
      </p:sp>
      <p:sp>
        <p:nvSpPr>
          <p:cNvPr id="6" name="Прямоугольник 5"/>
          <p:cNvSpPr/>
          <p:nvPr/>
        </p:nvSpPr>
        <p:spPr>
          <a:xfrm>
            <a:off x="5072066" y="3500438"/>
            <a:ext cx="3071834" cy="3046988"/>
          </a:xfrm>
          <a:prstGeom prst="rect">
            <a:avLst/>
          </a:prstGeom>
        </p:spPr>
        <p:txBody>
          <a:bodyPr wrap="square">
            <a:spAutoFit/>
          </a:bodyPr>
          <a:lstStyle/>
          <a:p>
            <a:r>
              <a:rPr lang="ru-RU" sz="2400" dirty="0" smtClean="0"/>
              <a:t>Мужчины, так или иначе, говорят, что для семейной жизни они выбирают надёжных, терпеливых, добрых, ласковых женщин.</a:t>
            </a:r>
            <a:br>
              <a:rPr lang="ru-RU" sz="2400" dirty="0" smtClean="0"/>
            </a:br>
            <a:r>
              <a:rPr lang="ru-RU" sz="2400" dirty="0" smtClean="0"/>
              <a:t>Источник:</a:t>
            </a:r>
            <a:endParaRPr lang="ru-RU" sz="2400" dirty="0"/>
          </a:p>
        </p:txBody>
      </p:sp>
      <p:pic>
        <p:nvPicPr>
          <p:cNvPr id="10" name="Picture 3"/>
          <p:cNvPicPr>
            <a:picLocks noChangeAspect="1" noChangeArrowheads="1"/>
          </p:cNvPicPr>
          <p:nvPr/>
        </p:nvPicPr>
        <p:blipFill>
          <a:blip r:embed="rId3"/>
          <a:srcRect/>
          <a:stretch>
            <a:fillRect/>
          </a:stretch>
        </p:blipFill>
        <p:spPr bwMode="auto">
          <a:xfrm>
            <a:off x="857224" y="3357562"/>
            <a:ext cx="3214710" cy="2989680"/>
          </a:xfrm>
          <a:prstGeom prst="rect">
            <a:avLst/>
          </a:prstGeom>
          <a:ln>
            <a:noFill/>
          </a:ln>
          <a:effectLst>
            <a:softEdge rad="112500"/>
          </a:effectLst>
        </p:spPr>
      </p:pic>
      <p:pic>
        <p:nvPicPr>
          <p:cNvPr id="8" name="Picture 18"/>
          <p:cNvPicPr>
            <a:picLocks noChangeAspect="1" noChangeArrowheads="1"/>
          </p:cNvPicPr>
          <p:nvPr/>
        </p:nvPicPr>
        <p:blipFill>
          <a:blip r:embed="rId4"/>
          <a:srcRect/>
          <a:stretch>
            <a:fillRect/>
          </a:stretch>
        </p:blipFill>
        <p:spPr bwMode="auto">
          <a:xfrm>
            <a:off x="5357818" y="571480"/>
            <a:ext cx="2000264" cy="2678925"/>
          </a:xfrm>
          <a:prstGeom prst="rect">
            <a:avLst/>
          </a:prstGeom>
          <a:ln>
            <a:noFill/>
          </a:ln>
          <a:effectLst>
            <a:softEdge rad="112500"/>
          </a:effectLst>
        </p:spPr>
      </p:pic>
    </p:spTree>
  </p:cSld>
  <p:clrMapOvr>
    <a:masterClrMapping/>
  </p:clrMapOvr>
  <p:transition>
    <p:diamon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1000100" y="3105835"/>
            <a:ext cx="4929222" cy="2554545"/>
          </a:xfrm>
          <a:prstGeom prst="rect">
            <a:avLst/>
          </a:prstGeom>
        </p:spPr>
        <p:txBody>
          <a:bodyPr wrap="square">
            <a:spAutoFit/>
          </a:bodyPr>
          <a:lstStyle/>
          <a:p>
            <a:r>
              <a:rPr lang="ru-RU" sz="4000" b="1" dirty="0" smtClean="0">
                <a:latin typeface="Times New Roman" pitchFamily="18" charset="0"/>
                <a:cs typeface="Times New Roman" pitchFamily="18" charset="0"/>
              </a:rPr>
              <a:t>Миф о существовании одной-единственной «половинки»</a:t>
            </a:r>
            <a:endParaRPr lang="ru-RU" sz="4000" b="1" dirty="0">
              <a:latin typeface="Times New Roman" pitchFamily="18" charset="0"/>
              <a:cs typeface="Times New Roman" pitchFamily="18" charset="0"/>
            </a:endParaRPr>
          </a:p>
        </p:txBody>
      </p:sp>
      <p:pic>
        <p:nvPicPr>
          <p:cNvPr id="5" name="Picture 14"/>
          <p:cNvPicPr>
            <a:picLocks noChangeAspect="1" noChangeArrowheads="1"/>
          </p:cNvPicPr>
          <p:nvPr/>
        </p:nvPicPr>
        <p:blipFill>
          <a:blip r:embed="rId3"/>
          <a:srcRect/>
          <a:stretch>
            <a:fillRect/>
          </a:stretch>
        </p:blipFill>
        <p:spPr bwMode="auto">
          <a:xfrm>
            <a:off x="6143636" y="2571744"/>
            <a:ext cx="2625108" cy="3786214"/>
          </a:xfrm>
          <a:prstGeom prst="rect">
            <a:avLst/>
          </a:prstGeom>
          <a:noFill/>
          <a:ln w="9525">
            <a:noFill/>
            <a:miter lim="800000"/>
            <a:headEnd/>
            <a:tailEnd/>
          </a:ln>
          <a:effectLst/>
        </p:spPr>
      </p:pic>
      <p:pic>
        <p:nvPicPr>
          <p:cNvPr id="6" name="Picture 3"/>
          <p:cNvPicPr>
            <a:picLocks noChangeAspect="1" noChangeArrowheads="1"/>
          </p:cNvPicPr>
          <p:nvPr/>
        </p:nvPicPr>
        <p:blipFill>
          <a:blip r:embed="rId4"/>
          <a:srcRect/>
          <a:stretch>
            <a:fillRect/>
          </a:stretch>
        </p:blipFill>
        <p:spPr bwMode="auto">
          <a:xfrm>
            <a:off x="500034" y="285728"/>
            <a:ext cx="3292340" cy="221457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142844" y="3786190"/>
            <a:ext cx="8786874" cy="2677656"/>
          </a:xfrm>
          <a:prstGeom prst="rect">
            <a:avLst/>
          </a:prstGeom>
        </p:spPr>
        <p:txBody>
          <a:bodyPr wrap="square">
            <a:spAutoFit/>
          </a:bodyPr>
          <a:lstStyle/>
          <a:p>
            <a:r>
              <a:rPr lang="ru-RU" sz="4400" i="1" dirty="0" smtClean="0"/>
              <a:t>Человеку свойственно считать, что если какое-то мнение распространено, то оно верное.</a:t>
            </a:r>
            <a:br>
              <a:rPr lang="ru-RU" sz="4400" i="1" dirty="0" smtClean="0"/>
            </a:br>
            <a:r>
              <a:rPr lang="ru-RU" i="1" dirty="0" smtClean="0"/>
              <a:t/>
            </a:r>
            <a:br>
              <a:rPr lang="ru-RU" i="1" dirty="0" smtClean="0"/>
            </a:br>
            <a:endParaRPr lang="ru-RU" i="1" dirty="0"/>
          </a:p>
        </p:txBody>
      </p:sp>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571472" y="1428736"/>
            <a:ext cx="3000396" cy="4524315"/>
          </a:xfrm>
          <a:prstGeom prst="rect">
            <a:avLst/>
          </a:prstGeom>
        </p:spPr>
        <p:txBody>
          <a:bodyPr wrap="square">
            <a:spAutoFit/>
          </a:bodyPr>
          <a:lstStyle/>
          <a:p>
            <a:r>
              <a:rPr lang="ru-RU" sz="2800" i="1" dirty="0" smtClean="0"/>
              <a:t>У каждого человека в мире только одна «половинка». Не нашел или потерял – будешь жить один или с чужой «половинкой».</a:t>
            </a:r>
            <a:r>
              <a:rPr lang="ru-RU" sz="2800" dirty="0" smtClean="0"/>
              <a:t/>
            </a:r>
            <a:br>
              <a:rPr lang="ru-RU" sz="2800" dirty="0" smtClean="0"/>
            </a:br>
            <a:r>
              <a:rPr lang="ru-RU" dirty="0" smtClean="0"/>
              <a:t/>
            </a:r>
            <a:br>
              <a:rPr lang="ru-RU" dirty="0" smtClean="0"/>
            </a:br>
            <a:endParaRPr lang="ru-RU" dirty="0"/>
          </a:p>
        </p:txBody>
      </p:sp>
      <p:pic>
        <p:nvPicPr>
          <p:cNvPr id="5" name="Picture 2"/>
          <p:cNvPicPr>
            <a:picLocks noChangeAspect="1" noChangeArrowheads="1"/>
          </p:cNvPicPr>
          <p:nvPr/>
        </p:nvPicPr>
        <p:blipFill>
          <a:blip r:embed="rId3"/>
          <a:srcRect/>
          <a:stretch>
            <a:fillRect/>
          </a:stretch>
        </p:blipFill>
        <p:spPr bwMode="auto">
          <a:xfrm>
            <a:off x="4643438" y="1428736"/>
            <a:ext cx="2857500" cy="3924300"/>
          </a:xfrm>
          <a:prstGeom prst="rect">
            <a:avLst/>
          </a:prstGeom>
          <a:ln>
            <a:noFill/>
          </a:ln>
          <a:effectLst>
            <a:softEdge rad="112500"/>
          </a:effectLst>
        </p:spPr>
      </p:pic>
    </p:spTree>
  </p:cSld>
  <p:clrMapOvr>
    <a:masterClrMapping/>
  </p:clrMapOvr>
  <p:transition>
    <p:wheel spokes="2"/>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714348" y="785794"/>
            <a:ext cx="6143652" cy="3970318"/>
          </a:xfrm>
          <a:prstGeom prst="rect">
            <a:avLst/>
          </a:prstGeom>
        </p:spPr>
        <p:txBody>
          <a:bodyPr wrap="square">
            <a:spAutoFit/>
          </a:bodyPr>
          <a:lstStyle/>
          <a:p>
            <a:r>
              <a:rPr lang="ru-RU" sz="2400" dirty="0" smtClean="0"/>
              <a:t>Нередко влюбляются, не зная почти ничего о том, в кого влюбились. Но это происходит оттого, что влюбленность это только догадка об изначальном благе единства, догадка, которую можно проверить только каждодневным трудом, построением целой жизни. Иными словами, когда каждый из двоих желает блага другому. Когда они «любят друг друга».</a:t>
            </a:r>
            <a:br>
              <a:rPr lang="ru-RU" sz="2400" dirty="0" smtClean="0"/>
            </a:br>
            <a:r>
              <a:rPr lang="ru-RU" dirty="0" smtClean="0"/>
              <a:t/>
            </a:r>
            <a:br>
              <a:rPr lang="ru-RU" dirty="0" smtClean="0"/>
            </a:br>
            <a:endParaRPr lang="ru-RU" dirty="0"/>
          </a:p>
        </p:txBody>
      </p:sp>
      <p:pic>
        <p:nvPicPr>
          <p:cNvPr id="6" name="Picture 2"/>
          <p:cNvPicPr>
            <a:picLocks noChangeAspect="1" noChangeArrowheads="1"/>
          </p:cNvPicPr>
          <p:nvPr/>
        </p:nvPicPr>
        <p:blipFill>
          <a:blip r:embed="rId3"/>
          <a:srcRect/>
          <a:stretch>
            <a:fillRect/>
          </a:stretch>
        </p:blipFill>
        <p:spPr bwMode="auto">
          <a:xfrm>
            <a:off x="4214810" y="3929066"/>
            <a:ext cx="3571900" cy="2642228"/>
          </a:xfrm>
          <a:prstGeom prst="rect">
            <a:avLst/>
          </a:prstGeom>
          <a:ln>
            <a:noFill/>
          </a:ln>
          <a:effectLst>
            <a:softEdge rad="112500"/>
          </a:effectLst>
        </p:spPr>
      </p:pic>
    </p:spTree>
  </p:cSld>
  <p:clrMapOvr>
    <a:masterClrMapping/>
  </p:clrMapOvr>
  <p:transition>
    <p:pull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lum bright="46000"/>
          </a:blip>
          <a:srcRect/>
          <a:stretch>
            <a:fillRect/>
          </a:stretch>
        </p:blipFill>
        <p:spPr bwMode="auto">
          <a:xfrm>
            <a:off x="0" y="0"/>
            <a:ext cx="9144000" cy="6857999"/>
          </a:xfrm>
          <a:prstGeom prst="rect">
            <a:avLst/>
          </a:prstGeom>
          <a:noFill/>
          <a:ln w="9525">
            <a:noFill/>
            <a:miter lim="800000"/>
            <a:headEnd/>
            <a:tailEnd/>
          </a:ln>
          <a:effectLst/>
        </p:spPr>
      </p:pic>
      <p:sp>
        <p:nvSpPr>
          <p:cNvPr id="2" name="Заголовок 1"/>
          <p:cNvSpPr>
            <a:spLocks noGrp="1"/>
          </p:cNvSpPr>
          <p:nvPr>
            <p:ph type="title"/>
          </p:nvPr>
        </p:nvSpPr>
        <p:spPr>
          <a:xfrm>
            <a:off x="457200" y="274638"/>
            <a:ext cx="8229600" cy="2940048"/>
          </a:xfrm>
        </p:spPr>
        <p:txBody>
          <a:bodyPr>
            <a:normAutofit/>
          </a:bodyPr>
          <a:lstStyle/>
          <a:p>
            <a:r>
              <a:rPr lang="ru-RU" sz="5400" dirty="0" smtClean="0"/>
              <a:t>Научитесь любить!</a:t>
            </a:r>
            <a:endParaRPr lang="ru-RU" sz="5400" dirty="0"/>
          </a:p>
        </p:txBody>
      </p:sp>
      <p:pic>
        <p:nvPicPr>
          <p:cNvPr id="4" name="Picture 4"/>
          <p:cNvPicPr>
            <a:picLocks noChangeAspect="1" noChangeArrowheads="1"/>
          </p:cNvPicPr>
          <p:nvPr/>
        </p:nvPicPr>
        <p:blipFill>
          <a:blip r:embed="rId3"/>
          <a:srcRect/>
          <a:stretch>
            <a:fillRect/>
          </a:stretch>
        </p:blipFill>
        <p:spPr bwMode="auto">
          <a:xfrm>
            <a:off x="2357422" y="2571744"/>
            <a:ext cx="5381663" cy="35719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6" name="Прямоугольник 5"/>
          <p:cNvSpPr/>
          <p:nvPr/>
        </p:nvSpPr>
        <p:spPr>
          <a:xfrm>
            <a:off x="928662" y="857233"/>
            <a:ext cx="3571900" cy="1384995"/>
          </a:xfrm>
          <a:prstGeom prst="rect">
            <a:avLst/>
          </a:prstGeom>
        </p:spPr>
        <p:txBody>
          <a:bodyPr wrap="square">
            <a:spAutoFit/>
          </a:bodyPr>
          <a:lstStyle/>
          <a:p>
            <a:pPr algn="ctr"/>
            <a:r>
              <a:rPr lang="ru-RU" sz="2800" b="1" dirty="0" smtClean="0">
                <a:solidFill>
                  <a:srgbClr val="000000"/>
                </a:solidFill>
                <a:latin typeface="Calibri" pitchFamily="34" charset="0"/>
                <a:ea typeface="Times New Roman" pitchFamily="18" charset="0"/>
                <a:cs typeface="Officina Sans Book C"/>
              </a:rPr>
              <a:t>Очень важно видеть в другом человеке </a:t>
            </a:r>
            <a:r>
              <a:rPr lang="ru-RU" sz="2800" b="1" dirty="0" smtClean="0">
                <a:solidFill>
                  <a:srgbClr val="C00000"/>
                </a:solidFill>
                <a:latin typeface="Calibri" pitchFamily="34" charset="0"/>
                <a:ea typeface="Times New Roman" pitchFamily="18" charset="0"/>
                <a:cs typeface="Officina Sans Book C"/>
              </a:rPr>
              <a:t>образ Божий</a:t>
            </a:r>
            <a:r>
              <a:rPr lang="ru-RU" sz="2800" b="1" dirty="0" smtClean="0">
                <a:solidFill>
                  <a:srgbClr val="000000"/>
                </a:solidFill>
                <a:latin typeface="Calibri" pitchFamily="34" charset="0"/>
                <a:ea typeface="Times New Roman" pitchFamily="18" charset="0"/>
                <a:cs typeface="Officina Sans Book C"/>
              </a:rPr>
              <a:t>.</a:t>
            </a:r>
            <a:endParaRPr lang="ru-RU" sz="2800" b="1" dirty="0">
              <a:latin typeface="Calibri" pitchFamily="34" charset="0"/>
              <a:ea typeface="Times New Roman" pitchFamily="18" charset="0"/>
              <a:cs typeface="Officina Sans Book C"/>
            </a:endParaRPr>
          </a:p>
        </p:txBody>
      </p:sp>
      <p:sp>
        <p:nvSpPr>
          <p:cNvPr id="8" name="Прямоугольник 7"/>
          <p:cNvSpPr/>
          <p:nvPr/>
        </p:nvSpPr>
        <p:spPr>
          <a:xfrm>
            <a:off x="4786314" y="2967334"/>
            <a:ext cx="3714776" cy="2246769"/>
          </a:xfrm>
          <a:prstGeom prst="rect">
            <a:avLst/>
          </a:prstGeom>
        </p:spPr>
        <p:txBody>
          <a:bodyPr wrap="square">
            <a:spAutoFit/>
          </a:bodyPr>
          <a:lstStyle/>
          <a:p>
            <a:pPr algn="ctr"/>
            <a:r>
              <a:rPr lang="ru-RU" sz="2800" b="1" dirty="0" smtClean="0">
                <a:solidFill>
                  <a:srgbClr val="000000"/>
                </a:solidFill>
                <a:latin typeface="Calibri" pitchFamily="34" charset="0"/>
                <a:ea typeface="Times New Roman" pitchFamily="18" charset="0"/>
                <a:cs typeface="Officina Sans Book C"/>
              </a:rPr>
              <a:t>Невозможно научиться любить так, как заповедовал Христос,</a:t>
            </a:r>
          </a:p>
          <a:p>
            <a:pPr algn="ctr"/>
            <a:r>
              <a:rPr lang="ru-RU" sz="2800" b="1" dirty="0" smtClean="0">
                <a:solidFill>
                  <a:srgbClr val="C00000"/>
                </a:solidFill>
                <a:latin typeface="Calibri" pitchFamily="34" charset="0"/>
                <a:ea typeface="Times New Roman" pitchFamily="18" charset="0"/>
                <a:cs typeface="Officina Sans Book C"/>
              </a:rPr>
              <a:t>если не знать Христа</a:t>
            </a:r>
            <a:r>
              <a:rPr lang="ru-RU" sz="2800" b="1" dirty="0" smtClean="0">
                <a:solidFill>
                  <a:srgbClr val="000000"/>
                </a:solidFill>
                <a:latin typeface="Calibri" pitchFamily="34" charset="0"/>
                <a:ea typeface="Times New Roman" pitchFamily="18" charset="0"/>
                <a:cs typeface="Officina Sans Book C"/>
              </a:rPr>
              <a:t>.</a:t>
            </a:r>
            <a:endParaRPr lang="ru-RU" sz="2800" b="1" dirty="0">
              <a:latin typeface="Calibri" pitchFamily="34" charset="0"/>
              <a:ea typeface="Times New Roman" pitchFamily="18" charset="0"/>
              <a:cs typeface="Officina Sans Book C"/>
            </a:endParaRPr>
          </a:p>
        </p:txBody>
      </p:sp>
      <p:pic>
        <p:nvPicPr>
          <p:cNvPr id="9" name="Рисунок 8" descr="Как научиться любви.jpg"/>
          <p:cNvPicPr>
            <a:picLocks noChangeAspect="1"/>
          </p:cNvPicPr>
          <p:nvPr/>
        </p:nvPicPr>
        <p:blipFill>
          <a:blip r:embed="rId3"/>
          <a:srcRect l="57813"/>
          <a:stretch>
            <a:fillRect/>
          </a:stretch>
        </p:blipFill>
        <p:spPr bwMode="auto">
          <a:xfrm>
            <a:off x="1357291" y="2413018"/>
            <a:ext cx="2286016" cy="4064028"/>
          </a:xfrm>
          <a:prstGeom prst="rect">
            <a:avLst/>
          </a:prstGeom>
          <a:noFill/>
          <a:ln w="9525">
            <a:noFill/>
            <a:miter lim="800000"/>
            <a:headEnd/>
            <a:tailEnd/>
          </a:ln>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5" name="Прямоугольник 4"/>
          <p:cNvSpPr/>
          <p:nvPr/>
        </p:nvSpPr>
        <p:spPr>
          <a:xfrm>
            <a:off x="3059534" y="500042"/>
            <a:ext cx="5245347" cy="584775"/>
          </a:xfrm>
          <a:prstGeom prst="rect">
            <a:avLst/>
          </a:prstGeom>
        </p:spPr>
        <p:txBody>
          <a:bodyPr wrap="square">
            <a:spAutoFit/>
          </a:bodyPr>
          <a:lstStyle/>
          <a:p>
            <a:pPr algn="ctr"/>
            <a:r>
              <a:rPr lang="ru-RU" sz="3200" b="1" dirty="0" smtClean="0">
                <a:solidFill>
                  <a:srgbClr val="000000"/>
                </a:solidFill>
                <a:latin typeface="Calibri" pitchFamily="34" charset="0"/>
              </a:rPr>
              <a:t>Что поможет узнать Христа?</a:t>
            </a:r>
            <a:endParaRPr lang="ru-RU" sz="3200" b="1" dirty="0">
              <a:latin typeface="Calibri" pitchFamily="34" charset="0"/>
            </a:endParaRPr>
          </a:p>
        </p:txBody>
      </p:sp>
      <p:sp>
        <p:nvSpPr>
          <p:cNvPr id="7" name="Прямоугольник 6"/>
          <p:cNvSpPr/>
          <p:nvPr/>
        </p:nvSpPr>
        <p:spPr>
          <a:xfrm>
            <a:off x="357159" y="1428736"/>
            <a:ext cx="4143404" cy="646331"/>
          </a:xfrm>
          <a:prstGeom prst="rect">
            <a:avLst/>
          </a:prstGeom>
        </p:spPr>
        <p:txBody>
          <a:bodyPr wrap="square">
            <a:spAutoFit/>
          </a:bodyPr>
          <a:lstStyle/>
          <a:p>
            <a:pPr algn="ctr"/>
            <a:r>
              <a:rPr lang="ru-RU" sz="3600" b="1" dirty="0" smtClean="0">
                <a:solidFill>
                  <a:srgbClr val="C00000"/>
                </a:solidFill>
                <a:latin typeface="Calibri" pitchFamily="34" charset="0"/>
                <a:ea typeface="Times New Roman" pitchFamily="18" charset="0"/>
                <a:cs typeface="Officina Sans Book C"/>
              </a:rPr>
              <a:t>Евангелие</a:t>
            </a:r>
            <a:endParaRPr lang="ru-RU" sz="3600" b="1" dirty="0">
              <a:solidFill>
                <a:srgbClr val="C00000"/>
              </a:solidFill>
              <a:latin typeface="Calibri" pitchFamily="34" charset="0"/>
              <a:ea typeface="Times New Roman" pitchFamily="18" charset="0"/>
              <a:cs typeface="Officina Sans Book C"/>
            </a:endParaRPr>
          </a:p>
        </p:txBody>
      </p:sp>
      <p:pic>
        <p:nvPicPr>
          <p:cNvPr id="8" name="Рисунок 7" descr="Как научиться любви.jpg"/>
          <p:cNvPicPr>
            <a:picLocks noChangeAspect="1"/>
          </p:cNvPicPr>
          <p:nvPr/>
        </p:nvPicPr>
        <p:blipFill>
          <a:blip r:embed="rId3"/>
          <a:srcRect t="29166" r="56250" b="29167"/>
          <a:stretch>
            <a:fillRect/>
          </a:stretch>
        </p:blipFill>
        <p:spPr bwMode="auto">
          <a:xfrm>
            <a:off x="785786" y="2561526"/>
            <a:ext cx="3214714" cy="2296224"/>
          </a:xfrm>
          <a:prstGeom prst="rect">
            <a:avLst/>
          </a:prstGeom>
          <a:noFill/>
          <a:ln w="9525">
            <a:noFill/>
            <a:miter lim="800000"/>
            <a:headEnd/>
            <a:tailEnd/>
          </a:ln>
        </p:spPr>
      </p:pic>
      <p:sp>
        <p:nvSpPr>
          <p:cNvPr id="11" name="Прямоугольник 10"/>
          <p:cNvSpPr/>
          <p:nvPr/>
        </p:nvSpPr>
        <p:spPr>
          <a:xfrm>
            <a:off x="4357686" y="4857760"/>
            <a:ext cx="3571900" cy="1077218"/>
          </a:xfrm>
          <a:prstGeom prst="rect">
            <a:avLst/>
          </a:prstGeom>
        </p:spPr>
        <p:txBody>
          <a:bodyPr wrap="square">
            <a:spAutoFit/>
          </a:bodyPr>
          <a:lstStyle/>
          <a:p>
            <a:pPr algn="ctr"/>
            <a:r>
              <a:rPr lang="ru-RU" sz="3200" b="1" dirty="0" smtClean="0">
                <a:solidFill>
                  <a:srgbClr val="C00000"/>
                </a:solidFill>
                <a:latin typeface="Calibri" pitchFamily="34" charset="0"/>
                <a:ea typeface="Times New Roman" pitchFamily="18" charset="0"/>
                <a:cs typeface="Officina Sans Book C"/>
              </a:rPr>
              <a:t>Божественная Литургия</a:t>
            </a:r>
            <a:endParaRPr lang="ru-RU" sz="3200" b="1" dirty="0">
              <a:solidFill>
                <a:srgbClr val="C00000"/>
              </a:solidFill>
              <a:latin typeface="Calibri" pitchFamily="34" charset="0"/>
              <a:ea typeface="Times New Roman" pitchFamily="18" charset="0"/>
              <a:cs typeface="Officina Sans Book C"/>
            </a:endParaRPr>
          </a:p>
        </p:txBody>
      </p:sp>
      <p:pic>
        <p:nvPicPr>
          <p:cNvPr id="12" name="Рисунок 11" descr="Как научиться любви.jpg"/>
          <p:cNvPicPr>
            <a:picLocks noChangeAspect="1"/>
          </p:cNvPicPr>
          <p:nvPr/>
        </p:nvPicPr>
        <p:blipFill>
          <a:blip r:embed="rId3"/>
          <a:srcRect l="43750" t="20833" b="20833"/>
          <a:stretch>
            <a:fillRect/>
          </a:stretch>
        </p:blipFill>
        <p:spPr bwMode="auto">
          <a:xfrm>
            <a:off x="5072066" y="2071678"/>
            <a:ext cx="3428992" cy="266699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2000"/>
                                        <p:tgtEl>
                                          <p:spTgt spid="8"/>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lum bright="46000"/>
          </a:blip>
          <a:srcRect/>
          <a:stretch>
            <a:fillRect/>
          </a:stretch>
        </p:blipFill>
        <p:spPr bwMode="auto">
          <a:xfrm>
            <a:off x="0" y="1"/>
            <a:ext cx="9144000" cy="6857999"/>
          </a:xfrm>
          <a:prstGeom prst="rect">
            <a:avLst/>
          </a:prstGeom>
          <a:noFill/>
          <a:ln w="9525">
            <a:noFill/>
            <a:miter lim="800000"/>
            <a:headEnd/>
            <a:tailEnd/>
          </a:ln>
          <a:effectLst/>
        </p:spPr>
      </p:pic>
      <p:sp>
        <p:nvSpPr>
          <p:cNvPr id="2" name="Заголовок 1"/>
          <p:cNvSpPr>
            <a:spLocks noGrp="1"/>
          </p:cNvSpPr>
          <p:nvPr>
            <p:ph type="title"/>
          </p:nvPr>
        </p:nvSpPr>
        <p:spPr>
          <a:xfrm>
            <a:off x="457200" y="274638"/>
            <a:ext cx="8229600" cy="4154494"/>
          </a:xfrm>
        </p:spPr>
        <p:txBody>
          <a:bodyPr>
            <a:normAutofit fontScale="90000"/>
          </a:bodyPr>
          <a:lstStyle/>
          <a:p>
            <a:r>
              <a:rPr lang="ru-RU" b="1" dirty="0" smtClean="0">
                <a:solidFill>
                  <a:srgbClr val="002060"/>
                </a:solidFill>
                <a:latin typeface="Calibri" pitchFamily="34" charset="0"/>
              </a:rPr>
              <a:t>Берегите любовь больше жизни своей,</a:t>
            </a:r>
            <a:br>
              <a:rPr lang="ru-RU" b="1" dirty="0" smtClean="0">
                <a:solidFill>
                  <a:srgbClr val="002060"/>
                </a:solidFill>
                <a:latin typeface="Calibri" pitchFamily="34" charset="0"/>
              </a:rPr>
            </a:br>
            <a:r>
              <a:rPr lang="ru-RU" b="1" dirty="0" smtClean="0">
                <a:solidFill>
                  <a:srgbClr val="002060"/>
                </a:solidFill>
                <a:latin typeface="Calibri" pitchFamily="34" charset="0"/>
              </a:rPr>
              <a:t>Лишь она нам укажет дорогу,</a:t>
            </a:r>
            <a:br>
              <a:rPr lang="ru-RU" b="1" dirty="0" smtClean="0">
                <a:solidFill>
                  <a:srgbClr val="002060"/>
                </a:solidFill>
                <a:latin typeface="Calibri" pitchFamily="34" charset="0"/>
              </a:rPr>
            </a:br>
            <a:r>
              <a:rPr lang="ru-RU" b="1" dirty="0" smtClean="0">
                <a:solidFill>
                  <a:srgbClr val="002060"/>
                </a:solidFill>
                <a:latin typeface="Calibri" pitchFamily="34" charset="0"/>
              </a:rPr>
              <a:t>И в беде и в нужде, в ясный день и во тьме,</a:t>
            </a:r>
            <a:br>
              <a:rPr lang="ru-RU" b="1" dirty="0" smtClean="0">
                <a:solidFill>
                  <a:srgbClr val="002060"/>
                </a:solidFill>
                <a:latin typeface="Calibri" pitchFamily="34" charset="0"/>
              </a:rPr>
            </a:br>
            <a:r>
              <a:rPr lang="ru-RU" b="1" dirty="0" smtClean="0">
                <a:solidFill>
                  <a:srgbClr val="002060"/>
                </a:solidFill>
                <a:latin typeface="Calibri" pitchFamily="34" charset="0"/>
              </a:rPr>
              <a:t>И друг к другу и к вечному Богу.</a:t>
            </a:r>
            <a:br>
              <a:rPr lang="ru-RU" b="1" dirty="0" smtClean="0">
                <a:solidFill>
                  <a:srgbClr val="002060"/>
                </a:solidFill>
                <a:latin typeface="Calibri" pitchFamily="34" charset="0"/>
              </a:rPr>
            </a:br>
            <a:endParaRPr lang="ru-RU" dirty="0"/>
          </a:p>
        </p:txBody>
      </p:sp>
      <p:pic>
        <p:nvPicPr>
          <p:cNvPr id="4" name="Picture 3"/>
          <p:cNvPicPr>
            <a:picLocks noChangeAspect="1" noChangeArrowheads="1"/>
          </p:cNvPicPr>
          <p:nvPr/>
        </p:nvPicPr>
        <p:blipFill>
          <a:blip r:embed="rId3"/>
          <a:srcRect/>
          <a:stretch>
            <a:fillRect/>
          </a:stretch>
        </p:blipFill>
        <p:spPr bwMode="auto">
          <a:xfrm>
            <a:off x="5572132" y="4429132"/>
            <a:ext cx="3292340" cy="221457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Прямоугольник 5"/>
          <p:cNvSpPr>
            <a:spLocks noChangeArrowheads="1"/>
          </p:cNvSpPr>
          <p:nvPr/>
        </p:nvSpPr>
        <p:spPr bwMode="auto">
          <a:xfrm>
            <a:off x="857250" y="1214423"/>
            <a:ext cx="8072438" cy="584775"/>
          </a:xfrm>
          <a:prstGeom prst="rect">
            <a:avLst/>
          </a:prstGeom>
          <a:solidFill>
            <a:srgbClr val="FFFFFF">
              <a:alpha val="50195"/>
            </a:srgbClr>
          </a:solidFill>
          <a:ln w="9525">
            <a:noFill/>
            <a:miter lim="800000"/>
            <a:headEnd/>
            <a:tailEnd/>
          </a:ln>
        </p:spPr>
        <p:txBody>
          <a:bodyPr wrap="square">
            <a:spAutoFit/>
          </a:bodyPr>
          <a:lstStyle/>
          <a:p>
            <a:endParaRPr lang="ru-RU" sz="3200" b="1" dirty="0">
              <a:solidFill>
                <a:srgbClr val="002060"/>
              </a:solidFill>
              <a:latin typeface="Calibri" pitchFamily="34" charset="0"/>
            </a:endParaRPr>
          </a:p>
        </p:txBody>
      </p:sp>
      <p:pic>
        <p:nvPicPr>
          <p:cNvPr id="7" name="Picture 6"/>
          <p:cNvPicPr>
            <a:picLocks noChangeAspect="1" noChangeArrowheads="1"/>
          </p:cNvPicPr>
          <p:nvPr/>
        </p:nvPicPr>
        <p:blipFill>
          <a:blip r:embed="rId4"/>
          <a:srcRect/>
          <a:stretch>
            <a:fillRect/>
          </a:stretch>
        </p:blipFill>
        <p:spPr bwMode="auto">
          <a:xfrm>
            <a:off x="428596" y="4214818"/>
            <a:ext cx="2643206" cy="236000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8900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0"/>
                                        <p:tgtEl>
                                          <p:spTgt spid="6"/>
                                        </p:tgtEl>
                                      </p:cBhvr>
                                    </p:animEffect>
                                  </p:childTnLst>
                                </p:cTn>
                              </p:par>
                              <p:par>
                                <p:cTn id="8" presetID="22" presetClass="exit" presetSubtype="1" fill="hold" grpId="1" nodeType="withEffect">
                                  <p:stCondLst>
                                    <p:cond delay="114000"/>
                                  </p:stCondLst>
                                  <p:childTnLst>
                                    <p:animEffect transition="out" filter="wipe(up)">
                                      <p:cBhvr>
                                        <p:cTn id="9" dur="2000"/>
                                        <p:tgtEl>
                                          <p:spTgt spid="6"/>
                                        </p:tgtEl>
                                      </p:cBhvr>
                                    </p:animEffect>
                                    <p:set>
                                      <p:cBhvr>
                                        <p:cTn id="10"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noCrop="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1214414" y="2857495"/>
            <a:ext cx="6643734" cy="3970318"/>
          </a:xfrm>
          <a:prstGeom prst="rect">
            <a:avLst/>
          </a:prstGeom>
        </p:spPr>
        <p:txBody>
          <a:bodyPr wrap="square">
            <a:spAutoFit/>
          </a:bodyPr>
          <a:lstStyle/>
          <a:p>
            <a:r>
              <a:rPr lang="ru-RU" sz="2800" i="1" dirty="0" smtClean="0"/>
              <a:t>В действительности же заблуждения, мифы о некоторых вещах распространены не меньше, а порой и больше, чем истинные представления. В представлениях о любви, как вещи таинственной, мифов много. Поговорим о них.</a:t>
            </a:r>
            <a:r>
              <a:rPr lang="ru-RU" sz="2800" dirty="0" smtClean="0"/>
              <a:t/>
            </a:r>
            <a:br>
              <a:rPr lang="ru-RU" sz="2800" dirty="0" smtClean="0"/>
            </a:br>
            <a:r>
              <a:rPr lang="ru-RU" sz="2800" dirty="0" smtClean="0"/>
              <a:t/>
            </a:r>
            <a:br>
              <a:rPr lang="ru-RU" sz="2800" dirty="0" smtClean="0"/>
            </a:br>
            <a:endParaRPr lang="ru-RU" sz="2800" dirty="0"/>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428596" y="857232"/>
            <a:ext cx="7072362" cy="707886"/>
          </a:xfrm>
          <a:prstGeom prst="rect">
            <a:avLst/>
          </a:prstGeom>
        </p:spPr>
        <p:txBody>
          <a:bodyPr wrap="square">
            <a:spAutoFit/>
          </a:bodyPr>
          <a:lstStyle/>
          <a:p>
            <a:r>
              <a:rPr lang="ru-RU" sz="4000" b="1" dirty="0" smtClean="0"/>
              <a:t>Миф о «гражданском браке»</a:t>
            </a:r>
            <a:endParaRPr lang="ru-RU" sz="4000" b="1" dirty="0"/>
          </a:p>
        </p:txBody>
      </p:sp>
      <p:pic>
        <p:nvPicPr>
          <p:cNvPr id="5" name="Picture 17"/>
          <p:cNvPicPr>
            <a:picLocks noChangeAspect="1" noChangeArrowheads="1"/>
          </p:cNvPicPr>
          <p:nvPr/>
        </p:nvPicPr>
        <p:blipFill>
          <a:blip r:embed="rId3"/>
          <a:srcRect/>
          <a:stretch>
            <a:fillRect/>
          </a:stretch>
        </p:blipFill>
        <p:spPr bwMode="auto">
          <a:xfrm>
            <a:off x="928662" y="2357430"/>
            <a:ext cx="3571900" cy="2943874"/>
          </a:xfrm>
          <a:prstGeom prst="rect">
            <a:avLst/>
          </a:prstGeom>
          <a:ln>
            <a:noFill/>
          </a:ln>
          <a:effectLst>
            <a:softEdge rad="112500"/>
          </a:effectLst>
        </p:spPr>
      </p:pic>
    </p:spTree>
  </p:cSld>
  <p:clrMapOvr>
    <a:masterClrMapping/>
  </p:clrMapOvr>
  <p:transition>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500034" y="428604"/>
            <a:ext cx="3214710" cy="6063198"/>
          </a:xfrm>
          <a:prstGeom prst="rect">
            <a:avLst/>
          </a:prstGeom>
        </p:spPr>
        <p:txBody>
          <a:bodyPr wrap="square">
            <a:spAutoFit/>
          </a:bodyPr>
          <a:lstStyle/>
          <a:p>
            <a:r>
              <a:rPr lang="ru-RU" sz="3200" i="1" dirty="0" smtClean="0"/>
              <a:t>Сожительство двоих без какой-либо регистрации - это </a:t>
            </a:r>
            <a:r>
              <a:rPr lang="ru-RU" sz="3200" i="1" dirty="0" smtClean="0">
                <a:hlinkClick r:id="rId3"/>
              </a:rPr>
              <a:t>«гражданский брак».</a:t>
            </a:r>
            <a:r>
              <a:rPr lang="ru-RU" sz="3200" i="1" dirty="0" smtClean="0"/>
              <a:t> То есть не узаконенный, но всё же брак. Он - муж, она - жена.</a:t>
            </a:r>
            <a:r>
              <a:rPr lang="ru-RU" dirty="0" smtClean="0"/>
              <a:t/>
            </a:r>
            <a:br>
              <a:rPr lang="ru-RU" dirty="0" smtClean="0"/>
            </a:br>
            <a:r>
              <a:rPr lang="ru-RU" dirty="0" smtClean="0"/>
              <a:t/>
            </a:r>
            <a:br>
              <a:rPr lang="ru-RU" dirty="0" smtClean="0"/>
            </a:br>
            <a:endParaRPr lang="ru-RU" dirty="0"/>
          </a:p>
        </p:txBody>
      </p:sp>
      <p:pic>
        <p:nvPicPr>
          <p:cNvPr id="5" name="Picture 7"/>
          <p:cNvPicPr>
            <a:picLocks noChangeAspect="1" noChangeArrowheads="1"/>
          </p:cNvPicPr>
          <p:nvPr/>
        </p:nvPicPr>
        <p:blipFill>
          <a:blip r:embed="rId4"/>
          <a:srcRect/>
          <a:stretch>
            <a:fillRect/>
          </a:stretch>
        </p:blipFill>
        <p:spPr bwMode="auto">
          <a:xfrm>
            <a:off x="4572000" y="1571612"/>
            <a:ext cx="3546182" cy="3643338"/>
          </a:xfrm>
          <a:prstGeom prst="rect">
            <a:avLst/>
          </a:prstGeom>
          <a:noFill/>
          <a:ln w="9525">
            <a:noFill/>
            <a:miter lim="800000"/>
            <a:headEnd/>
            <a:tailEnd/>
          </a:ln>
          <a:effectLst/>
        </p:spPr>
      </p:pic>
    </p:spTree>
  </p:cSld>
  <p:clrMapOvr>
    <a:masterClrMapping/>
  </p:clrMapOvr>
  <p:transition>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0" y="1"/>
            <a:ext cx="9144000" cy="6857999"/>
          </a:xfrm>
          <a:prstGeom prst="rect">
            <a:avLst/>
          </a:prstGeom>
          <a:noFill/>
          <a:ln w="9525">
            <a:noFill/>
            <a:miter lim="800000"/>
            <a:headEnd/>
            <a:tailEnd/>
          </a:ln>
          <a:effectLst/>
        </p:spPr>
      </p:pic>
      <p:sp>
        <p:nvSpPr>
          <p:cNvPr id="4" name="Прямоугольник 3"/>
          <p:cNvSpPr/>
          <p:nvPr/>
        </p:nvSpPr>
        <p:spPr>
          <a:xfrm>
            <a:off x="642910" y="428604"/>
            <a:ext cx="3500462" cy="6401753"/>
          </a:xfrm>
          <a:prstGeom prst="rect">
            <a:avLst/>
          </a:prstGeom>
        </p:spPr>
        <p:txBody>
          <a:bodyPr wrap="square">
            <a:spAutoFit/>
          </a:bodyPr>
          <a:lstStyle/>
          <a:p>
            <a:r>
              <a:rPr lang="ru-RU" sz="2800" dirty="0" smtClean="0"/>
              <a:t>Если два человека искали друг друга, воздерживались, наконец, нашли, и соединяются в браке – то такой день, конечно, для них очень памятный. Как же это не освятить? Никак нельзя. И детям потом захочется сказать: в этот день у нас с папой была свадьба.</a:t>
            </a:r>
            <a:r>
              <a:rPr lang="ru-RU" dirty="0" smtClean="0"/>
              <a:t/>
            </a:r>
            <a:br>
              <a:rPr lang="ru-RU" dirty="0" smtClean="0"/>
            </a:br>
            <a:endParaRPr lang="ru-RU" dirty="0"/>
          </a:p>
        </p:txBody>
      </p:sp>
      <p:pic>
        <p:nvPicPr>
          <p:cNvPr id="9219" name="Picture 3"/>
          <p:cNvPicPr>
            <a:picLocks noChangeAspect="1" noChangeArrowheads="1"/>
          </p:cNvPicPr>
          <p:nvPr/>
        </p:nvPicPr>
        <p:blipFill>
          <a:blip r:embed="rId3"/>
          <a:srcRect/>
          <a:stretch>
            <a:fillRect/>
          </a:stretch>
        </p:blipFill>
        <p:spPr bwMode="auto">
          <a:xfrm>
            <a:off x="4286248" y="3000372"/>
            <a:ext cx="3299959" cy="29289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cover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500035" y="785794"/>
            <a:ext cx="7858179" cy="707886"/>
          </a:xfrm>
          <a:prstGeom prst="rect">
            <a:avLst/>
          </a:prstGeom>
        </p:spPr>
        <p:txBody>
          <a:bodyPr wrap="square">
            <a:spAutoFit/>
          </a:bodyPr>
          <a:lstStyle/>
          <a:p>
            <a:r>
              <a:rPr lang="ru-RU" sz="4000" b="1" dirty="0" smtClean="0"/>
              <a:t>Миф: «Ревнует - значит, любит»</a:t>
            </a:r>
            <a:endParaRPr lang="ru-RU" sz="4000" b="1" dirty="0"/>
          </a:p>
        </p:txBody>
      </p:sp>
      <p:pic>
        <p:nvPicPr>
          <p:cNvPr id="5" name="Picture 6"/>
          <p:cNvPicPr>
            <a:picLocks noChangeAspect="1" noChangeArrowheads="1"/>
          </p:cNvPicPr>
          <p:nvPr/>
        </p:nvPicPr>
        <p:blipFill>
          <a:blip r:embed="rId3"/>
          <a:srcRect/>
          <a:stretch>
            <a:fillRect/>
          </a:stretch>
        </p:blipFill>
        <p:spPr bwMode="auto">
          <a:xfrm>
            <a:off x="2643174" y="2000240"/>
            <a:ext cx="4071966" cy="4071966"/>
          </a:xfrm>
          <a:prstGeom prst="rect">
            <a:avLst/>
          </a:prstGeom>
          <a:ln>
            <a:noFill/>
          </a:ln>
          <a:effectLst>
            <a:softEdge rad="112500"/>
          </a:effectLst>
        </p:spPr>
      </p:pic>
    </p:spTree>
  </p:cSld>
  <p:clrMapOvr>
    <a:masterClrMapping/>
  </p:clrMapOvr>
  <p:transition>
    <p:blinds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0" y="0"/>
            <a:ext cx="9144001" cy="6858000"/>
          </a:xfrm>
          <a:prstGeom prst="rect">
            <a:avLst/>
          </a:prstGeom>
          <a:noFill/>
          <a:ln w="9525">
            <a:noFill/>
            <a:miter lim="800000"/>
            <a:headEnd/>
            <a:tailEnd/>
          </a:ln>
          <a:effectLst/>
        </p:spPr>
      </p:pic>
      <p:sp>
        <p:nvSpPr>
          <p:cNvPr id="4" name="Прямоугольник 3"/>
          <p:cNvSpPr/>
          <p:nvPr/>
        </p:nvSpPr>
        <p:spPr>
          <a:xfrm>
            <a:off x="928662" y="500042"/>
            <a:ext cx="3857652" cy="5570756"/>
          </a:xfrm>
          <a:prstGeom prst="rect">
            <a:avLst/>
          </a:prstGeom>
        </p:spPr>
        <p:txBody>
          <a:bodyPr wrap="square">
            <a:spAutoFit/>
          </a:bodyPr>
          <a:lstStyle/>
          <a:p>
            <a:r>
              <a:rPr lang="ru-RU" sz="4000" i="1" dirty="0" smtClean="0"/>
              <a:t>Ревность вызвана любовью. Порой и тому, кого ревнуют, кажется, что ревность – непременное условие любви.</a:t>
            </a:r>
            <a:r>
              <a:rPr lang="ru-RU" dirty="0" smtClean="0"/>
              <a:t/>
            </a:r>
            <a:br>
              <a:rPr lang="ru-RU" dirty="0" smtClean="0"/>
            </a:br>
            <a:r>
              <a:rPr lang="ru-RU" dirty="0" smtClean="0"/>
              <a:t/>
            </a:r>
            <a:br>
              <a:rPr lang="ru-RU" dirty="0" smtClean="0"/>
            </a:br>
            <a:endParaRPr lang="ru-RU" dirty="0"/>
          </a:p>
        </p:txBody>
      </p:sp>
      <p:pic>
        <p:nvPicPr>
          <p:cNvPr id="5" name="Picture 19"/>
          <p:cNvPicPr>
            <a:picLocks noChangeAspect="1" noChangeArrowheads="1"/>
          </p:cNvPicPr>
          <p:nvPr/>
        </p:nvPicPr>
        <p:blipFill>
          <a:blip r:embed="rId3"/>
          <a:srcRect/>
          <a:stretch>
            <a:fillRect/>
          </a:stretch>
        </p:blipFill>
        <p:spPr bwMode="auto">
          <a:xfrm>
            <a:off x="5072065" y="2857496"/>
            <a:ext cx="3333773" cy="250033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cut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lum bright="46000"/>
          </a:blip>
          <a:srcRect/>
          <a:stretch>
            <a:fillRect/>
          </a:stretch>
        </p:blipFill>
        <p:spPr bwMode="auto">
          <a:xfrm>
            <a:off x="-1" y="0"/>
            <a:ext cx="9144001" cy="6858000"/>
          </a:xfrm>
          <a:prstGeom prst="rect">
            <a:avLst/>
          </a:prstGeom>
          <a:noFill/>
          <a:ln w="9525">
            <a:noFill/>
            <a:miter lim="800000"/>
            <a:headEnd/>
            <a:tailEnd/>
          </a:ln>
          <a:effectLst/>
        </p:spPr>
      </p:pic>
      <p:sp>
        <p:nvSpPr>
          <p:cNvPr id="4" name="Прямоугольник 3"/>
          <p:cNvSpPr/>
          <p:nvPr/>
        </p:nvSpPr>
        <p:spPr>
          <a:xfrm>
            <a:off x="785786" y="785795"/>
            <a:ext cx="4000528" cy="6063198"/>
          </a:xfrm>
          <a:prstGeom prst="rect">
            <a:avLst/>
          </a:prstGeom>
        </p:spPr>
        <p:txBody>
          <a:bodyPr wrap="square">
            <a:spAutoFit/>
          </a:bodyPr>
          <a:lstStyle/>
          <a:p>
            <a:r>
              <a:rPr lang="ru-RU" sz="3200" dirty="0" smtClean="0"/>
              <a:t>Ревность же – это собственническое эгоистическое чувство: ты должен быть моим, ты – моя вещь, я тебя одел, накормил и облагодетельствовал, а ты там с кем-то крутишь. Это – эгоизм.</a:t>
            </a:r>
            <a:br>
              <a:rPr lang="ru-RU" sz="3200" dirty="0" smtClean="0"/>
            </a:br>
            <a:r>
              <a:rPr lang="ru-RU" dirty="0" smtClean="0"/>
              <a:t/>
            </a:r>
            <a:br>
              <a:rPr lang="ru-RU" dirty="0" smtClean="0"/>
            </a:br>
            <a:endParaRPr lang="ru-RU" dirty="0"/>
          </a:p>
        </p:txBody>
      </p:sp>
      <p:pic>
        <p:nvPicPr>
          <p:cNvPr id="5" name="Picture 15"/>
          <p:cNvPicPr>
            <a:picLocks noChangeAspect="1" noChangeArrowheads="1"/>
          </p:cNvPicPr>
          <p:nvPr/>
        </p:nvPicPr>
        <p:blipFill>
          <a:blip r:embed="rId3"/>
          <a:srcRect/>
          <a:stretch>
            <a:fillRect/>
          </a:stretch>
        </p:blipFill>
        <p:spPr bwMode="auto">
          <a:xfrm>
            <a:off x="4786314" y="1928802"/>
            <a:ext cx="4100541" cy="2928958"/>
          </a:xfrm>
          <a:prstGeom prst="rect">
            <a:avLst/>
          </a:prstGeom>
          <a:ln>
            <a:noFill/>
          </a:ln>
          <a:effectLst>
            <a:softEdge rad="112500"/>
          </a:effectLst>
        </p:spPr>
      </p:pic>
    </p:spTree>
  </p:cSld>
  <p:clrMapOvr>
    <a:masterClrMapping/>
  </p:clrMapOvr>
  <p:transition>
    <p:push dir="u"/>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TotalTime>
  <Words>547</Words>
  <PresentationFormat>Экран (4:3)</PresentationFormat>
  <Paragraphs>34</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МИФЫ О ЛЮБВИ</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Научитесь любить!</vt:lpstr>
      <vt:lpstr>Слайд 23</vt:lpstr>
      <vt:lpstr>Слайд 24</vt:lpstr>
      <vt:lpstr>Берегите любовь больше жизни своей, Лишь она нам укажет дорогу, И в беде и в нужде, в ясный день и во тьме, И друг к другу и к вечному Богу. </vt:lpstr>
      <vt:lpstr>Слайд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Дом</dc:creator>
  <cp:lastModifiedBy>Дом</cp:lastModifiedBy>
  <cp:revision>27</cp:revision>
  <dcterms:created xsi:type="dcterms:W3CDTF">2012-04-11T15:00:47Z</dcterms:created>
  <dcterms:modified xsi:type="dcterms:W3CDTF">2012-04-28T17:41:54Z</dcterms:modified>
</cp:coreProperties>
</file>