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60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1" r:id="rId16"/>
    <p:sldId id="273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Соотношение</a:t>
            </a:r>
            <a:r>
              <a:rPr lang="ru-RU" baseline="0"/>
              <a:t> курящих и не курящих в классе</a:t>
            </a:r>
            <a:endParaRPr lang="ru-RU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cat>
            <c:strRef>
              <c:f>Лист1!$A$2:$B$2</c:f>
              <c:strCache>
                <c:ptCount val="2"/>
                <c:pt idx="0">
                  <c:v>курит</c:v>
                </c:pt>
                <c:pt idx="1">
                  <c:v>не курит</c:v>
                </c:pt>
              </c:strCache>
            </c:strRef>
          </c:cat>
          <c:val>
            <c:numRef>
              <c:f>Лист1!$A$1:$B$1</c:f>
              <c:numCache>
                <c:formatCode>_(* #,##0.00_);_(* \(#,##0.00\);_(* "-"??_);_(@_)</c:formatCode>
                <c:ptCount val="2"/>
                <c:pt idx="0">
                  <c:v>58.3</c:v>
                </c:pt>
                <c:pt idx="1">
                  <c:v>41.7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30149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038790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669256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301625" y="1600200"/>
            <a:ext cx="8540750" cy="4498975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E586A3B1-2FCA-494E-A64B-F0F36395408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074886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744313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984723"/>
      </p:ext>
    </p:extLst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34546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934331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697714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518250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9028526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078280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27B46-D8CE-4EC4-99D6-300290C3768E}" type="datetimeFigureOut">
              <a:rPr lang="ru-RU" smtClean="0"/>
              <a:t>28.10.2011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DAF77-F730-4FBD-8EEF-9455B298E80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99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usslav.ru/tabak/kurenie_podrostkov.html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395536" y="2204864"/>
            <a:ext cx="8280920" cy="4392786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chemeClr val="bg2">
                    <a:lumMod val="25000"/>
                  </a:schemeClr>
                </a:solidFill>
                <a:latin typeface="Bickham Script One" pitchFamily="66" charset="0"/>
              </a:rPr>
              <a:t>Нечто бестелесное, нечистое, едкое и вонючее сделалось для людей удовольствием и даже необходимостью жизни</a:t>
            </a:r>
            <a:r>
              <a:rPr lang="ru-RU" sz="4800" dirty="0">
                <a:solidFill>
                  <a:schemeClr val="bg2">
                    <a:lumMod val="25000"/>
                  </a:schemeClr>
                </a:solidFill>
                <a:latin typeface="Bickham Script One" pitchFamily="66" charset="0"/>
              </a:rPr>
              <a:t> (</a:t>
            </a:r>
            <a:r>
              <a:rPr lang="ru-RU" sz="4800" dirty="0" err="1">
                <a:solidFill>
                  <a:schemeClr val="bg2">
                    <a:lumMod val="25000"/>
                  </a:schemeClr>
                </a:solidFill>
                <a:latin typeface="Bickham Script One" pitchFamily="66" charset="0"/>
              </a:rPr>
              <a:t>Гуфеланд</a:t>
            </a:r>
            <a:r>
              <a:rPr lang="ru-RU" sz="4800" dirty="0">
                <a:solidFill>
                  <a:schemeClr val="bg2">
                    <a:lumMod val="25000"/>
                  </a:schemeClr>
                </a:solidFill>
                <a:latin typeface="Bickham Script One" pitchFamily="66" charset="0"/>
              </a:rPr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835696" y="332656"/>
            <a:ext cx="509306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>
                <a:solidFill>
                  <a:schemeClr val="accent3">
                    <a:lumMod val="75000"/>
                  </a:schemeClr>
                </a:solidFill>
                <a:latin typeface="Bickham Script One" pitchFamily="66" charset="0"/>
              </a:rPr>
              <a:t>А ты куришь?</a:t>
            </a:r>
            <a:endParaRPr lang="ru-RU" sz="9600" b="1" dirty="0">
              <a:solidFill>
                <a:schemeClr val="accent3">
                  <a:lumMod val="75000"/>
                </a:schemeClr>
              </a:solidFill>
              <a:latin typeface="Bickham Script One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404767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13690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результате ученик приходит на следующий урок в нерабочем состоянии.</a:t>
            </a:r>
            <a:br>
              <a:rPr lang="ru-RU" sz="2000" dirty="0"/>
            </a:br>
            <a:r>
              <a:rPr lang="ru-RU" sz="2000" dirty="0"/>
              <a:t>Установлено, что слишком раннее курение задерживает рост. При проверке оказалось, что не только рост, Но и объём груди у курящих подростков гораздо меньше, чем у некурящих сверстников.</a:t>
            </a:r>
            <a:br>
              <a:rPr lang="ru-RU" sz="2000" dirty="0"/>
            </a:br>
            <a:r>
              <a:rPr lang="ru-RU" sz="2000" dirty="0"/>
              <a:t>Никотин снижает физическую силу, выносливость, ухудшает координацию и скорость движений. Поэтому спорт и курение несовместимы.</a:t>
            </a:r>
            <a:br>
              <a:rPr lang="ru-RU" sz="2000" dirty="0"/>
            </a:br>
            <a:r>
              <a:rPr lang="ru-RU" sz="2000" dirty="0"/>
              <a:t>Такова </a:t>
            </a:r>
            <a:r>
              <a:rPr lang="ru-RU" sz="2000" i="1" dirty="0"/>
              <a:t>цена курения для молодёжи</a:t>
            </a:r>
            <a:r>
              <a:rPr lang="ru-RU" sz="2000" dirty="0"/>
              <a:t>. К сожалению, </a:t>
            </a:r>
            <a:r>
              <a:rPr lang="ru-RU" sz="2000" b="1" i="1" dirty="0"/>
              <a:t>в силу возрастных особенностей подростки не осознают до конца степень пагубных последствий курения табака</a:t>
            </a:r>
            <a:r>
              <a:rPr lang="ru-R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532609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6331" y="422001"/>
            <a:ext cx="8892480" cy="4001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  </a:t>
            </a:r>
            <a:r>
              <a:rPr kumimoji="0" lang="ru-RU" sz="8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pyist" pitchFamily="2" charset="0"/>
                <a:cs typeface="Arial" pitchFamily="34" charset="0"/>
              </a:rPr>
              <a:t>Профилактика курения подростков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pyist" pitchFamily="2" charset="0"/>
                <a:cs typeface="Arial" pitchFamily="34" charset="0"/>
              </a:rPr>
              <a:t> -</a:t>
            </a: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тема достаточно актуальная, не только в школах среди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подростков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, но и во всем мире. Основы пропаганды здорового образа жизни должны закладываться с юношеского возраста, а именно в стенах школы.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Никотин в форме сигарет – наиболее распространённое (наряду с алкоголем)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психоактивное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вещество. За последние два десятилетия курение среди взрослых существенно сократилось в развитых странах, а в развивающихся – возросло. Ситуация в нашей стране неблагоприятная, такая же как и в развивающихся странах, число 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курильщиков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не только растет, но активно и молодеет.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курение подростк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221088"/>
            <a:ext cx="2857500" cy="2305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467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7" y="404664"/>
            <a:ext cx="842493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 Европе и США активно проводится профилактика курения: проводится антиреклама курения, реклама здорового образа жизни словом делается всё чтобы оздоровить нацию. И табачные компании вынуждены искать рынок сбыта! Россия как раз та страна, где </a:t>
            </a:r>
            <a:r>
              <a:rPr lang="ru-RU" sz="2000" b="1" dirty="0"/>
              <a:t>профилактика курения</a:t>
            </a:r>
            <a:r>
              <a:rPr lang="ru-RU" sz="2000" dirty="0"/>
              <a:t> не только забыта, но наоборот идут активные рекламные компании курения. Самое страшное, что даже молодые девушки активно участвуют в подобной рекламе курения. Какая тут </a:t>
            </a:r>
            <a:r>
              <a:rPr lang="ru-RU" sz="2000" i="1" dirty="0"/>
              <a:t>профилактика курения</a:t>
            </a:r>
            <a:r>
              <a:rPr lang="ru-RU" sz="2000" dirty="0"/>
              <a:t>? Когда по всей стране толпы людей все больше и больше заняты не </a:t>
            </a:r>
            <a:r>
              <a:rPr lang="ru-RU" sz="2000" i="1" dirty="0"/>
              <a:t>профилактикой курения</a:t>
            </a:r>
            <a:r>
              <a:rPr lang="ru-RU" sz="2000" dirty="0"/>
              <a:t>, а наоборот навязыванием курения! Именно по этому количество курильщиков среди молодежи неуклонно растет. </a:t>
            </a:r>
            <a:endParaRPr lang="ru-RU" sz="2000" dirty="0" smtClean="0"/>
          </a:p>
          <a:p>
            <a:r>
              <a:rPr lang="ru-RU" sz="2000" dirty="0"/>
              <a:t>По данным опроса среди школьников, курение – серьёзная проблема подростков: подавляющее большинство школьников курили хотя бы один раз в жизни, к старшим классам курит 50-70% мальчиков и 30-40% девочек.</a:t>
            </a:r>
            <a:br>
              <a:rPr lang="ru-RU" sz="2000" dirty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1942778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87624" y="332656"/>
            <a:ext cx="626485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latin typeface="Copyist" pitchFamily="2" charset="0"/>
              </a:rPr>
              <a:t>Картинки из жизни</a:t>
            </a:r>
            <a:endParaRPr lang="ru-RU" sz="9600" dirty="0">
              <a:latin typeface="Copyist" pitchFamily="2" charset="0"/>
            </a:endParaRPr>
          </a:p>
        </p:txBody>
      </p:sp>
      <p:pic>
        <p:nvPicPr>
          <p:cNvPr id="4" name="Picture 2" descr="C:\Users\Рома\Desktop\хуйня\113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628800"/>
            <a:ext cx="2930005" cy="1989337"/>
          </a:xfrm>
          <a:prstGeom prst="rect">
            <a:avLst/>
          </a:prstGeom>
          <a:noFill/>
        </p:spPr>
      </p:pic>
      <p:pic>
        <p:nvPicPr>
          <p:cNvPr id="5" name="Picture 6" descr="C:\Users\Рома\Desktop\хуйня\650398_kuri-i-pej-shkolot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6250" y="2852936"/>
            <a:ext cx="4678238" cy="3816424"/>
          </a:xfrm>
          <a:prstGeom prst="rect">
            <a:avLst/>
          </a:prstGeom>
          <a:noFill/>
        </p:spPr>
      </p:pic>
      <p:pic>
        <p:nvPicPr>
          <p:cNvPr id="6" name="Picture 5" descr="C:\Users\Рома\Desktop\хуйня\bimg19559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768466"/>
            <a:ext cx="3456384" cy="290089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927073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рак губы, последствия кур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670155"/>
            <a:ext cx="33337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11560" y="250840"/>
            <a:ext cx="754405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dirty="0" smtClean="0">
                <a:latin typeface="Ceremonious Two" pitchFamily="2" charset="0"/>
              </a:rPr>
              <a:t>Последствия курения</a:t>
            </a:r>
            <a:endParaRPr lang="ru-RU" sz="8800" dirty="0">
              <a:latin typeface="Ceremonious Two" pitchFamily="2" charset="0"/>
            </a:endParaRPr>
          </a:p>
        </p:txBody>
      </p:sp>
      <p:pic>
        <p:nvPicPr>
          <p:cNvPr id="4100" name="Picture 4" descr="рак губы, последствия курения фо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28800"/>
            <a:ext cx="47625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фото, легкие курильщик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686" y="4076700"/>
            <a:ext cx="2381250" cy="2781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85779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88640"/>
            <a:ext cx="4830168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latin typeface="Ariston" pitchFamily="66" charset="0"/>
              </a:rPr>
              <a:t>Ты </a:t>
            </a:r>
          </a:p>
          <a:p>
            <a:r>
              <a:rPr lang="ru-RU" sz="9600" dirty="0" smtClean="0">
                <a:latin typeface="Ariston" pitchFamily="66" charset="0"/>
              </a:rPr>
              <a:t>ещё </a:t>
            </a:r>
          </a:p>
          <a:p>
            <a:r>
              <a:rPr lang="ru-RU" sz="9600" dirty="0" smtClean="0">
                <a:latin typeface="Ariston" pitchFamily="66" charset="0"/>
              </a:rPr>
              <a:t>не бросил </a:t>
            </a:r>
          </a:p>
          <a:p>
            <a:r>
              <a:rPr lang="ru-RU" sz="9600" dirty="0" smtClean="0">
                <a:latin typeface="Ariston" pitchFamily="66" charset="0"/>
              </a:rPr>
              <a:t>курить?</a:t>
            </a:r>
            <a:endParaRPr lang="ru-RU" sz="9600" dirty="0">
              <a:latin typeface="Ariston" pitchFamily="66" charset="0"/>
            </a:endParaRPr>
          </a:p>
        </p:txBody>
      </p:sp>
      <p:pic>
        <p:nvPicPr>
          <p:cNvPr id="5122" name="Picture 2" descr="Картинка 9 из 13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780928"/>
            <a:ext cx="2851795" cy="3802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651162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692696"/>
            <a:ext cx="5718810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AnastasiaScript" pitchFamily="2" charset="0"/>
              </a:rPr>
              <a:t>Источники информации:</a:t>
            </a:r>
          </a:p>
          <a:p>
            <a:r>
              <a:rPr lang="en-US" dirty="0" smtClean="0"/>
              <a:t>   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://www.russlav.ru/tabak/kurenie_podrostkov.html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45913"/>
      </p:ext>
    </p:extLst>
  </p:cSld>
  <p:clrMapOvr>
    <a:masterClrMapping/>
  </p:clrMapOvr>
  <p:transition spd="slow">
    <p:cover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764704"/>
            <a:ext cx="6008376" cy="55092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0070C0"/>
                </a:solidFill>
                <a:latin typeface="Ariston" pitchFamily="66" charset="0"/>
              </a:rPr>
              <a:t>Над проектом работали:</a:t>
            </a:r>
          </a:p>
          <a:p>
            <a:r>
              <a:rPr lang="ru-RU" sz="4400" dirty="0" smtClean="0">
                <a:latin typeface="Ariston" pitchFamily="66" charset="0"/>
              </a:rPr>
              <a:t>Усачев Никита</a:t>
            </a:r>
          </a:p>
          <a:p>
            <a:r>
              <a:rPr lang="ru-RU" sz="4400" dirty="0" err="1" smtClean="0">
                <a:latin typeface="Ariston" pitchFamily="66" charset="0"/>
              </a:rPr>
              <a:t>Прытков</a:t>
            </a:r>
            <a:r>
              <a:rPr lang="ru-RU" sz="4400" dirty="0" smtClean="0">
                <a:latin typeface="Ariston" pitchFamily="66" charset="0"/>
              </a:rPr>
              <a:t> Андрей</a:t>
            </a:r>
          </a:p>
          <a:p>
            <a:r>
              <a:rPr lang="ru-RU" sz="4400" dirty="0" err="1" smtClean="0">
                <a:latin typeface="Ariston" pitchFamily="66" charset="0"/>
              </a:rPr>
              <a:t>Клабуков</a:t>
            </a:r>
            <a:r>
              <a:rPr lang="ru-RU" sz="4400" dirty="0" smtClean="0">
                <a:latin typeface="Ariston" pitchFamily="66" charset="0"/>
              </a:rPr>
              <a:t> Александр</a:t>
            </a:r>
          </a:p>
          <a:p>
            <a:r>
              <a:rPr lang="ru-RU" sz="4400" dirty="0" smtClean="0">
                <a:latin typeface="Ariston" pitchFamily="66" charset="0"/>
              </a:rPr>
              <a:t>Бусыгин Антон</a:t>
            </a:r>
          </a:p>
          <a:p>
            <a:r>
              <a:rPr lang="ru-RU" sz="4400" dirty="0" err="1" smtClean="0">
                <a:latin typeface="Ariston" pitchFamily="66" charset="0"/>
              </a:rPr>
              <a:t>Муртазина</a:t>
            </a:r>
            <a:r>
              <a:rPr lang="ru-RU" sz="4400" dirty="0" smtClean="0">
                <a:latin typeface="Ariston" pitchFamily="66" charset="0"/>
              </a:rPr>
              <a:t> Вероника</a:t>
            </a:r>
          </a:p>
          <a:p>
            <a:r>
              <a:rPr lang="ru-RU" sz="4400" dirty="0" smtClean="0">
                <a:latin typeface="Ariston" pitchFamily="66" charset="0"/>
              </a:rPr>
              <a:t>Умрихина Дарья</a:t>
            </a:r>
          </a:p>
          <a:p>
            <a:r>
              <a:rPr lang="ru-RU" sz="4400" dirty="0" err="1" smtClean="0">
                <a:latin typeface="Ariston" pitchFamily="66" charset="0"/>
              </a:rPr>
              <a:t>Тындюк</a:t>
            </a:r>
            <a:r>
              <a:rPr lang="ru-RU" sz="4400" dirty="0" smtClean="0">
                <a:latin typeface="Ariston" pitchFamily="66" charset="0"/>
              </a:rPr>
              <a:t> Кирилл</a:t>
            </a:r>
            <a:endParaRPr lang="ru-RU" sz="4400" dirty="0">
              <a:latin typeface="Ariston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7345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6632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latin typeface="+mj-lt"/>
              </a:rPr>
              <a:t>Курение подростков</a:t>
            </a:r>
            <a:r>
              <a:rPr lang="ru-RU" sz="2800" dirty="0">
                <a:latin typeface="+mj-lt"/>
              </a:rPr>
              <a:t> вызывает тревогу по нескольким причинам.</a:t>
            </a:r>
            <a:br>
              <a:rPr lang="ru-RU" sz="2800" dirty="0">
                <a:latin typeface="+mj-lt"/>
              </a:rPr>
            </a:br>
            <a:r>
              <a:rPr lang="ru-RU" sz="2800" dirty="0">
                <a:latin typeface="+mj-lt"/>
              </a:rPr>
              <a:t>Во–первых, те </a:t>
            </a:r>
            <a:r>
              <a:rPr lang="ru-RU" sz="2800" i="1" dirty="0">
                <a:latin typeface="+mj-lt"/>
              </a:rPr>
              <a:t>кто начал ежедневно курить в подростковом возрасте, обычно курят всю жизнь</a:t>
            </a:r>
            <a:r>
              <a:rPr lang="ru-RU" sz="2800" dirty="0">
                <a:latin typeface="+mj-lt"/>
              </a:rPr>
              <a:t>. </a:t>
            </a:r>
            <a:br>
              <a:rPr lang="ru-RU" sz="2800" dirty="0">
                <a:latin typeface="+mj-lt"/>
              </a:rPr>
            </a:br>
            <a:r>
              <a:rPr lang="ru-RU" sz="2800" dirty="0">
                <a:latin typeface="+mj-lt"/>
              </a:rPr>
              <a:t>Во-вторых, курение повышает риск развития хронических заболеваний (заболевание сердца, рак, эмфизема легких).</a:t>
            </a:r>
            <a:br>
              <a:rPr lang="ru-RU" sz="2800" dirty="0">
                <a:latin typeface="+mj-lt"/>
              </a:rPr>
            </a:br>
            <a:r>
              <a:rPr lang="ru-RU" sz="2800" dirty="0">
                <a:latin typeface="+mj-lt"/>
              </a:rPr>
              <a:t>В–третьих, хотя хронические заболевания, связанные с курением, обычно появляются только в зрелом возрасте, </a:t>
            </a:r>
            <a:r>
              <a:rPr lang="ru-RU" sz="2800" b="1" dirty="0">
                <a:latin typeface="+mj-lt"/>
              </a:rPr>
              <a:t>подростки – курильщики чаще страдают от кашля</a:t>
            </a:r>
            <a:r>
              <a:rPr lang="ru-RU" sz="2800" dirty="0">
                <a:latin typeface="+mj-lt"/>
              </a:rPr>
              <a:t>, дисфункции дыхательных путей, образования мокроты, одышки и других респираторных симптомов.</a:t>
            </a:r>
          </a:p>
        </p:txBody>
      </p:sp>
    </p:spTree>
    <p:extLst>
      <p:ext uri="{BB962C8B-B14F-4D97-AF65-F5344CB8AC3E}">
        <p14:creationId xmlns:p14="http://schemas.microsoft.com/office/powerpoint/2010/main" val="275316730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305212"/>
            <a:ext cx="63620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latin typeface="Copyist" pitchFamily="2" charset="0"/>
              </a:rPr>
              <a:t>Причины курения подростков</a:t>
            </a:r>
            <a:endParaRPr lang="ru-RU" sz="6000" dirty="0">
              <a:latin typeface="Copyist" pitchFamily="2" charset="0"/>
            </a:endParaRPr>
          </a:p>
        </p:txBody>
      </p:sp>
      <p:pic>
        <p:nvPicPr>
          <p:cNvPr id="3" name="Picture 2" descr="C:\Users\Никита\Desktop\cessi20020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7" y="1484784"/>
            <a:ext cx="8740775" cy="502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681612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28600"/>
            <a:ext cx="8518847" cy="1616224"/>
          </a:xfrm>
        </p:spPr>
        <p:txBody>
          <a:bodyPr>
            <a:noAutofit/>
          </a:bodyPr>
          <a:lstStyle/>
          <a:p>
            <a:r>
              <a:rPr lang="ru-RU" sz="5400" dirty="0" smtClean="0">
                <a:latin typeface="Copyist" pitchFamily="2" charset="0"/>
              </a:rPr>
              <a:t>Динамика роста числа курильщиков в нашем классе по наблюдениям одноклассников</a:t>
            </a:r>
            <a:endParaRPr lang="ru-RU" sz="5400" dirty="0">
              <a:latin typeface="Copyist" pitchFamily="2" charset="0"/>
            </a:endParaRPr>
          </a:p>
        </p:txBody>
      </p:sp>
      <p:graphicFrame>
        <p:nvGraphicFramePr>
          <p:cNvPr id="13319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525588" y="1817688"/>
          <a:ext cx="6091237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Диаграмма" r:id="rId3" imgW="6096000" imgH="4067266" progId="MSGraph.Chart.8">
                  <p:embed followColorScheme="full"/>
                </p:oleObj>
              </mc:Choice>
              <mc:Fallback>
                <p:oleObj name="Диаграмма" r:id="rId3" imgW="6096000" imgH="4067266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5588" y="1817688"/>
                        <a:ext cx="6091237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0631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9600" dirty="0" smtClean="0">
                <a:solidFill>
                  <a:schemeClr val="accent1">
                    <a:lumMod val="75000"/>
                  </a:schemeClr>
                </a:solidFill>
                <a:latin typeface="Copyist" pitchFamily="2" charset="0"/>
              </a:rPr>
              <a:t>Курение в нашем классе</a:t>
            </a:r>
            <a:endParaRPr lang="ru-RU" sz="9600" dirty="0">
              <a:solidFill>
                <a:schemeClr val="accent1">
                  <a:lumMod val="75000"/>
                </a:schemeClr>
              </a:solidFill>
              <a:latin typeface="Copyist" pitchFamily="2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2428860" y="27146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                             </a:t>
            </a:r>
            <a:r>
              <a:rPr lang="ru-RU" dirty="0" smtClean="0">
                <a:solidFill>
                  <a:srgbClr val="0070C0"/>
                </a:solidFill>
              </a:rPr>
              <a:t>10 класс     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4740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332656"/>
            <a:ext cx="8496944" cy="105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dirty="0" smtClean="0">
                <a:latin typeface="Copyist" pitchFamily="2" charset="0"/>
              </a:rPr>
              <a:t>Вред курения для подростков</a:t>
            </a:r>
          </a:p>
          <a:p>
            <a:r>
              <a:rPr lang="ru-RU" sz="2400" dirty="0"/>
              <a:t>При </a:t>
            </a:r>
            <a:r>
              <a:rPr lang="ru-RU" sz="2400" b="1" dirty="0"/>
              <a:t>курении у подростка</a:t>
            </a:r>
            <a:r>
              <a:rPr lang="ru-RU" sz="2400" dirty="0"/>
              <a:t> очень сильно страдает память. Эксперименты показали, что курение снижает скорость заучивания и объём памяти.</a:t>
            </a:r>
            <a:br>
              <a:rPr lang="ru-RU" sz="2400" dirty="0"/>
            </a:br>
            <a:r>
              <a:rPr lang="ru-RU" sz="2400" dirty="0"/>
              <a:t>Также замедляется реакция в движении, снижается мышечная сила, под влиянием никотина ухудшается острота зрения.</a:t>
            </a:r>
          </a:p>
          <a:p>
            <a:r>
              <a:rPr lang="ru-RU" sz="2400" dirty="0"/>
              <a:t>Установлено, что смертность людей, </a:t>
            </a:r>
            <a:r>
              <a:rPr lang="ru-RU" sz="2400" i="1" dirty="0"/>
              <a:t>начавших курить в подростковом возрасте</a:t>
            </a:r>
            <a:r>
              <a:rPr lang="ru-RU" sz="2400" dirty="0"/>
              <a:t> (до 20 лет), значительно выше, чем среди тех, кто впервые закурил после 25 лет.</a:t>
            </a:r>
            <a:br>
              <a:rPr lang="ru-RU" sz="2400" dirty="0"/>
            </a:br>
            <a:r>
              <a:rPr lang="ru-RU" sz="2400" dirty="0"/>
              <a:t>Частое и систематическое </a:t>
            </a:r>
            <a:r>
              <a:rPr lang="ru-RU" sz="2400" b="1" dirty="0"/>
              <a:t>курение у подростков истощает нервные клетки</a:t>
            </a:r>
            <a:r>
              <a:rPr lang="ru-RU" sz="2400" dirty="0"/>
              <a:t>, вызывая преждевременное утомление и снижение активирующей способности мозга при решении задач логико-информационного </a:t>
            </a:r>
            <a:r>
              <a:rPr lang="ru-RU" sz="2400" dirty="0" smtClean="0"/>
              <a:t>типа.</a:t>
            </a:r>
            <a:endParaRPr lang="ru-RU" sz="2400" dirty="0"/>
          </a:p>
          <a:p>
            <a:endParaRPr lang="ru-RU" dirty="0" smtClean="0">
              <a:latin typeface="Copyist" pitchFamily="2" charset="0"/>
            </a:endParaRPr>
          </a:p>
          <a:p>
            <a:endParaRPr lang="ru-RU" dirty="0">
              <a:latin typeface="Copyist" pitchFamily="2" charset="0"/>
            </a:endParaRPr>
          </a:p>
          <a:p>
            <a:endParaRPr lang="ru-RU" dirty="0" smtClean="0">
              <a:latin typeface="Copyist" pitchFamily="2" charset="0"/>
            </a:endParaRPr>
          </a:p>
          <a:p>
            <a:endParaRPr lang="ru-RU" dirty="0">
              <a:latin typeface="Copyist" pitchFamily="2" charset="0"/>
            </a:endParaRPr>
          </a:p>
          <a:p>
            <a:endParaRPr lang="ru-RU" dirty="0" smtClean="0">
              <a:latin typeface="Copyist" pitchFamily="2" charset="0"/>
            </a:endParaRPr>
          </a:p>
          <a:p>
            <a:endParaRPr lang="ru-RU" dirty="0">
              <a:latin typeface="Copyist" pitchFamily="2" charset="0"/>
            </a:endParaRPr>
          </a:p>
          <a:p>
            <a:endParaRPr lang="ru-RU" dirty="0" smtClean="0">
              <a:latin typeface="Copyist" pitchFamily="2" charset="0"/>
            </a:endParaRPr>
          </a:p>
          <a:p>
            <a:endParaRPr lang="ru-RU" dirty="0">
              <a:latin typeface="Copyist" pitchFamily="2" charset="0"/>
            </a:endParaRPr>
          </a:p>
          <a:p>
            <a:endParaRPr lang="ru-RU" dirty="0" smtClean="0">
              <a:latin typeface="Copyist" pitchFamily="2" charset="0"/>
            </a:endParaRPr>
          </a:p>
          <a:p>
            <a:endParaRPr lang="ru-RU" dirty="0">
              <a:latin typeface="Copyist" pitchFamily="2" charset="0"/>
            </a:endParaRPr>
          </a:p>
          <a:p>
            <a:endParaRPr lang="ru-RU" dirty="0" smtClean="0">
              <a:latin typeface="Copyist" pitchFamily="2" charset="0"/>
            </a:endParaRPr>
          </a:p>
          <a:p>
            <a:endParaRPr lang="ru-RU" dirty="0">
              <a:latin typeface="Copyist" pitchFamily="2" charset="0"/>
            </a:endParaRPr>
          </a:p>
          <a:p>
            <a:endParaRPr lang="ru-RU" dirty="0" smtClean="0">
              <a:latin typeface="Copyist" pitchFamily="2" charset="0"/>
            </a:endParaRPr>
          </a:p>
          <a:p>
            <a:endParaRPr lang="ru-RU" dirty="0">
              <a:latin typeface="Copyist" pitchFamily="2" charset="0"/>
            </a:endParaRPr>
          </a:p>
          <a:p>
            <a:endParaRPr lang="ru-RU" dirty="0" smtClean="0">
              <a:latin typeface="Copyist" pitchFamily="2" charset="0"/>
            </a:endParaRPr>
          </a:p>
          <a:p>
            <a:endParaRPr lang="ru-RU" dirty="0">
              <a:latin typeface="Copyist" pitchFamily="2" charset="0"/>
            </a:endParaRPr>
          </a:p>
          <a:p>
            <a:endParaRPr lang="ru-RU" dirty="0" smtClean="0">
              <a:latin typeface="Copyis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51458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3" y="188640"/>
            <a:ext cx="864095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При курении у подростка происходит патология зрительной коры</a:t>
            </a:r>
            <a:r>
              <a:rPr lang="ru-RU" sz="2000" dirty="0"/>
              <a:t>. У </a:t>
            </a:r>
            <a:r>
              <a:rPr lang="ru-RU" sz="2000" b="1" dirty="0"/>
              <a:t>курящего подростка</a:t>
            </a:r>
            <a:r>
              <a:rPr lang="ru-RU" sz="2000" dirty="0"/>
              <a:t> краски могут полинять, поблекнуть из-за изменения зрительного цветоощущения, может снизиться в целом многообразие восприятия. Первоначально наблюдается быстрая утомляемость при чтении. Затем начинается мелькание и двоение в глазах, и, наконец, снижение остроты зрения, поскольку возникшие от табачного дыма слезоточивость, покраснение и отёчность век приводят к хроническому воспалению зрительного нерва. Никотин вызывает изменения в сетчатке глаза, в результате – снижение чувствительности к свету. Так же, как у детей, родившихся от курящих матерей, у юных </a:t>
            </a:r>
            <a:r>
              <a:rPr lang="ru-RU" sz="2000" b="1" dirty="0"/>
              <a:t>курящих подростков </a:t>
            </a:r>
            <a:r>
              <a:rPr lang="ru-RU" sz="2000" dirty="0"/>
              <a:t>исчезает восприимчивость сначала к зелёному, затем к красному и, наконец, к синему цвету.</a:t>
            </a:r>
            <a:br>
              <a:rPr lang="ru-RU" sz="2000" dirty="0"/>
            </a:br>
            <a:r>
              <a:rPr lang="ru-RU" sz="2000" dirty="0"/>
              <a:t>В последнее время у окулистов появилось новое название слепоты – табачная </a:t>
            </a:r>
            <a:r>
              <a:rPr lang="ru-RU" sz="2000" dirty="0" err="1"/>
              <a:t>амблиопатия</a:t>
            </a:r>
            <a:r>
              <a:rPr lang="ru-RU" sz="2000" dirty="0"/>
              <a:t>, которая возникает как проявление подострой интоксикации при злоупотреблении  курением. Особенно чувствительны к загрязнению продуктами табачного дыма слизистые оболочки глаз у </a:t>
            </a:r>
            <a:r>
              <a:rPr lang="ru-RU" sz="2000" b="1" dirty="0"/>
              <a:t>детей</a:t>
            </a:r>
            <a:r>
              <a:rPr lang="ru-RU" sz="2000" dirty="0"/>
              <a:t> и </a:t>
            </a:r>
            <a:r>
              <a:rPr lang="ru-RU" sz="2000" b="1" dirty="0"/>
              <a:t>подростков</a:t>
            </a:r>
            <a:r>
              <a:rPr lang="ru-RU" sz="2000" dirty="0"/>
              <a:t>.</a:t>
            </a:r>
            <a:br>
              <a:rPr lang="ru-RU" sz="2000" dirty="0"/>
            </a:br>
            <a:r>
              <a:rPr lang="ru-RU" sz="2000" dirty="0"/>
              <a:t>Никотин повышает внутриглазное давление. </a:t>
            </a:r>
            <a:r>
              <a:rPr lang="ru-RU" sz="2000" b="1" dirty="0"/>
              <a:t>Прекращение курения в подростковом</a:t>
            </a:r>
            <a:r>
              <a:rPr lang="ru-RU" sz="2000" dirty="0"/>
              <a:t>  возрасте является одним из факторов предотвращения такого грозного заболевания, как глаукома</a:t>
            </a:r>
            <a:r>
              <a:rPr lang="ru-RU" sz="2000" dirty="0" smtClean="0"/>
              <a:t>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26473614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99" y="260648"/>
            <a:ext cx="9059905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Состояние клеток слуховой коры после </a:t>
            </a:r>
            <a:r>
              <a:rPr lang="ru-RU" sz="2000" i="1" dirty="0"/>
              <a:t>курения в подростковом возрасте</a:t>
            </a:r>
            <a:r>
              <a:rPr lang="ru-RU" sz="2000" dirty="0"/>
              <a:t> совершенно чётко и бесспорно свидетельствует о мощном подавлении и угнетении их функций. Это отражается на слуховом восприятии и воссоздании слухового образа в ответ на звуковое раздражение внешней среды.</a:t>
            </a:r>
            <a:br>
              <a:rPr lang="ru-RU" sz="2000" dirty="0"/>
            </a:br>
            <a:r>
              <a:rPr lang="ru-RU" sz="2000" i="1" dirty="0"/>
              <a:t>Курение подростков</a:t>
            </a:r>
            <a:r>
              <a:rPr lang="ru-RU" sz="2000" dirty="0"/>
              <a:t> активизирует у многих деятельность щитовидной железы, в результате чего у </a:t>
            </a:r>
            <a:r>
              <a:rPr lang="ru-RU" sz="2000" i="1" dirty="0"/>
              <a:t>курящих подростков</a:t>
            </a:r>
            <a:r>
              <a:rPr lang="ru-RU" sz="2000" dirty="0"/>
              <a:t> учащается пульс, повышается температура, возникает жажда, раздражительность, нарушается сон. Из-за раннего приобщения к курению возникают поражения кожи – угри, себорея, что объясняется нарушениями деятельности не только щитовидной, но и других желёз эндокринной системы.</a:t>
            </a:r>
            <a:br>
              <a:rPr lang="ru-RU" sz="2000" dirty="0"/>
            </a:br>
            <a:r>
              <a:rPr lang="ru-RU" sz="2000" dirty="0"/>
              <a:t>О том, что курение ведёт к преждевременному изнашиванию сердечной мышцы, известно всем. Возбуждая сосудодвигательный центр и влияя на периферический сосудодвигательный аппарат, никотин повышает тонус и вызывает спазм сосудов. Это увеличивает нагрузку на сердце, так как протолкнуть кровь по суженным сосудам гораздо труднее. Приспосабливаясь к повышенной нагрузке, сердце растёт за счёт увеличения объёма мышечных волокон. В дальнейшем деятельность сердца обременяется ещё тем, что сосуды у курящих подростков теряют эластичность намного интенсивнее, чем у некурящих.</a:t>
            </a:r>
            <a:br>
              <a:rPr lang="ru-RU" sz="2000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71486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Известно,  что </a:t>
            </a:r>
            <a:r>
              <a:rPr lang="ru-RU" sz="2000" b="1" dirty="0"/>
              <a:t>с увеличением числа курящих подростков помолодел и рак лёгких</a:t>
            </a:r>
            <a:r>
              <a:rPr lang="ru-RU" sz="2000" dirty="0"/>
              <a:t>. Один из ранних признаков этой болезни – сухой кашель. Заболевание может проявляться незначительными болями в лёгких, тогда как основные симптомы – это быстрая утомляемость, нарастающая слабость, снижение работоспособности.</a:t>
            </a:r>
            <a:br>
              <a:rPr lang="ru-RU" sz="2000" dirty="0"/>
            </a:br>
            <a:r>
              <a:rPr lang="ru-RU" sz="2000" i="1" dirty="0"/>
              <a:t>Курение</a:t>
            </a:r>
            <a:r>
              <a:rPr lang="ru-RU" sz="2000" dirty="0"/>
              <a:t> нарушает нормальный режим труда и отдыха, особенно у </a:t>
            </a:r>
            <a:r>
              <a:rPr lang="ru-RU" sz="2000" b="1" dirty="0"/>
              <a:t>курящих подростков</a:t>
            </a:r>
            <a:r>
              <a:rPr lang="ru-RU" sz="2000" dirty="0"/>
              <a:t>, не только из-за действия никотина на центральную нервную систему, но и в силу желания закурить, появляющегося во время занятий. В этом случае внимание ученика полностью переключается на мысль о табаке. </a:t>
            </a:r>
            <a:r>
              <a:rPr lang="ru-RU" sz="2000" i="1" dirty="0"/>
              <a:t>Курение</a:t>
            </a:r>
            <a:r>
              <a:rPr lang="ru-RU" sz="2000" dirty="0"/>
              <a:t> снижает эффективность восприятия и заучивания учебного материала, уменьшает точность вычислительных операций, снижает объём памяти. </a:t>
            </a:r>
            <a:r>
              <a:rPr lang="ru-RU" sz="2000" i="1" dirty="0"/>
              <a:t>Курящие подростки</a:t>
            </a:r>
            <a:r>
              <a:rPr lang="ru-RU" sz="2000" dirty="0"/>
              <a:t> не отдыхают на перемене, как все другие, так как сразу после урока устремляются в туалет и в облаках табачного дыма и разного рода вредных испарений удовлетворяют свою потребность в никотине. Совокупное действие ядовитых компонентов поглощаемого табачного дыма вызывает головную боль, раздражительность, снижение работоспособности. </a:t>
            </a:r>
          </a:p>
        </p:txBody>
      </p:sp>
    </p:spTree>
    <p:extLst>
      <p:ext uri="{BB962C8B-B14F-4D97-AF65-F5344CB8AC3E}">
        <p14:creationId xmlns:p14="http://schemas.microsoft.com/office/powerpoint/2010/main" val="93854604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157</Words>
  <Application>Microsoft Office PowerPoint</Application>
  <PresentationFormat>Экран (4:3)</PresentationFormat>
  <Paragraphs>49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Диаграмма</vt:lpstr>
      <vt:lpstr>Нечто бестелесное, нечистое, едкое и вонючее сделалось для людей удовольствием и даже необходимостью жизни (Гуфеланд)</vt:lpstr>
      <vt:lpstr>Презентация PowerPoint</vt:lpstr>
      <vt:lpstr>Презентация PowerPoint</vt:lpstr>
      <vt:lpstr>Динамика роста числа курильщиков в нашем классе по наблюдениям одноклассников</vt:lpstr>
      <vt:lpstr>Курение в нашем классе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Нечто бестелесное, нечистое, едкое и вонючее сделалось для людей удовольствием и даже необходимостью жизни (Гуфеланд)</dc:title>
  <dc:creator>Admin</dc:creator>
  <cp:lastModifiedBy>Admin</cp:lastModifiedBy>
  <cp:revision>10</cp:revision>
  <dcterms:created xsi:type="dcterms:W3CDTF">2011-10-23T14:59:15Z</dcterms:created>
  <dcterms:modified xsi:type="dcterms:W3CDTF">2011-10-28T14:24:42Z</dcterms:modified>
</cp:coreProperties>
</file>