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20"/>
  </p:notesMasterIdLst>
  <p:handoutMasterIdLst>
    <p:handoutMasterId r:id="rId21"/>
  </p:handoutMasterIdLst>
  <p:sldIdLst>
    <p:sldId id="278" r:id="rId2"/>
    <p:sldId id="279" r:id="rId3"/>
    <p:sldId id="283" r:id="rId4"/>
    <p:sldId id="262" r:id="rId5"/>
    <p:sldId id="286" r:id="rId6"/>
    <p:sldId id="285" r:id="rId7"/>
    <p:sldId id="260" r:id="rId8"/>
    <p:sldId id="261" r:id="rId9"/>
    <p:sldId id="276" r:id="rId10"/>
    <p:sldId id="288" r:id="rId11"/>
    <p:sldId id="277" r:id="rId12"/>
    <p:sldId id="284" r:id="rId13"/>
    <p:sldId id="269" r:id="rId14"/>
    <p:sldId id="265" r:id="rId15"/>
    <p:sldId id="266" r:id="rId16"/>
    <p:sldId id="280" r:id="rId17"/>
    <p:sldId id="271" r:id="rId18"/>
    <p:sldId id="267" r:id="rId19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oner-XP" initials="L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3333CC"/>
    <a:srgbClr val="6600CC"/>
    <a:srgbClr val="800000"/>
    <a:srgbClr val="FF0000"/>
    <a:srgbClr val="66FFCC"/>
    <a:srgbClr val="FFFF00"/>
    <a:srgbClr val="FF00FF"/>
    <a:srgbClr val="660066"/>
    <a:srgbClr val="99FF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562" autoAdjust="0"/>
    <p:restoredTop sz="94452" autoAdjust="0"/>
  </p:normalViewPr>
  <p:slideViewPr>
    <p:cSldViewPr>
      <p:cViewPr varScale="1">
        <p:scale>
          <a:sx n="42" d="100"/>
          <a:sy n="42" d="100"/>
        </p:scale>
        <p:origin x="-128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2196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F0A456-2699-4BEF-A6D3-4D19C15DD3EA}" type="datetimeFigureOut">
              <a:rPr lang="ru-RU" smtClean="0"/>
              <a:pPr/>
              <a:t>18.11.2011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5952C7-7085-4F8F-87DE-E9C917434D7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1340E5-58F5-4C83-8805-86F89459D871}" type="datetimeFigureOut">
              <a:rPr lang="ru-RU" smtClean="0"/>
              <a:pPr/>
              <a:t>18.11.2011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EFA7F2-84ED-45D8-BB79-AF329EE1F2A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FA7F2-84ED-45D8-BB79-AF329EE1F2A6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49372-6804-4191-B4EA-8558D535F62A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BD0806-C779-4874-866A-53DAAA5E283C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A8C881-5F79-4830-A533-41A25957D6BC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3F5C3-6B61-454F-A290-BF45EDA02373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5A771-5EA3-4EC2-8B06-6944D5CDE21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11509-FF28-450F-949B-64584A91B2F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E5E98-DDAC-41EB-A2C0-7856791FED92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4BE4E9-FE76-4BD3-A264-0B9CAFB9BE7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35BE0-BC56-4110-96F3-B6E4B25F841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0D1243-1153-44E7-9596-9E0EED7388B3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7AED68-9B60-4655-B4A9-2E840853A063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 smtClean="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7C954FA3-DA3B-44DF-9846-18C6E134D24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27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</p:sldLayoutIdLst>
  <p:transition spd="slow"/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E:\&#1052;&#1040;&#1052;&#1040;\&#1096;&#1082;&#1086;&#1083;&#1072;\&#1050;&#1083;&#1072;&#1089;&#1089;&#1085;&#1099;&#1081;%20&#1095;&#1072;&#1089;%20&#1057;&#1080;&#1084;&#1074;&#1086;&#1083;&#1099;%20&#1056;&#1086;&#1089;&#1089;&#1080;&#1080;\&#1052;&#1091;&#1079;&#1099;&#1082;&#1072;\&#1047;&#1072;&#1089;&#1090;&#1072;&#1074;&#1082;&#1072;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2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1052;&#1040;&#1052;&#1040;\&#1096;&#1082;&#1086;&#1083;&#1072;\&#1050;&#1083;&#1072;&#1089;&#1089;&#1085;&#1099;&#1081;%20&#1095;&#1072;&#1089;%20&#1057;&#1080;&#1084;&#1074;&#1086;&#1083;&#1099;%20&#1056;&#1086;&#1089;&#1089;&#1080;&#1080;\&#1052;&#1091;&#1079;&#1099;&#1082;&#1072;\&#1043;&#1080;&#1084;&#1085;.mp3" TargetMode="External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&#1052;&#1040;&#1052;&#1040;\&#1096;&#1082;&#1086;&#1083;&#1072;\&#1050;&#1083;&#1072;&#1089;&#1089;&#1085;&#1099;&#1081;%20&#1095;&#1072;&#1089;%20&#1057;&#1080;&#1084;&#1074;&#1086;&#1083;&#1099;%20&#1056;&#1086;&#1089;&#1089;&#1080;&#1080;\&#1060;&#1080;&#1083;&#1100;&#1084;%20&#1056;&#1054;.wmv" TargetMode="Externa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5.png"/><Relationship Id="rId7" Type="http://schemas.openxmlformats.org/officeDocument/2006/relationships/slide" Target="slide1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11.xml"/><Relationship Id="rId4" Type="http://schemas.openxmlformats.org/officeDocument/2006/relationships/slide" Target="slide15.xml"/><Relationship Id="rId9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5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slide" Target="slide3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1052;&#1040;&#1052;&#1040;\&#1096;&#1082;&#1086;&#1083;&#1072;\&#1050;&#1083;&#1072;&#1089;&#1089;&#1085;&#1099;&#1081;%20&#1095;&#1072;&#1089;%20&#1057;&#1080;&#1084;&#1074;&#1086;&#1083;&#1099;%20&#1056;&#1086;&#1089;&#1089;&#1080;&#1080;\&#1052;&#1091;&#1079;&#1099;&#1082;&#1072;\&#1057;%20&#1095;&#1077;&#1075;&#1086;%20&#1085;&#1072;&#1095;&#1080;&#1085;&#1072;&#1077;&#1090;&#1089;&#1103;%20&#1056;&#1086;&#1076;&#1080;&#1085;&#1072;%20lovem.mp3" TargetMode="Externa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Relationship Id="rId1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1052;&#1040;&#1052;&#1040;\&#1096;&#1082;&#1086;&#1083;&#1072;\&#1050;&#1083;&#1072;&#1089;&#1089;&#1085;&#1099;&#1081;%20&#1095;&#1072;&#1089;%20&#1057;&#1080;&#1084;&#1074;&#1086;&#1083;&#1099;%20&#1056;&#1086;&#1089;&#1089;&#1080;&#1080;\&#1052;&#1091;&#1079;&#1099;&#1082;&#1072;\&#1060;&#1080;&#1079;&#1084;&#1080;&#1085;&#1091;&#1090;&#1082;&#1072;.%20&#1057;&#1086;&#1092;&#1080;&#1103;%20&#1056;&#1086;&#1090;&#1072;&#1088;&#1091;.wma" TargetMode="Externa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7030A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sp>
        <p:nvSpPr>
          <p:cNvPr id="7" name="Блок-схема: процесс 6"/>
          <p:cNvSpPr/>
          <p:nvPr/>
        </p:nvSpPr>
        <p:spPr>
          <a:xfrm>
            <a:off x="1763688" y="-285776"/>
            <a:ext cx="7023154" cy="3429024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ru-RU" sz="6600" b="1" dirty="0" smtClean="0">
                <a:ln w="38100" cmpd="sng">
                  <a:solidFill>
                    <a:srgbClr val="000099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  <a:ea typeface="MingLiU" pitchFamily="49" charset="-120"/>
              </a:rPr>
              <a:t>СИМВОЛИКА</a:t>
            </a:r>
            <a:r>
              <a:rPr lang="ru-RU" sz="6600" b="1" dirty="0">
                <a:ln w="38100" cmpd="sng">
                  <a:solidFill>
                    <a:srgbClr val="000099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  <a:ea typeface="MingLiU" pitchFamily="49" charset="-120"/>
              </a:rPr>
              <a:t/>
            </a:r>
            <a:br>
              <a:rPr lang="ru-RU" sz="6600" b="1" dirty="0">
                <a:ln w="38100" cmpd="sng">
                  <a:solidFill>
                    <a:srgbClr val="000099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  <a:ea typeface="MingLiU" pitchFamily="49" charset="-120"/>
              </a:rPr>
            </a:br>
            <a:r>
              <a:rPr lang="ru-RU" sz="6600" b="1" dirty="0" smtClean="0">
                <a:ln w="38100" cmpd="sng">
                  <a:solidFill>
                    <a:srgbClr val="000099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  <a:ea typeface="MingLiU" pitchFamily="49" charset="-120"/>
              </a:rPr>
              <a:t>РОССИИ</a:t>
            </a:r>
            <a:endParaRPr lang="ru-RU" sz="6600" b="1" dirty="0">
              <a:ln w="38100" cmpd="sng">
                <a:solidFill>
                  <a:srgbClr val="000099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 Antiqua" pitchFamily="18" charset="0"/>
              <a:ea typeface="MingLiU" pitchFamily="49" charset="-12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5733256"/>
            <a:ext cx="9144000" cy="9087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lnSpc>
                <a:spcPct val="150000"/>
              </a:lnSpc>
              <a:defRPr/>
            </a:pPr>
            <a:endParaRPr lang="ru-RU" sz="3200" b="1" i="1" dirty="0">
              <a:solidFill>
                <a:srgbClr val="0000FF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3000372"/>
            <a:ext cx="8654870" cy="1954381"/>
          </a:xfrm>
          <a:prstGeom prst="rect">
            <a:avLst/>
          </a:prstGeom>
        </p:spPr>
        <p:txBody>
          <a:bodyPr wrap="none">
            <a:prstTxWarp prst="textCascade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  <a:defRPr/>
            </a:pPr>
            <a:r>
              <a:rPr lang="ru-RU" sz="8800" b="1" i="1" dirty="0" smtClean="0">
                <a:ln w="11430">
                  <a:solidFill>
                    <a:srgbClr val="3333CC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Классный час</a:t>
            </a:r>
            <a:endParaRPr lang="ru-RU" sz="8800" b="1" i="1" dirty="0">
              <a:ln w="11430">
                <a:solidFill>
                  <a:srgbClr val="3333CC"/>
                </a:solidFill>
              </a:ln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pic>
        <p:nvPicPr>
          <p:cNvPr id="10" name="Застав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67544" y="609329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82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8" presetClass="entr" presetSubtype="0" accel="50000" fill="hold" grpId="0" nodeType="withEffect">
                                  <p:stCondLst>
                                    <p:cond delay="5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56" presetClass="entr" presetSubtype="0" fill="hold" nodeType="withEffect">
                                  <p:stCondLst>
                                    <p:cond delay="17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56" presetClass="entr" presetSubtype="0" fill="hold" nodeType="withEffect">
                                  <p:stCondLst>
                                    <p:cond delay="2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K:\Классный час Символы России\1058256_20080507125153.jpeg">
            <a:hlinkClick r:id="rId2" action="ppaction://hlinksldjump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3" descr="K:\Классный час Символы России\архив\image0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14346" y="0"/>
            <a:ext cx="3286180" cy="314327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1" name="Прямоугольник 10"/>
          <p:cNvSpPr/>
          <p:nvPr/>
        </p:nvSpPr>
        <p:spPr>
          <a:xfrm>
            <a:off x="214282" y="6027003"/>
            <a:ext cx="8690199" cy="83099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r>
              <a:rPr lang="ru-RU" sz="4800" b="1" dirty="0" smtClean="0">
                <a:ln w="11430">
                  <a:solidFill>
                    <a:srgbClr val="000099"/>
                  </a:solidFill>
                </a:ln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 pitchFamily="18" charset="0"/>
                <a:ea typeface="Times New Roman" pitchFamily="18" charset="0"/>
              </a:rPr>
              <a:t>Инаугурация Президента</a:t>
            </a:r>
            <a:endParaRPr lang="ru-RU" sz="4800" b="1" dirty="0" smtClean="0">
              <a:ln w="11430">
                <a:solidFill>
                  <a:srgbClr val="000099"/>
                </a:solidFill>
              </a:ln>
              <a:solidFill>
                <a:srgbClr val="00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Schoolbook" pitchFamily="18" charset="0"/>
            </a:endParaRPr>
          </a:p>
        </p:txBody>
      </p:sp>
      <p:pic>
        <p:nvPicPr>
          <p:cNvPr id="13" name="Picture 7" descr="K:\Классный час Символы России\архив\image00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57879" y="0"/>
            <a:ext cx="3186121" cy="2500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Прямоугольник 13"/>
          <p:cNvSpPr/>
          <p:nvPr/>
        </p:nvSpPr>
        <p:spPr>
          <a:xfrm>
            <a:off x="0" y="3357562"/>
            <a:ext cx="314324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Знак президента </a:t>
            </a:r>
            <a:endParaRPr lang="ru-RU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357950" y="2500306"/>
            <a:ext cx="278605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Штандарт</a:t>
            </a: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МАМА\Классный час Символы России\b_124470572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2083" b="2083"/>
          <a:stretch>
            <a:fillRect/>
          </a:stretch>
        </p:blipFill>
        <p:spPr bwMode="auto">
          <a:xfrm>
            <a:off x="785786" y="0"/>
            <a:ext cx="7286676" cy="6858000"/>
          </a:xfrm>
          <a:prstGeom prst="rect">
            <a:avLst/>
          </a:prstGeom>
          <a:noFill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28926" y="1357298"/>
            <a:ext cx="2928958" cy="392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00034" y="714356"/>
            <a:ext cx="7858180" cy="1569660"/>
          </a:xfrm>
          <a:prstGeom prst="rect">
            <a:avLst/>
          </a:prstGeom>
          <a:noFill/>
        </p:spPr>
        <p:txBody>
          <a:bodyPr wrap="square">
            <a:prstTxWarp prst="textArchUp">
              <a:avLst>
                <a:gd name="adj" fmla="val 10755591"/>
              </a:avLst>
            </a:prstTxWarp>
            <a:spAutoFit/>
          </a:bodyPr>
          <a:lstStyle/>
          <a:p>
            <a:pPr algn="ctr">
              <a:defRPr/>
            </a:pPr>
            <a:r>
              <a:rPr lang="ru-RU" sz="6600" b="1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0099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" pitchFamily="18" charset="0"/>
              </a:rPr>
              <a:t>Герб </a:t>
            </a:r>
            <a:r>
              <a:rPr lang="ru-RU" sz="66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0099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" pitchFamily="18" charset="0"/>
              </a:rPr>
              <a:t>России</a:t>
            </a:r>
            <a:endParaRPr lang="ru-RU" sz="6600" b="1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000099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entury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>
            <a:lumMod val="85000"/>
            <a:alpha val="4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0705"/>
            <a:ext cx="5786446" cy="6847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0" y="5715016"/>
            <a:ext cx="2643174" cy="785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i="1" dirty="0" smtClean="0">
                <a:ln w="11430">
                  <a:solidFill>
                    <a:srgbClr val="6600CC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Скипетр </a:t>
            </a:r>
            <a:endParaRPr lang="ru-RU" sz="4400" b="1" i="1" dirty="0">
              <a:ln w="11430">
                <a:solidFill>
                  <a:srgbClr val="6600CC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7158" y="0"/>
            <a:ext cx="8501122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400" b="1" i="1" dirty="0" smtClean="0">
                <a:ln w="11430">
                  <a:solidFill>
                    <a:srgbClr val="6600CC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Двуглавый                             орёл</a:t>
            </a:r>
            <a:endParaRPr lang="ru-RU" sz="4400" b="1" i="1" dirty="0">
              <a:ln w="11430">
                <a:solidFill>
                  <a:srgbClr val="6600CC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1357290" y="714356"/>
            <a:ext cx="1714512" cy="857256"/>
          </a:xfrm>
          <a:prstGeom prst="straightConnector1">
            <a:avLst/>
          </a:prstGeom>
          <a:ln w="76200">
            <a:solidFill>
              <a:srgbClr val="3333CC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10800000" flipV="1">
            <a:off x="5572132" y="857232"/>
            <a:ext cx="2000264" cy="642942"/>
          </a:xfrm>
          <a:prstGeom prst="straightConnector1">
            <a:avLst/>
          </a:prstGeom>
          <a:ln w="76200">
            <a:solidFill>
              <a:srgbClr val="3333CC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V="1">
            <a:off x="857226" y="4929198"/>
            <a:ext cx="1071568" cy="1000134"/>
          </a:xfrm>
          <a:prstGeom prst="straightConnector1">
            <a:avLst/>
          </a:prstGeom>
          <a:ln w="76200">
            <a:solidFill>
              <a:srgbClr val="3333CC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6786578" y="3786190"/>
            <a:ext cx="2357422" cy="1357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i="1" dirty="0" smtClean="0">
                <a:ln w="11430">
                  <a:solidFill>
                    <a:srgbClr val="6600CC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Святой Георгий</a:t>
            </a:r>
            <a:endParaRPr lang="ru-RU" sz="4400" b="1" i="1" dirty="0">
              <a:ln w="11430">
                <a:solidFill>
                  <a:srgbClr val="6600CC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28" name="Прямая со стрелкой 27"/>
          <p:cNvCxnSpPr/>
          <p:nvPr/>
        </p:nvCxnSpPr>
        <p:spPr>
          <a:xfrm rot="10800000">
            <a:off x="4357686" y="3857628"/>
            <a:ext cx="2643206" cy="500066"/>
          </a:xfrm>
          <a:prstGeom prst="straightConnector1">
            <a:avLst/>
          </a:prstGeom>
          <a:ln w="76200">
            <a:solidFill>
              <a:srgbClr val="3333CC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>
          <a:xfrm>
            <a:off x="5786446" y="5857892"/>
            <a:ext cx="2643174" cy="8572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i="1" dirty="0" smtClean="0">
                <a:ln w="11430">
                  <a:solidFill>
                    <a:srgbClr val="6600CC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Держава  </a:t>
            </a:r>
            <a:endParaRPr lang="ru-RU" sz="4400" b="1" i="1" dirty="0">
              <a:ln w="11430">
                <a:solidFill>
                  <a:srgbClr val="6600CC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32" name="Прямая со стрелкой 31"/>
          <p:cNvCxnSpPr/>
          <p:nvPr/>
        </p:nvCxnSpPr>
        <p:spPr>
          <a:xfrm rot="10800000">
            <a:off x="6357950" y="5429264"/>
            <a:ext cx="785818" cy="571504"/>
          </a:xfrm>
          <a:prstGeom prst="straightConnector1">
            <a:avLst/>
          </a:prstGeom>
          <a:ln w="76200">
            <a:solidFill>
              <a:srgbClr val="3333CC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6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600"/>
                            </p:stCondLst>
                            <p:childTnLst>
                              <p:par>
                                <p:cTn id="36" presetID="4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20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27" grpId="0"/>
      <p:bldP spid="31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328688">
            <a:off x="357188" y="357188"/>
            <a:ext cx="28575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428604"/>
            <a:ext cx="4084886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perspectiveContrastingLeftFacing"/>
            <a:lightRig rig="threePt" dir="t"/>
          </a:scene3d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2786058"/>
            <a:ext cx="4267200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perspectiveContrastingRightFacing"/>
            <a:lightRig rig="threePt" dir="t"/>
          </a:scene3d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3" y="3500438"/>
            <a:ext cx="42672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6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37338" y="4714875"/>
            <a:ext cx="1862137" cy="1917700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2" descr="F:\ФЛАГИ\флаг России.png">
            <a:hlinkClick r:id="rId2" action="ppaction://hlinksldjump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9512" y="1124744"/>
            <a:ext cx="8712968" cy="5543831"/>
          </a:xfrm>
        </p:spPr>
      </p:pic>
      <p:sp>
        <p:nvSpPr>
          <p:cNvPr id="5" name="Прямоугольник 4"/>
          <p:cNvSpPr/>
          <p:nvPr/>
        </p:nvSpPr>
        <p:spPr>
          <a:xfrm>
            <a:off x="755576" y="0"/>
            <a:ext cx="7358114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6600" b="1" dirty="0">
                <a:ln w="19050">
                  <a:solidFill>
                    <a:srgbClr val="000099"/>
                  </a:solidFill>
                  <a:prstDash val="solid"/>
                </a:ln>
                <a:solidFill>
                  <a:srgbClr val="FF00FF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entury" pitchFamily="18" charset="0"/>
              </a:rPr>
              <a:t>Флаг России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331640" y="1700808"/>
            <a:ext cx="6858048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000099"/>
                </a:solidFill>
                <a:latin typeface="Book Antiqua" pitchFamily="18" charset="0"/>
              </a:rPr>
              <a:t>БЛАГОРОДСТВО</a:t>
            </a:r>
            <a:endParaRPr lang="ru-RU" sz="5400" b="1" dirty="0">
              <a:solidFill>
                <a:srgbClr val="000099"/>
              </a:solidFill>
              <a:latin typeface="Book Antiqu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14414" y="3500438"/>
            <a:ext cx="6858048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  <a:latin typeface="Book Antiqua" pitchFamily="18" charset="0"/>
              </a:rPr>
              <a:t>ЧЕСТНОСТЬ</a:t>
            </a:r>
            <a:endParaRPr lang="ru-RU" sz="5400" b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71472" y="5357826"/>
            <a:ext cx="8143932" cy="8429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  <a:latin typeface="Book Antiqua" pitchFamily="18" charset="0"/>
              </a:rPr>
              <a:t>СМЕЛОСТЬ И ВЕЛИКОДУШИЕ</a:t>
            </a:r>
            <a:endParaRPr lang="ru-RU" sz="5400" b="1" dirty="0">
              <a:solidFill>
                <a:schemeClr val="tx1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107504" y="1071546"/>
            <a:ext cx="8784976" cy="5786454"/>
          </a:xfrm>
        </p:spPr>
        <p:txBody>
          <a:bodyPr/>
          <a:lstStyle/>
          <a:p>
            <a:pPr>
              <a:buFontTx/>
              <a:buNone/>
            </a:pPr>
            <a:endParaRPr lang="ru-RU" sz="2400" b="1" dirty="0" smtClean="0">
              <a:solidFill>
                <a:srgbClr val="000099"/>
              </a:solidFill>
            </a:endParaRPr>
          </a:p>
          <a:p>
            <a:pPr>
              <a:buFontTx/>
              <a:buNone/>
            </a:pP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</a:rPr>
              <a:t>Музыка А.Александрова                       Слова С.Михалкова</a:t>
            </a:r>
          </a:p>
          <a:p>
            <a:pPr algn="ctr"/>
            <a:endParaRPr lang="ru-RU" sz="1600" b="1" dirty="0" smtClean="0">
              <a:solidFill>
                <a:srgbClr val="000099"/>
              </a:solidFill>
            </a:endParaRPr>
          </a:p>
          <a:p>
            <a:pPr>
              <a:buFontTx/>
              <a:buNone/>
            </a:pPr>
            <a:r>
              <a:rPr lang="ru-RU" sz="2400" b="1" dirty="0" smtClean="0">
                <a:solidFill>
                  <a:srgbClr val="000099"/>
                </a:solidFill>
              </a:rPr>
              <a:t>                   Россия – священная наша держава,</a:t>
            </a:r>
          </a:p>
          <a:p>
            <a:pPr>
              <a:buFontTx/>
              <a:buNone/>
            </a:pPr>
            <a:r>
              <a:rPr lang="ru-RU" sz="2400" b="1" dirty="0" smtClean="0">
                <a:solidFill>
                  <a:srgbClr val="000099"/>
                </a:solidFill>
              </a:rPr>
              <a:t>                   Россия – любимая наша страна.</a:t>
            </a:r>
          </a:p>
          <a:p>
            <a:pPr>
              <a:buFontTx/>
              <a:buNone/>
            </a:pPr>
            <a:r>
              <a:rPr lang="ru-RU" sz="2400" b="1" dirty="0" smtClean="0">
                <a:solidFill>
                  <a:srgbClr val="000099"/>
                </a:solidFill>
              </a:rPr>
              <a:t>                   Могучая воля, великая слава – </a:t>
            </a:r>
          </a:p>
          <a:p>
            <a:pPr>
              <a:buFontTx/>
              <a:buNone/>
            </a:pPr>
            <a:r>
              <a:rPr lang="ru-RU" sz="2400" b="1" dirty="0" smtClean="0">
                <a:solidFill>
                  <a:srgbClr val="000099"/>
                </a:solidFill>
              </a:rPr>
              <a:t>                   Твоё достоянье на все времена!</a:t>
            </a:r>
          </a:p>
          <a:p>
            <a:pPr>
              <a:buFontTx/>
              <a:buNone/>
            </a:pPr>
            <a:endParaRPr lang="ru-RU" sz="2400" b="1" dirty="0" smtClean="0">
              <a:solidFill>
                <a:srgbClr val="000099"/>
              </a:solidFill>
            </a:endParaRPr>
          </a:p>
          <a:p>
            <a:pPr>
              <a:buFontTx/>
              <a:buNone/>
            </a:pPr>
            <a:r>
              <a:rPr lang="ru-RU" sz="2400" b="1" dirty="0" smtClean="0">
                <a:solidFill>
                  <a:srgbClr val="000099"/>
                </a:solidFill>
              </a:rPr>
              <a:t>                   Славься, Отечество наше свободное,</a:t>
            </a:r>
          </a:p>
          <a:p>
            <a:pPr>
              <a:buFontTx/>
              <a:buNone/>
            </a:pPr>
            <a:r>
              <a:rPr lang="ru-RU" sz="2400" b="1" dirty="0" smtClean="0">
                <a:solidFill>
                  <a:srgbClr val="000099"/>
                </a:solidFill>
              </a:rPr>
              <a:t>                   Братских народов союз вековой,</a:t>
            </a:r>
          </a:p>
          <a:p>
            <a:pPr>
              <a:buFontTx/>
              <a:buNone/>
            </a:pPr>
            <a:r>
              <a:rPr lang="ru-RU" sz="2400" b="1" dirty="0" smtClean="0">
                <a:solidFill>
                  <a:srgbClr val="000099"/>
                </a:solidFill>
              </a:rPr>
              <a:t>                   Предками данная мудрость народная!</a:t>
            </a:r>
          </a:p>
          <a:p>
            <a:pPr>
              <a:buFontTx/>
              <a:buNone/>
            </a:pPr>
            <a:r>
              <a:rPr lang="ru-RU" sz="2400" b="1" dirty="0" smtClean="0">
                <a:solidFill>
                  <a:srgbClr val="000099"/>
                </a:solidFill>
              </a:rPr>
              <a:t>                   Славься, страна! Мы гордимся тобой!</a:t>
            </a:r>
          </a:p>
          <a:p>
            <a:pPr algn="ctr">
              <a:buFontTx/>
              <a:buNone/>
            </a:pPr>
            <a:endParaRPr lang="ru-RU" sz="2000" b="1" dirty="0" smtClean="0">
              <a:solidFill>
                <a:srgbClr val="000099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75656" y="188640"/>
            <a:ext cx="5977962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6600" b="1" dirty="0">
                <a:ln w="24500" cmpd="dbl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6600CC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entury" pitchFamily="18" charset="0"/>
              </a:rPr>
              <a:t>Гимн России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7671" b="209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82994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Содержимое 2"/>
          <p:cNvSpPr>
            <a:spLocks noGrp="1"/>
          </p:cNvSpPr>
          <p:nvPr>
            <p:ph idx="1"/>
          </p:nvPr>
        </p:nvSpPr>
        <p:spPr>
          <a:xfrm>
            <a:off x="785786" y="285728"/>
            <a:ext cx="8072494" cy="6357982"/>
          </a:xfrm>
        </p:spPr>
        <p:txBody>
          <a:bodyPr/>
          <a:lstStyle/>
          <a:p>
            <a:pPr algn="ctr"/>
            <a:endParaRPr lang="ru-RU" sz="3600" dirty="0" smtClean="0">
              <a:ln>
                <a:solidFill>
                  <a:srgbClr val="000099"/>
                </a:solidFill>
              </a:ln>
              <a:solidFill>
                <a:srgbClr val="6600CC"/>
              </a:solidFill>
            </a:endParaRPr>
          </a:p>
          <a:p>
            <a:pPr>
              <a:buFontTx/>
              <a:buNone/>
            </a:pPr>
            <a:r>
              <a:rPr lang="ru-RU" sz="3600" dirty="0" smtClean="0">
                <a:ln>
                  <a:solidFill>
                    <a:srgbClr val="000099"/>
                  </a:solidFill>
                </a:ln>
                <a:solidFill>
                  <a:srgbClr val="6600CC"/>
                </a:solidFill>
              </a:rPr>
              <a:t>Россия – священная наша держава,</a:t>
            </a:r>
          </a:p>
          <a:p>
            <a:pPr>
              <a:buFontTx/>
              <a:buNone/>
            </a:pPr>
            <a:r>
              <a:rPr lang="ru-RU" sz="3600" dirty="0" smtClean="0">
                <a:ln>
                  <a:solidFill>
                    <a:srgbClr val="000099"/>
                  </a:solidFill>
                </a:ln>
                <a:solidFill>
                  <a:srgbClr val="6600CC"/>
                </a:solidFill>
              </a:rPr>
              <a:t>Россия – любимая наша страна.</a:t>
            </a:r>
          </a:p>
          <a:p>
            <a:pPr>
              <a:buFontTx/>
              <a:buNone/>
            </a:pPr>
            <a:r>
              <a:rPr lang="ru-RU" sz="3600" dirty="0" smtClean="0">
                <a:ln>
                  <a:solidFill>
                    <a:srgbClr val="000099"/>
                  </a:solidFill>
                </a:ln>
                <a:solidFill>
                  <a:srgbClr val="6600CC"/>
                </a:solidFill>
              </a:rPr>
              <a:t>Могучая воля, великая слава – </a:t>
            </a:r>
          </a:p>
          <a:p>
            <a:pPr>
              <a:buFontTx/>
              <a:buNone/>
            </a:pPr>
            <a:r>
              <a:rPr lang="ru-RU" sz="3600" dirty="0" smtClean="0">
                <a:ln>
                  <a:solidFill>
                    <a:srgbClr val="000099"/>
                  </a:solidFill>
                </a:ln>
                <a:solidFill>
                  <a:srgbClr val="6600CC"/>
                </a:solidFill>
              </a:rPr>
              <a:t>Твоё достоянье на все времена</a:t>
            </a:r>
          </a:p>
          <a:p>
            <a:pPr>
              <a:buFontTx/>
              <a:buNone/>
            </a:pPr>
            <a:endParaRPr lang="ru-RU" sz="1600" dirty="0" smtClean="0">
              <a:ln>
                <a:solidFill>
                  <a:srgbClr val="000099"/>
                </a:solidFill>
              </a:ln>
              <a:solidFill>
                <a:srgbClr val="6600CC"/>
              </a:solidFill>
            </a:endParaRPr>
          </a:p>
          <a:p>
            <a:pPr algn="just">
              <a:buFontTx/>
              <a:buNone/>
            </a:pPr>
            <a:r>
              <a:rPr lang="ru-RU" sz="3600" dirty="0" smtClean="0">
                <a:ln>
                  <a:solidFill>
                    <a:srgbClr val="000099"/>
                  </a:solidFill>
                </a:ln>
                <a:solidFill>
                  <a:srgbClr val="6600CC"/>
                </a:solidFill>
              </a:rPr>
              <a:t>Славься, Отечество наше свободное,</a:t>
            </a:r>
          </a:p>
          <a:p>
            <a:pPr algn="just">
              <a:buFontTx/>
              <a:buNone/>
            </a:pPr>
            <a:r>
              <a:rPr lang="ru-RU" sz="3600" dirty="0" smtClean="0">
                <a:ln>
                  <a:solidFill>
                    <a:srgbClr val="000099"/>
                  </a:solidFill>
                </a:ln>
                <a:solidFill>
                  <a:srgbClr val="6600CC"/>
                </a:solidFill>
              </a:rPr>
              <a:t>Братских народов союз вековой,</a:t>
            </a:r>
          </a:p>
          <a:p>
            <a:pPr algn="just">
              <a:buFontTx/>
              <a:buNone/>
            </a:pPr>
            <a:r>
              <a:rPr lang="ru-RU" sz="3600" dirty="0" smtClean="0">
                <a:ln>
                  <a:solidFill>
                    <a:srgbClr val="000099"/>
                  </a:solidFill>
                </a:ln>
                <a:solidFill>
                  <a:srgbClr val="6600CC"/>
                </a:solidFill>
              </a:rPr>
              <a:t>Предками данная мудрость народная!</a:t>
            </a:r>
          </a:p>
          <a:p>
            <a:pPr algn="just">
              <a:buFontTx/>
              <a:buNone/>
            </a:pPr>
            <a:r>
              <a:rPr lang="ru-RU" sz="3600" dirty="0" smtClean="0">
                <a:ln>
                  <a:solidFill>
                    <a:srgbClr val="000099"/>
                  </a:solidFill>
                </a:ln>
                <a:solidFill>
                  <a:srgbClr val="6600CC"/>
                </a:solidFill>
              </a:rPr>
              <a:t>Славься, страна! Мы гордимся тобой!</a:t>
            </a:r>
          </a:p>
          <a:p>
            <a:pPr algn="ctr">
              <a:buFontTx/>
              <a:buNone/>
            </a:pPr>
            <a:endParaRPr lang="ru-RU" sz="3600" dirty="0" smtClean="0">
              <a:ln>
                <a:solidFill>
                  <a:srgbClr val="000099"/>
                </a:solidFill>
              </a:ln>
              <a:solidFill>
                <a:srgbClr val="6600CC"/>
              </a:solidFill>
            </a:endParaRPr>
          </a:p>
          <a:p>
            <a:pPr algn="ctr">
              <a:buFontTx/>
              <a:buNone/>
            </a:pPr>
            <a:endParaRPr lang="ru-RU" sz="3600" dirty="0" smtClean="0">
              <a:ln>
                <a:solidFill>
                  <a:srgbClr val="000099"/>
                </a:solidFill>
              </a:ln>
              <a:solidFill>
                <a:srgbClr val="6600CC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0"/>
            <a:ext cx="7715304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6600" b="1" dirty="0">
                <a:ln w="24500" cmpd="dbl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entury" pitchFamily="18" charset="0"/>
              </a:rPr>
              <a:t>Гимн России</a:t>
            </a:r>
          </a:p>
        </p:txBody>
      </p:sp>
      <p:sp>
        <p:nvSpPr>
          <p:cNvPr id="5" name="TextBox 4">
            <a:hlinkClick r:id="rId3" action="ppaction://hlinksldjump"/>
          </p:cNvPr>
          <p:cNvSpPr txBox="1"/>
          <p:nvPr/>
        </p:nvSpPr>
        <p:spPr>
          <a:xfrm>
            <a:off x="7929586" y="357166"/>
            <a:ext cx="1000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7" name="Гимн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51520" y="6165304"/>
            <a:ext cx="432048" cy="432048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06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3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600" spc="150" dirty="0" smtClean="0">
                <a:ln w="11430">
                  <a:solidFill>
                    <a:srgbClr val="FF00FF"/>
                  </a:solidFill>
                </a:ln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entury" pitchFamily="18" charset="0"/>
              </a:rPr>
              <a:t>Проверим себя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1357298"/>
            <a:ext cx="5143504" cy="18573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rgbClr val="000099"/>
                </a:solidFill>
              </a:rPr>
              <a:t>Прикрепленное к древку полотнище определенного размера и цвета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357907" y="5214950"/>
            <a:ext cx="2786093" cy="12144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srgbClr val="000099"/>
                </a:solidFill>
              </a:rPr>
              <a:t>Герб</a:t>
            </a:r>
            <a:r>
              <a:rPr lang="ru-RU" sz="4000" dirty="0">
                <a:solidFill>
                  <a:srgbClr val="000099"/>
                </a:solidFill>
              </a:rPr>
              <a:t>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0" y="3714752"/>
            <a:ext cx="4500594" cy="1357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rgbClr val="000099"/>
                </a:solidFill>
              </a:rPr>
              <a:t>Официальная эмблема государства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0" y="5500688"/>
            <a:ext cx="4500594" cy="13573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rgbClr val="000099"/>
                </a:solidFill>
              </a:rPr>
              <a:t>Торжественная песня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357907" y="3286124"/>
            <a:ext cx="2786093" cy="11430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srgbClr val="000099"/>
                </a:solidFill>
              </a:rPr>
              <a:t>Флаг</a:t>
            </a:r>
            <a:r>
              <a:rPr lang="ru-RU" sz="4000" dirty="0">
                <a:solidFill>
                  <a:srgbClr val="000099"/>
                </a:solidFill>
              </a:rPr>
              <a:t>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357907" y="1285860"/>
            <a:ext cx="2786093" cy="12144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srgbClr val="000099"/>
                </a:solidFill>
              </a:rPr>
              <a:t>Гимн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3357554" y="4572008"/>
            <a:ext cx="3857652" cy="1214446"/>
          </a:xfrm>
          <a:prstGeom prst="straightConnector1">
            <a:avLst/>
          </a:prstGeom>
          <a:ln w="57150">
            <a:solidFill>
              <a:srgbClr val="660066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4143372" y="2714620"/>
            <a:ext cx="3000396" cy="1071570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V="1">
            <a:off x="2214545" y="2143114"/>
            <a:ext cx="5214977" cy="3929093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Фильм РО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 descr="D:\МАМА\Классный час Символы России\45048105_flag.pn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57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МАМА\Классный час Символы России\45048105_fla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78276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857488" y="5000636"/>
            <a:ext cx="2793082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Academia" pitchFamily="34" charset="0"/>
                <a:hlinkClick r:id="rId4" action="ppaction://hlinksldjump"/>
              </a:rPr>
              <a:t>Гимн</a:t>
            </a:r>
            <a:r>
              <a:rPr lang="ru-RU" sz="7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Academia" pitchFamily="34" charset="0"/>
                <a:hlinkClick r:id="rId4" action="ppaction://hlinksldjump"/>
              </a:rPr>
              <a:t> </a:t>
            </a:r>
            <a:endParaRPr lang="ru-RU" sz="72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0000"/>
              </a:solidFill>
              <a:latin typeface="Academia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4286256"/>
            <a:ext cx="214314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Academia" pitchFamily="34" charset="0"/>
                <a:hlinkClick r:id="rId5" action="ppaction://hlinksldjump"/>
              </a:rPr>
              <a:t>Герб</a:t>
            </a:r>
            <a:r>
              <a:rPr lang="ru-RU" sz="7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endParaRPr lang="ru-RU" sz="72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3108" y="3071810"/>
            <a:ext cx="500066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Academia" pitchFamily="34" charset="0"/>
                <a:hlinkClick r:id="rId6" action="ppaction://hlinksldjump"/>
              </a:rPr>
              <a:t>Президент </a:t>
            </a:r>
            <a:endParaRPr lang="ru-RU" sz="66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0000"/>
              </a:solidFill>
              <a:latin typeface="Academia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286512" y="5572140"/>
            <a:ext cx="250033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Academia" pitchFamily="34" charset="0"/>
                <a:hlinkClick r:id="rId7" action="ppaction://hlinksldjump"/>
              </a:rPr>
              <a:t>Флаг</a:t>
            </a:r>
            <a:r>
              <a:rPr lang="ru-RU" sz="7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Academia" pitchFamily="34" charset="0"/>
              </a:rPr>
              <a:t> </a:t>
            </a:r>
            <a:endParaRPr lang="ru-RU" sz="72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0000"/>
              </a:solidFill>
              <a:latin typeface="Academia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357818" y="1000108"/>
            <a:ext cx="3429024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800000"/>
                </a:solidFill>
                <a:latin typeface="Academia" pitchFamily="34" charset="0"/>
                <a:hlinkClick r:id="rId8" action="ppaction://hlinksldjump"/>
              </a:rPr>
              <a:t>Москва</a:t>
            </a:r>
            <a:r>
              <a:rPr lang="ru-RU" sz="7200" dirty="0" smtClean="0">
                <a:solidFill>
                  <a:srgbClr val="800000"/>
                </a:solidFill>
                <a:latin typeface="Academia" pitchFamily="34" charset="0"/>
                <a:hlinkClick r:id="rId8" action="ppaction://hlinksldjump"/>
              </a:rPr>
              <a:t> </a:t>
            </a:r>
            <a:endParaRPr lang="ru-RU" sz="7200" dirty="0">
              <a:solidFill>
                <a:srgbClr val="800000"/>
              </a:solidFill>
              <a:latin typeface="Academia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1472" y="857232"/>
            <a:ext cx="3429024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800000"/>
                </a:solidFill>
                <a:latin typeface="Academia" pitchFamily="34" charset="0"/>
                <a:hlinkClick r:id="rId9" action="ppaction://hlinksldjump"/>
              </a:rPr>
              <a:t>Россия</a:t>
            </a:r>
            <a:r>
              <a:rPr lang="ru-RU" sz="6600" dirty="0" smtClean="0">
                <a:solidFill>
                  <a:srgbClr val="800000"/>
                </a:solidFill>
                <a:latin typeface="Academia" pitchFamily="34" charset="0"/>
                <a:hlinkClick r:id="rId8" action="ppaction://hlinksldjump"/>
              </a:rPr>
              <a:t> </a:t>
            </a:r>
            <a:endParaRPr lang="ru-RU" sz="6600" dirty="0">
              <a:solidFill>
                <a:srgbClr val="800000"/>
              </a:solidFill>
              <a:latin typeface="Academia" pitchFamily="34" charset="0"/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-142900"/>
            <a:ext cx="91440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6600" b="1" dirty="0" smtClean="0">
                <a:ln w="19050" cmpd="sng">
                  <a:solidFill>
                    <a:srgbClr val="0000FF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" pitchFamily="18" charset="0"/>
              </a:rPr>
              <a:t>Россия</a:t>
            </a:r>
            <a:endParaRPr lang="ru-RU" sz="6600" b="1" dirty="0">
              <a:ln w="19050" cmpd="sng">
                <a:solidFill>
                  <a:srgbClr val="0000FF"/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entury" pitchFamily="18" charset="0"/>
            </a:endParaRPr>
          </a:p>
        </p:txBody>
      </p:sp>
      <p:sp>
        <p:nvSpPr>
          <p:cNvPr id="5" name="TextBox 4">
            <a:hlinkClick r:id="" action="ppaction://hlinkshowjump?jump=lastslideviewed"/>
          </p:cNvPr>
          <p:cNvSpPr txBox="1"/>
          <p:nvPr/>
        </p:nvSpPr>
        <p:spPr>
          <a:xfrm>
            <a:off x="8572528" y="6357958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>
            <a:hlinkClick r:id="rId2" action="ppaction://hlinksldjump"/>
          </p:cNvPr>
          <p:cNvSpPr txBox="1"/>
          <p:nvPr/>
        </p:nvSpPr>
        <p:spPr>
          <a:xfrm>
            <a:off x="8030575" y="6211669"/>
            <a:ext cx="1113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357158" y="773841"/>
            <a:ext cx="8665656" cy="6324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lang="ru-RU" sz="3000" b="1" dirty="0" smtClean="0">
                <a:solidFill>
                  <a:srgbClr val="000099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это </a:t>
            </a: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1/9 площади всей суши</a:t>
            </a:r>
            <a:endParaRPr kumimoji="0" lang="ru-RU" sz="3000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" pitchFamily="34" charset="0"/>
            </a:endParaRPr>
          </a:p>
          <a:p>
            <a:pPr lvl="0" eaLnBrk="0" hangingPunct="0">
              <a:lnSpc>
                <a:spcPct val="150000"/>
              </a:lnSpc>
              <a:buFont typeface="Wingdings" pitchFamily="2" charset="2"/>
              <a:buChar char="q"/>
            </a:pPr>
            <a:r>
              <a:rPr lang="ru-RU" sz="3000" b="1" dirty="0" smtClean="0">
                <a:solidFill>
                  <a:srgbClr val="000099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это самая большая страна в мире</a:t>
            </a:r>
            <a:endParaRPr kumimoji="0" lang="ru-RU" sz="3000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" pitchFamily="34" charset="0"/>
            </a:endParaRPr>
          </a:p>
          <a:p>
            <a:pPr lvl="0" eaLnBrk="0" hangingPunct="0">
              <a:lnSpc>
                <a:spcPct val="150000"/>
              </a:lnSpc>
              <a:buFont typeface="Wingdings" pitchFamily="2" charset="2"/>
              <a:buChar char="q"/>
            </a:pPr>
            <a:r>
              <a:rPr lang="ru-RU" sz="3000" b="1" dirty="0" smtClean="0">
                <a:solidFill>
                  <a:srgbClr val="000099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это </a:t>
            </a:r>
            <a:r>
              <a:rPr lang="ru-RU" sz="3000" b="1" dirty="0" smtClean="0">
                <a:solidFill>
                  <a:srgbClr val="000099"/>
                </a:solidFill>
                <a:latin typeface="Calibri" pitchFamily="34" charset="0"/>
              </a:rPr>
              <a:t>более 100 наций и народностей</a:t>
            </a:r>
            <a:endParaRPr kumimoji="0" lang="ru-RU" sz="3000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Calibri" pitchFamily="34" charset="0"/>
            </a:endParaRPr>
          </a:p>
          <a:p>
            <a:pPr lvl="0" eaLnBrk="0" hangingPunct="0">
              <a:lnSpc>
                <a:spcPct val="150000"/>
              </a:lnSpc>
              <a:buFont typeface="Wingdings" pitchFamily="2" charset="2"/>
              <a:buChar char="q"/>
            </a:pPr>
            <a:r>
              <a:rPr lang="ru-RU" sz="3000" b="1" dirty="0" smtClean="0">
                <a:solidFill>
                  <a:srgbClr val="000099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это страна, победившая во 2-ой мировой войне</a:t>
            </a:r>
            <a:endParaRPr kumimoji="0" lang="ru-RU" sz="3000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" pitchFamily="34" charset="0"/>
            </a:endParaRPr>
          </a:p>
          <a:p>
            <a:pPr lvl="0" eaLnBrk="0" hangingPunct="0">
              <a:buFont typeface="Wingdings" pitchFamily="2" charset="2"/>
              <a:buChar char="q"/>
            </a:pPr>
            <a:r>
              <a:rPr lang="ru-RU" sz="3000" b="1" dirty="0" smtClean="0">
                <a:solidFill>
                  <a:srgbClr val="000099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это ракеты, автомат Калашникова, истребители </a:t>
            </a:r>
          </a:p>
          <a:p>
            <a:pPr lvl="0" eaLnBrk="0" hangingPunct="0"/>
            <a:r>
              <a:rPr lang="ru-RU" sz="3000" b="1" dirty="0" smtClean="0">
                <a:solidFill>
                  <a:srgbClr val="000099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СУ-27 пилотажной группы «Русские витязи»</a:t>
            </a:r>
            <a:endParaRPr kumimoji="0" lang="ru-RU" sz="3000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" pitchFamily="34" charset="0"/>
            </a:endParaRPr>
          </a:p>
          <a:p>
            <a:pPr eaLnBrk="0" hangingPunct="0">
              <a:lnSpc>
                <a:spcPct val="150000"/>
              </a:lnSpc>
              <a:buFont typeface="Wingdings" pitchFamily="2" charset="2"/>
              <a:buChar char="q"/>
            </a:pPr>
            <a:r>
              <a:rPr lang="ru-RU" sz="3000" b="1" dirty="0" smtClean="0">
                <a:solidFill>
                  <a:srgbClr val="000099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это самые большие запасы газа и нефти в мире</a:t>
            </a:r>
            <a:endParaRPr lang="ru-RU" sz="3000" b="1" dirty="0" smtClean="0">
              <a:solidFill>
                <a:srgbClr val="000099"/>
              </a:solidFill>
              <a:latin typeface="Arial" pitchFamily="34" charset="0"/>
            </a:endParaRPr>
          </a:p>
          <a:p>
            <a:pPr lvl="0" eaLnBrk="0" hangingPunct="0">
              <a:lnSpc>
                <a:spcPct val="150000"/>
              </a:lnSpc>
              <a:buFont typeface="Wingdings" pitchFamily="2" charset="2"/>
              <a:buChar char="q"/>
            </a:pPr>
            <a:r>
              <a:rPr lang="ru-RU" sz="3000" b="1" dirty="0" smtClean="0">
                <a:solidFill>
                  <a:srgbClr val="000099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это первый полет в космос (Ю.А.Гагарин)</a:t>
            </a:r>
          </a:p>
          <a:p>
            <a:pPr lvl="0" eaLnBrk="0" hangingPunct="0">
              <a:lnSpc>
                <a:spcPct val="150000"/>
              </a:lnSpc>
              <a:buFont typeface="Wingdings" pitchFamily="2" charset="2"/>
              <a:buChar char="q"/>
            </a:pPr>
            <a:r>
              <a:rPr lang="ru-RU" sz="3000" b="1" dirty="0" smtClean="0">
                <a:solidFill>
                  <a:srgbClr val="000099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это Пушкин и Толстой</a:t>
            </a:r>
          </a:p>
          <a:p>
            <a:pPr lvl="0" eaLnBrk="0" hangingPunct="0"/>
            <a:endParaRPr lang="ru-RU" sz="3000" b="1" dirty="0" smtClean="0">
              <a:solidFill>
                <a:srgbClr val="000099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spd="slow" advClick="0" advTm="2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5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4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4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4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45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4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4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4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70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43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43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43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9500"/>
                            </p:stCondLst>
                            <p:childTnLst>
                              <p:par>
                                <p:cTn id="53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43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43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43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uiExpand="1" build="p" advAuto="50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001156" cy="72481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eaLnBrk="0" hangingPunct="0">
              <a:lnSpc>
                <a:spcPct val="150000"/>
              </a:lnSpc>
              <a:buFont typeface="Wingdings" pitchFamily="2" charset="2"/>
              <a:buChar char="q"/>
            </a:pPr>
            <a:r>
              <a:rPr lang="ru-RU" sz="3000" b="1" dirty="0" smtClean="0">
                <a:solidFill>
                  <a:srgbClr val="000099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это Гжель, Жостово, Хохлома, Вологодское  </a:t>
            </a:r>
          </a:p>
          <a:p>
            <a:pPr marL="180000" eaLnBrk="0" hangingPunct="0"/>
            <a:r>
              <a:rPr lang="ru-RU" sz="3000" b="1" dirty="0" smtClean="0">
                <a:solidFill>
                  <a:srgbClr val="000099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кружево и Городецкая роспись</a:t>
            </a:r>
          </a:p>
          <a:p>
            <a:pPr marL="180000" eaLnBrk="0" hangingPunct="0">
              <a:buFont typeface="Wingdings" pitchFamily="2" charset="2"/>
              <a:buChar char="q"/>
            </a:pPr>
            <a:r>
              <a:rPr lang="ru-RU" sz="3000" b="1" dirty="0" smtClean="0">
                <a:solidFill>
                  <a:srgbClr val="000099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это русский балет и фигурное катание</a:t>
            </a:r>
            <a:endParaRPr lang="ru-RU" sz="3000" b="1" dirty="0" smtClean="0">
              <a:solidFill>
                <a:srgbClr val="000099"/>
              </a:solidFill>
              <a:latin typeface="Arial" pitchFamily="34" charset="0"/>
            </a:endParaRPr>
          </a:p>
          <a:p>
            <a:pPr marL="180000" eaLnBrk="0" hangingPunct="0">
              <a:buFont typeface="Wingdings" pitchFamily="2" charset="2"/>
              <a:buChar char="q"/>
            </a:pPr>
            <a:r>
              <a:rPr lang="ru-RU" sz="3000" b="1" dirty="0" smtClean="0">
                <a:solidFill>
                  <a:srgbClr val="000099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это самовары и русская печка</a:t>
            </a:r>
          </a:p>
          <a:p>
            <a:pPr marL="180000" eaLnBrk="0" hangingPunct="0">
              <a:buFont typeface="Wingdings" pitchFamily="2" charset="2"/>
              <a:buChar char="q"/>
            </a:pPr>
            <a:r>
              <a:rPr lang="ru-RU" sz="3000" b="1" dirty="0" smtClean="0">
                <a:solidFill>
                  <a:srgbClr val="000099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это русские матрешки</a:t>
            </a:r>
          </a:p>
          <a:p>
            <a:pPr marL="180000" eaLnBrk="0" hangingPunct="0">
              <a:buFont typeface="Wingdings" pitchFamily="2" charset="2"/>
              <a:buChar char="q"/>
            </a:pPr>
            <a:r>
              <a:rPr lang="ru-RU" sz="3000" b="1" dirty="0" smtClean="0">
                <a:solidFill>
                  <a:srgbClr val="000099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балалайки и гармошки, частушки и «Калинка- </a:t>
            </a:r>
          </a:p>
          <a:p>
            <a:pPr marL="180000" eaLnBrk="0" hangingPunct="0"/>
            <a:r>
              <a:rPr lang="ru-RU" sz="3000" b="1" dirty="0" smtClean="0">
                <a:solidFill>
                  <a:srgbClr val="000099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малинка»</a:t>
            </a:r>
            <a:endParaRPr lang="ru-RU" sz="3000" b="1" dirty="0" smtClean="0">
              <a:solidFill>
                <a:srgbClr val="000099"/>
              </a:solidFill>
              <a:latin typeface="Arial" pitchFamily="34" charset="0"/>
            </a:endParaRPr>
          </a:p>
          <a:p>
            <a:pPr marL="180000" eaLnBrk="0" hangingPunct="0">
              <a:buFont typeface="Wingdings" pitchFamily="2" charset="2"/>
              <a:buChar char="q"/>
            </a:pPr>
            <a:r>
              <a:rPr lang="ru-RU" sz="3000" b="1" dirty="0" smtClean="0">
                <a:solidFill>
                  <a:srgbClr val="000099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это царь-колокол и царь-пушка, оружейная </a:t>
            </a:r>
          </a:p>
          <a:p>
            <a:pPr marL="180000" eaLnBrk="0" hangingPunct="0"/>
            <a:r>
              <a:rPr lang="ru-RU" sz="3000" b="1" dirty="0" smtClean="0">
                <a:solidFill>
                  <a:srgbClr val="000099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палата, алмазный фонд и янтарная комната</a:t>
            </a:r>
            <a:endParaRPr lang="ru-RU" sz="3000" b="1" dirty="0" smtClean="0">
              <a:solidFill>
                <a:srgbClr val="000099"/>
              </a:solidFill>
              <a:latin typeface="Arial" pitchFamily="34" charset="0"/>
            </a:endParaRPr>
          </a:p>
          <a:p>
            <a:pPr marL="180000" eaLnBrk="0" hangingPunct="0">
              <a:buFont typeface="Wingdings" pitchFamily="2" charset="2"/>
              <a:buChar char="q"/>
            </a:pPr>
            <a:r>
              <a:rPr lang="ru-RU" sz="3000" b="1" dirty="0" smtClean="0">
                <a:solidFill>
                  <a:srgbClr val="000099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это шапки-ушанки и валенки, сарафаны и </a:t>
            </a:r>
          </a:p>
          <a:p>
            <a:pPr marL="180000" eaLnBrk="0" hangingPunct="0"/>
            <a:r>
              <a:rPr lang="ru-RU" sz="3000" b="1" dirty="0" smtClean="0">
                <a:solidFill>
                  <a:srgbClr val="000099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кокошники </a:t>
            </a:r>
            <a:endParaRPr lang="ru-RU" sz="3000" b="1" dirty="0" smtClean="0">
              <a:solidFill>
                <a:srgbClr val="000099"/>
              </a:solidFill>
              <a:latin typeface="Arial" pitchFamily="34" charset="0"/>
            </a:endParaRPr>
          </a:p>
          <a:p>
            <a:pPr marL="180000" eaLnBrk="0" hangingPunct="0">
              <a:lnSpc>
                <a:spcPct val="150000"/>
              </a:lnSpc>
              <a:buFont typeface="Wingdings" pitchFamily="2" charset="2"/>
              <a:buChar char="q"/>
            </a:pPr>
            <a:r>
              <a:rPr lang="ru-RU" sz="3000" b="1" dirty="0" smtClean="0">
                <a:solidFill>
                  <a:srgbClr val="000099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это Сибирь, Волга, Уральские самоцветы, Байкал</a:t>
            </a:r>
          </a:p>
          <a:p>
            <a:pPr marL="180000" eaLnBrk="0" hangingPunct="0">
              <a:lnSpc>
                <a:spcPct val="150000"/>
              </a:lnSpc>
            </a:pPr>
            <a:endParaRPr lang="ru-RU" sz="3000" b="1" dirty="0" smtClean="0">
              <a:solidFill>
                <a:srgbClr val="000099"/>
              </a:solidFill>
              <a:latin typeface="Arial" pitchFamily="34" charset="0"/>
            </a:endParaRPr>
          </a:p>
          <a:p>
            <a:pPr lvl="0" algn="ctr" eaLnBrk="0" hangingPunct="0"/>
            <a:endParaRPr lang="ru-RU" sz="3000" b="1" dirty="0" smtClean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hangingPunct="0"/>
            <a:endParaRPr lang="ru-RU" sz="54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algn="ctr" eaLnBrk="0" hangingPunct="0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РОССИЯ – ЭТО САМАЯ ВЕЛИКАЯ СТРАНА, </a:t>
            </a:r>
          </a:p>
          <a:p>
            <a:pPr lvl="0" algn="ctr" eaLnBrk="0" hangingPunct="0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 ТЕРРИТОРИИ КОТОРОЙ ПРОЖИВАЕТ САМАЯ ВЕЛИКАЯ НАЦИЯ, ГОВОРЯЩАЯ НА САМОМ ВЕЛИКОМ ЯЗЫКЕ!</a:t>
            </a:r>
            <a:endParaRPr lang="ru-RU" sz="54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" pitchFamily="34" charset="0"/>
            </a:endParaRPr>
          </a:p>
          <a:p>
            <a:pPr algn="ctr"/>
            <a:endParaRPr lang="ru-RU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66436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hangingPunct="0">
              <a:lnSpc>
                <a:spcPct val="150000"/>
              </a:lnSpc>
            </a:pPr>
            <a:r>
              <a:rPr lang="ru-RU" sz="7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ea typeface="Times New Roman" pitchFamily="18" charset="0"/>
                <a:cs typeface="Times New Roman" pitchFamily="18" charset="0"/>
              </a:rPr>
              <a:t>РОССИЯ – </a:t>
            </a:r>
          </a:p>
          <a:p>
            <a:pPr lvl="0" algn="ctr" eaLnBrk="0" hangingPunct="0">
              <a:lnSpc>
                <a:spcPct val="150000"/>
              </a:lnSpc>
            </a:pPr>
            <a:r>
              <a:rPr lang="ru-RU" sz="7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ea typeface="Times New Roman" pitchFamily="18" charset="0"/>
                <a:cs typeface="Times New Roman" pitchFamily="18" charset="0"/>
              </a:rPr>
              <a:t>МОЯ РОДИНА, </a:t>
            </a:r>
          </a:p>
          <a:p>
            <a:pPr lvl="0" algn="ctr" eaLnBrk="0" hangingPunct="0">
              <a:lnSpc>
                <a:spcPct val="150000"/>
              </a:lnSpc>
            </a:pPr>
            <a:r>
              <a:rPr lang="ru-RU" sz="7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ea typeface="Times New Roman" pitchFamily="18" charset="0"/>
                <a:cs typeface="Times New Roman" pitchFamily="18" charset="0"/>
              </a:rPr>
              <a:t>Я ГОРЖУСЬ ЕЮ!</a:t>
            </a:r>
            <a:endParaRPr lang="ru-RU" sz="78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2000"/>
                            </p:stCondLst>
                            <p:childTnLst>
                              <p:par>
                                <p:cTn id="71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4000"/>
                            </p:stCondLst>
                            <p:childTnLst>
                              <p:par>
                                <p:cTn id="77" presetID="55" presetClass="exit" presetSubtype="0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5" presetClass="exit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5" presetClass="exit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55" presetClass="exit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55" presetClass="exit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55" presetClass="exit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55" presetClass="exit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55" presetClass="exit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55" presetClass="exit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55" presetClass="exit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55" presetClass="exit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55" presetClass="exit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6000"/>
                            </p:stCondLst>
                            <p:childTnLst>
                              <p:par>
                                <p:cTn id="1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8000"/>
                            </p:stCondLst>
                            <p:childTnLst>
                              <p:par>
                                <p:cTn id="142" presetID="10" presetClass="exit" presetSubtype="0" fill="hold" grpId="1" nodeType="after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uiExpand="1" build="p"/>
      <p:bldP spid="4" grpId="3" uiExpand="1" build="allAtOnce"/>
      <p:bldP spid="3" grpId="0"/>
      <p:bldP spid="3" grpId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274638"/>
            <a:ext cx="5357850" cy="1143000"/>
          </a:xfrm>
        </p:spPr>
        <p:txBody>
          <a:bodyPr>
            <a:noAutofit/>
          </a:bodyPr>
          <a:lstStyle/>
          <a:p>
            <a:r>
              <a:rPr lang="ru-RU" sz="6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00CC"/>
                </a:solidFill>
                <a:effectLst/>
                <a:latin typeface="Century" pitchFamily="18" charset="0"/>
              </a:rPr>
              <a:t>Родина</a:t>
            </a:r>
            <a:r>
              <a:rPr lang="ru-RU" sz="9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00CC"/>
                </a:solidFill>
                <a:effectLst/>
                <a:latin typeface="Ampir Deco" pitchFamily="2" charset="0"/>
              </a:rPr>
              <a:t> </a:t>
            </a:r>
            <a:endParaRPr lang="ru-RU" sz="96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6600CC"/>
              </a:solidFill>
              <a:effectLst/>
              <a:latin typeface="Ampir Deco" pitchFamily="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714488"/>
            <a:ext cx="8929718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Times New Roman" pitchFamily="18" charset="0"/>
              <a:buChar char="☼"/>
            </a:pPr>
            <a:r>
              <a:rPr lang="ru-RU" sz="5000" b="1" dirty="0" smtClean="0">
                <a:solidFill>
                  <a:srgbClr val="000099"/>
                </a:solidFill>
                <a:latin typeface="+mn-lt"/>
              </a:rPr>
              <a:t> Отечество, отчизна</a:t>
            </a:r>
          </a:p>
          <a:p>
            <a:pPr>
              <a:buFont typeface="Times New Roman" pitchFamily="18" charset="0"/>
              <a:buChar char="☼"/>
            </a:pPr>
            <a:r>
              <a:rPr lang="ru-RU" sz="5000" b="1" dirty="0" smtClean="0">
                <a:solidFill>
                  <a:srgbClr val="000099"/>
                </a:solidFill>
                <a:latin typeface="+mn-lt"/>
              </a:rPr>
              <a:t> Родной край </a:t>
            </a:r>
          </a:p>
          <a:p>
            <a:pPr>
              <a:buFont typeface="Times New Roman" pitchFamily="18" charset="0"/>
              <a:buChar char="☼"/>
            </a:pPr>
            <a:r>
              <a:rPr lang="ru-RU" sz="5000" b="1" dirty="0" smtClean="0">
                <a:solidFill>
                  <a:srgbClr val="000099"/>
                </a:solidFill>
                <a:latin typeface="+mn-lt"/>
              </a:rPr>
              <a:t> Родная сторона (сторонка)</a:t>
            </a:r>
          </a:p>
          <a:p>
            <a:pPr>
              <a:buFont typeface="Times New Roman" pitchFamily="18" charset="0"/>
              <a:buChar char="☼"/>
            </a:pPr>
            <a:r>
              <a:rPr lang="ru-RU" sz="5000" b="1" dirty="0" smtClean="0">
                <a:solidFill>
                  <a:srgbClr val="000099"/>
                </a:solidFill>
                <a:latin typeface="+mn-lt"/>
              </a:rPr>
              <a:t> Страна, в которой человек </a:t>
            </a:r>
          </a:p>
          <a:p>
            <a:r>
              <a:rPr lang="ru-RU" sz="5000" b="1" dirty="0" smtClean="0">
                <a:solidFill>
                  <a:srgbClr val="000099"/>
                </a:solidFill>
                <a:latin typeface="+mn-lt"/>
              </a:rPr>
              <a:t>     родился</a:t>
            </a:r>
          </a:p>
        </p:txBody>
      </p:sp>
      <p:sp>
        <p:nvSpPr>
          <p:cNvPr id="6" name="Прямоугольник 5">
            <a:hlinkClick r:id="rId2" action="ppaction://hlinksldjump"/>
          </p:cNvPr>
          <p:cNvSpPr/>
          <p:nvPr/>
        </p:nvSpPr>
        <p:spPr>
          <a:xfrm>
            <a:off x="8801104" y="0"/>
            <a:ext cx="342896" cy="4143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600"/>
                            </p:stCondLst>
                            <p:childTnLst>
                              <p:par>
                                <p:cTn id="11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700"/>
                            </p:stCondLst>
                            <p:childTnLst>
                              <p:par>
                                <p:cTn id="23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smtClean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r="23184"/>
          <a:stretch>
            <a:fillRect/>
          </a:stretch>
        </p:blipFill>
        <p:spPr>
          <a:xfrm>
            <a:off x="0" y="-186633"/>
            <a:ext cx="9144000" cy="7044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D:\МАМА\Классный час Символы России\bukvar_01.jpg"/>
          <p:cNvPicPr>
            <a:picLocks noChangeAspect="1" noChangeArrowheads="1"/>
          </p:cNvPicPr>
          <p:nvPr/>
        </p:nvPicPr>
        <p:blipFill>
          <a:blip r:embed="rId4" cstate="print"/>
          <a:srcRect r="3030"/>
          <a:stretch>
            <a:fillRect/>
          </a:stretch>
        </p:blipFill>
        <p:spPr bwMode="auto">
          <a:xfrm>
            <a:off x="0" y="-214338"/>
            <a:ext cx="4643470" cy="7072338"/>
          </a:xfrm>
          <a:prstGeom prst="rect">
            <a:avLst/>
          </a:prstGeom>
          <a:noFill/>
        </p:spPr>
      </p:pic>
      <p:pic>
        <p:nvPicPr>
          <p:cNvPr id="1026" name="Picture 2" descr="D:\МАМА\Классный час Символы России\1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-214338"/>
            <a:ext cx="4714908" cy="7072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1" name="Picture 7" descr="D:\МАМА\Классный час Символы России\8c9c55f09a9f.jpg"/>
          <p:cNvPicPr>
            <a:picLocks noChangeAspect="1" noChangeArrowheads="1"/>
          </p:cNvPicPr>
          <p:nvPr/>
        </p:nvPicPr>
        <p:blipFill>
          <a:blip r:embed="rId6" cstate="print"/>
          <a:srcRect r="16796" b="10937"/>
          <a:stretch>
            <a:fillRect/>
          </a:stretch>
        </p:blipFill>
        <p:spPr bwMode="auto">
          <a:xfrm>
            <a:off x="0" y="-482914"/>
            <a:ext cx="9144000" cy="7340914"/>
          </a:xfrm>
          <a:prstGeom prst="rect">
            <a:avLst/>
          </a:prstGeom>
          <a:noFill/>
        </p:spPr>
      </p:pic>
      <p:pic>
        <p:nvPicPr>
          <p:cNvPr id="14" name="Picture 6" descr="D:\МАМА\Классный час Символы России\f7d866d86e2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-500090"/>
            <a:ext cx="9166485" cy="7358090"/>
          </a:xfrm>
          <a:prstGeom prst="rect">
            <a:avLst/>
          </a:prstGeom>
          <a:noFill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-500090"/>
            <a:ext cx="9232396" cy="7358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 descr="D:\МАМА\Классный час Символы России\36sch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-500089"/>
            <a:ext cx="9286844" cy="7358089"/>
          </a:xfrm>
          <a:prstGeom prst="rect">
            <a:avLst/>
          </a:prstGeom>
          <a:noFill/>
        </p:spPr>
      </p:pic>
      <p:pic>
        <p:nvPicPr>
          <p:cNvPr id="1027" name="Picture 3" descr="D:\МАМА\Классный час Символы России\afc6d5fa42fc.jpg"/>
          <p:cNvPicPr>
            <a:picLocks noChangeAspect="1" noChangeArrowheads="1"/>
          </p:cNvPicPr>
          <p:nvPr/>
        </p:nvPicPr>
        <p:blipFill>
          <a:blip r:embed="rId10" cstate="print"/>
          <a:srcRect l="1953" t="1115" r="1953" b="2401"/>
          <a:stretch>
            <a:fillRect/>
          </a:stretch>
        </p:blipFill>
        <p:spPr bwMode="auto">
          <a:xfrm>
            <a:off x="0" y="-504470"/>
            <a:ext cx="9286908" cy="7362470"/>
          </a:xfrm>
          <a:prstGeom prst="rect">
            <a:avLst/>
          </a:prstGeom>
          <a:noFill/>
        </p:spPr>
      </p:pic>
      <p:pic>
        <p:nvPicPr>
          <p:cNvPr id="5" name="Picture 4" descr="D:\МАМА\Классный час Символы России\2088001.jpg"/>
          <p:cNvPicPr>
            <a:picLocks noChangeAspect="1" noChangeArrowheads="1"/>
          </p:cNvPicPr>
          <p:nvPr/>
        </p:nvPicPr>
        <p:blipFill>
          <a:blip r:embed="rId11" cstate="print"/>
          <a:srcRect b="4929"/>
          <a:stretch>
            <a:fillRect/>
          </a:stretch>
        </p:blipFill>
        <p:spPr bwMode="auto">
          <a:xfrm>
            <a:off x="0" y="-500090"/>
            <a:ext cx="9286908" cy="7358090"/>
          </a:xfrm>
          <a:prstGeom prst="rect">
            <a:avLst/>
          </a:prstGeom>
          <a:noFill/>
        </p:spPr>
      </p:pic>
      <p:pic>
        <p:nvPicPr>
          <p:cNvPr id="1030" name="Picture 6" descr="D:\МАМА\Классный час Символы России\vsev_pole_road.jp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-500090"/>
            <a:ext cx="9286907" cy="7358090"/>
          </a:xfrm>
          <a:prstGeom prst="rect">
            <a:avLst/>
          </a:prstGeom>
          <a:noFill/>
        </p:spPr>
      </p:pic>
      <p:pic>
        <p:nvPicPr>
          <p:cNvPr id="16" name="С чего начинается Родина lovem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4" cstate="print"/>
          <a:stretch>
            <a:fillRect/>
          </a:stretch>
        </p:blipFill>
        <p:spPr>
          <a:xfrm>
            <a:off x="251520" y="638132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25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26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3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5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57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66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74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АМА\Классный час Символы России\009kremlk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 b="3122"/>
          <a:stretch>
            <a:fillRect/>
          </a:stretch>
        </p:blipFill>
        <p:spPr bwMode="auto">
          <a:xfrm>
            <a:off x="0" y="0"/>
            <a:ext cx="9144000" cy="686308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00034" y="214290"/>
            <a:ext cx="8286808" cy="212365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6600" b="1" dirty="0" smtClean="0">
                <a:ln w="11430">
                  <a:solidFill>
                    <a:srgbClr val="000099"/>
                  </a:solidFill>
                </a:ln>
                <a:solidFill>
                  <a:srgbClr val="FF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entury" pitchFamily="18" charset="0"/>
              </a:rPr>
              <a:t>Москва-столица России</a:t>
            </a:r>
            <a:endParaRPr lang="ru-RU" sz="6600" b="1" dirty="0">
              <a:ln w="11430">
                <a:solidFill>
                  <a:srgbClr val="000099"/>
                </a:solidFill>
              </a:ln>
              <a:solidFill>
                <a:srgbClr val="FF00FF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entury" pitchFamily="18" charset="0"/>
            </a:endParaRPr>
          </a:p>
        </p:txBody>
      </p:sp>
      <p:pic>
        <p:nvPicPr>
          <p:cNvPr id="6" name="Физминутка. София Ротару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179512" y="630932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7425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1071546"/>
            <a:ext cx="3476625" cy="492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807923" y="0"/>
            <a:ext cx="7598555" cy="110799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6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" pitchFamily="18" charset="0"/>
              </a:rPr>
              <a:t>Президент России</a:t>
            </a:r>
            <a:endParaRPr lang="ru-RU" sz="66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3108" y="5934670"/>
            <a:ext cx="5016631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50800"/>
                <a:solidFill>
                  <a:srgbClr val="FF0000"/>
                </a:solidFill>
              </a:rPr>
              <a:t>Д.А.Медведев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9">
      <a:dk1>
        <a:sysClr val="windowText" lastClr="000000"/>
      </a:dk1>
      <a:lt1>
        <a:sysClr val="window" lastClr="FFFFFF"/>
      </a:lt1>
      <a:dk2>
        <a:srgbClr val="99FF99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4069</TotalTime>
  <Words>362</Words>
  <Application>Microsoft Office PowerPoint</Application>
  <PresentationFormat>Экран (4:3)</PresentationFormat>
  <Paragraphs>89</Paragraphs>
  <Slides>18</Slides>
  <Notes>1</Notes>
  <HiddenSlides>14</HiddenSlides>
  <MMClips>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Апекс</vt:lpstr>
      <vt:lpstr>Слайд 1</vt:lpstr>
      <vt:lpstr>Слайд 2</vt:lpstr>
      <vt:lpstr>Слайд 3</vt:lpstr>
      <vt:lpstr>Слайд 4</vt:lpstr>
      <vt:lpstr>Слайд 5</vt:lpstr>
      <vt:lpstr>Родина 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Проверим себя</vt:lpstr>
    </vt:vector>
  </TitlesOfParts>
  <Company>Siracusa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Пользователь</cp:lastModifiedBy>
  <cp:revision>195</cp:revision>
  <dcterms:created xsi:type="dcterms:W3CDTF">2009-03-26T20:51:52Z</dcterms:created>
  <dcterms:modified xsi:type="dcterms:W3CDTF">2011-11-18T05:20:12Z</dcterms:modified>
</cp:coreProperties>
</file>