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83" r:id="rId3"/>
    <p:sldId id="284" r:id="rId4"/>
    <p:sldId id="257" r:id="rId5"/>
    <p:sldId id="258" r:id="rId6"/>
    <p:sldId id="256" r:id="rId7"/>
    <p:sldId id="261" r:id="rId8"/>
    <p:sldId id="263" r:id="rId9"/>
    <p:sldId id="265" r:id="rId10"/>
    <p:sldId id="267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b="1" i="1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6C9CDC"/>
    <a:srgbClr val="FF9933"/>
    <a:srgbClr val="7575CB"/>
    <a:srgbClr val="FFCC99"/>
    <a:srgbClr val="FF3300"/>
    <a:srgbClr val="3399FF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6" autoAdjust="0"/>
    <p:restoredTop sz="94595" autoAdjust="0"/>
  </p:normalViewPr>
  <p:slideViewPr>
    <p:cSldViewPr>
      <p:cViewPr varScale="1">
        <p:scale>
          <a:sx n="75" d="100"/>
          <a:sy n="75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20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i="0">
                <a:effectLst/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i="0">
                <a:effectLst/>
                <a:latin typeface="Arial" charset="0"/>
              </a:defRPr>
            </a:lvl1pPr>
          </a:lstStyle>
          <a:p>
            <a:fld id="{E98EFEB6-7A0C-45D5-91FF-9DDF216A14B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54C7C-939D-4A50-AB9C-AC2C048E6B30}" type="slidenum">
              <a:rPr lang="ru-RU"/>
              <a:pPr/>
              <a:t>1</a:t>
            </a:fld>
            <a:endParaRPr lang="ru-RU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AFFE4-1E7A-4440-B880-E180385A2B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7BEB1-E2DA-45C5-814A-0D5A9D3343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E2F1D-9C9C-44AC-871E-246CB3A59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F11F5-9653-4A0E-B1EE-9F4EF89ED40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2812A-295C-4AFB-A8B4-ED0F5E2F12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BB37A-E91E-4A78-BB98-55622A4C82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D298CA-077F-4CE6-8689-D596264891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813E4-3468-40A1-A45F-55A86A12F6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221D89-F6C4-43D3-9766-38A1F73FC1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F1008-F39F-4E51-9EA5-9849D97EBD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4A1A1-AC2A-440A-9C7D-DDEDACC1799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i="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i="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>
                <a:effectLst/>
                <a:latin typeface="+mn-lt"/>
              </a:defRPr>
            </a:lvl1pPr>
          </a:lstStyle>
          <a:p>
            <a:fld id="{B47DB332-F8A4-42CF-9FC3-61632D19E0E2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644900"/>
            <a:ext cx="8064500" cy="2520950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marL="0" indent="0" algn="ctr">
              <a:buFontTx/>
              <a:buNone/>
            </a:pPr>
            <a:r>
              <a:rPr lang="ru-RU" sz="5400" b="1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  </a:t>
            </a:r>
          </a:p>
        </p:txBody>
      </p:sp>
      <p:pic>
        <p:nvPicPr>
          <p:cNvPr id="16397" name="Picture 13" descr="ФОН ЗВЕЗД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94" name="WordArt 10"/>
          <p:cNvSpPr>
            <a:spLocks noChangeArrowheads="1" noChangeShapeType="1" noTextEdit="1"/>
          </p:cNvSpPr>
          <p:nvPr/>
        </p:nvSpPr>
        <p:spPr bwMode="auto">
          <a:xfrm>
            <a:off x="1331913" y="765175"/>
            <a:ext cx="7067550" cy="45704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scene3d>
              <a:camera prst="legacyPerspectiveBottomLeft"/>
              <a:lightRig rig="legacyFlat3" dir="t"/>
            </a:scene3d>
            <a:sp3d extrusionH="121893000" prstMaterial="legacyMatte">
              <a:extrusionClr>
                <a:srgbClr val="000082"/>
              </a:extrusionClr>
            </a:sp3d>
          </a:bodyPr>
          <a:lstStyle/>
          <a:p>
            <a:r>
              <a:rPr lang="ru-RU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2700000" scaled="1"/>
                </a:gradFill>
                <a:effectLst/>
                <a:latin typeface="Impact"/>
              </a:rPr>
              <a:t>ЧЕРЕЗ ТЕРНИИ </a:t>
            </a:r>
          </a:p>
          <a:p>
            <a:r>
              <a:rPr lang="ru-RU" sz="9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2700000" scaled="1"/>
                </a:gradFill>
                <a:effectLst/>
                <a:latin typeface="Impact"/>
              </a:rPr>
              <a:t>К ЗВЕЗДАМ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Grid">
          <a:fgClr>
            <a:schemeClr val="bg1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ChangeArrowheads="1"/>
          </p:cNvSpPr>
          <p:nvPr/>
        </p:nvSpPr>
        <p:spPr bwMode="auto">
          <a:xfrm>
            <a:off x="179388" y="476250"/>
            <a:ext cx="8640762" cy="3313113"/>
          </a:xfrm>
          <a:prstGeom prst="hexagon">
            <a:avLst>
              <a:gd name="adj" fmla="val 20466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Фамилия последнего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российского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учёного-физика лауреата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Нобелевской премии?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4500563" y="3933825"/>
            <a:ext cx="4319587" cy="1150938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В.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Прохоров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179388" y="3933825"/>
            <a:ext cx="4321175" cy="1150938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А.</a:t>
            </a:r>
            <a:r>
              <a:rPr lang="ru-RU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Басов</a:t>
            </a:r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179388" y="5157788"/>
            <a:ext cx="4321175" cy="1150937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C.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Алфёров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4500563" y="5157788"/>
            <a:ext cx="4319587" cy="1150937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>
                  <a:outerShdw blurRad="38100" dist="38100" dir="2700000" algn="tl">
                    <a:srgbClr val="FFFFFF"/>
                  </a:outerShdw>
                </a:effectLst>
              </a:rPr>
              <a:t>D.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Абрикосов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7575CB"/>
              </a:gs>
              <a:gs pos="50000">
                <a:schemeClr val="bg1"/>
              </a:gs>
              <a:gs pos="100000">
                <a:srgbClr val="7575CB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7575CB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nimBg="1"/>
      <p:bldP spid="14340" grpId="0" animBg="1"/>
      <p:bldP spid="143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rgbClr val="CA935C"/>
          </a:fgClr>
          <a:bgClr>
            <a:srgbClr val="A25A46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179388" y="476250"/>
            <a:ext cx="8640762" cy="3313113"/>
          </a:xfrm>
          <a:prstGeom prst="hexagon">
            <a:avLst>
              <a:gd name="adj" fmla="val 20466"/>
              <a:gd name="vf" fmla="val 115470"/>
            </a:avLst>
          </a:prstGeom>
          <a:gradFill rotWithShape="1">
            <a:gsLst>
              <a:gs pos="0">
                <a:srgbClr val="D6B19C"/>
              </a:gs>
              <a:gs pos="30000">
                <a:srgbClr val="D49E6C">
                  <a:alpha val="99400"/>
                </a:srgbClr>
              </a:gs>
              <a:gs pos="70000">
                <a:srgbClr val="A65528">
                  <a:alpha val="98600"/>
                </a:srgbClr>
              </a:gs>
              <a:gs pos="100000">
                <a:srgbClr val="663012">
                  <a:alpha val="98000"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Сидерический период -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это время полного оборота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планеты вокруг…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4500563" y="3933825"/>
            <a:ext cx="4319587" cy="1150938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D6B19C"/>
              </a:gs>
              <a:gs pos="30000">
                <a:srgbClr val="D49E6C">
                  <a:alpha val="94000"/>
                </a:srgbClr>
              </a:gs>
              <a:gs pos="70000">
                <a:srgbClr val="A65528">
                  <a:alpha val="86000"/>
                </a:srgbClr>
              </a:gs>
              <a:gs pos="100000">
                <a:srgbClr val="663012">
                  <a:alpha val="80000"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В.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Солнца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179388" y="3933825"/>
            <a:ext cx="4321175" cy="1150938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D6B19C">
                  <a:alpha val="70000"/>
                </a:srgbClr>
              </a:gs>
              <a:gs pos="30000">
                <a:srgbClr val="D49E6C">
                  <a:alpha val="73000"/>
                </a:srgbClr>
              </a:gs>
              <a:gs pos="70000">
                <a:srgbClr val="A65528">
                  <a:alpha val="77000"/>
                </a:srgbClr>
              </a:gs>
              <a:gs pos="100000">
                <a:srgbClr val="663012">
                  <a:alpha val="80000"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А.</a:t>
            </a:r>
            <a:r>
              <a:rPr lang="ru-RU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Своей оси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179388" y="5157788"/>
            <a:ext cx="4321175" cy="1150937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D6B19C"/>
              </a:gs>
              <a:gs pos="30000">
                <a:srgbClr val="D49E6C">
                  <a:alpha val="94000"/>
                </a:srgbClr>
              </a:gs>
              <a:gs pos="70000">
                <a:srgbClr val="A65528">
                  <a:alpha val="86000"/>
                </a:srgbClr>
              </a:gs>
              <a:gs pos="100000">
                <a:srgbClr val="663012">
                  <a:alpha val="80000"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C.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Элонгации</a:t>
            </a: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4500563" y="5157788"/>
            <a:ext cx="4319587" cy="1150937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D6B19C"/>
              </a:gs>
              <a:gs pos="30000">
                <a:srgbClr val="D49E6C">
                  <a:alpha val="94000"/>
                </a:srgbClr>
              </a:gs>
              <a:gs pos="70000">
                <a:srgbClr val="A65528">
                  <a:alpha val="86000"/>
                </a:srgbClr>
              </a:gs>
              <a:gs pos="100000">
                <a:srgbClr val="663012">
                  <a:alpha val="80000"/>
                </a:srgbClr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D.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Звёзд</a:t>
            </a:r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5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 animBg="1"/>
      <p:bldP spid="286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7C80"/>
            </a:gs>
            <a:gs pos="100000">
              <a:srgbClr val="55261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3" descr="Розовая тисненая бумага"/>
          <p:cNvSpPr>
            <a:spLocks noChangeArrowheads="1"/>
          </p:cNvSpPr>
          <p:nvPr/>
        </p:nvSpPr>
        <p:spPr bwMode="auto">
          <a:xfrm>
            <a:off x="179388" y="476250"/>
            <a:ext cx="8640762" cy="3313113"/>
          </a:xfrm>
          <a:prstGeom prst="hexagon">
            <a:avLst>
              <a:gd name="adj" fmla="val 20466"/>
              <a:gd name="vf" fmla="val 115470"/>
            </a:avLst>
          </a:prstGeom>
          <a:blipFill dpi="0" rotWithShape="1">
            <a:blip r:embed="rId2" cstate="print">
              <a:alphaModFix amt="98000"/>
            </a:blip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На какой высоте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над Землёй должны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вращаться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геостационарные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спутники?</a:t>
            </a:r>
          </a:p>
        </p:txBody>
      </p:sp>
      <p:sp>
        <p:nvSpPr>
          <p:cNvPr id="29700" name="AutoShape 4" descr="Розовая тисненая бумага"/>
          <p:cNvSpPr>
            <a:spLocks noChangeArrowheads="1"/>
          </p:cNvSpPr>
          <p:nvPr/>
        </p:nvSpPr>
        <p:spPr bwMode="auto">
          <a:xfrm>
            <a:off x="4500563" y="3933825"/>
            <a:ext cx="4319587" cy="1150938"/>
          </a:xfrm>
          <a:prstGeom prst="hexagon">
            <a:avLst>
              <a:gd name="adj" fmla="val 24395"/>
              <a:gd name="vf" fmla="val 115470"/>
            </a:avLst>
          </a:prstGeom>
          <a:blipFill dpi="0" rotWithShape="1">
            <a:blip r:embed="rId2" cstate="print">
              <a:alphaModFix amt="98000"/>
            </a:blip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i="0">
                <a:effectLst/>
              </a:rPr>
              <a:t>В.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Около 10 000 км</a:t>
            </a:r>
          </a:p>
        </p:txBody>
      </p:sp>
      <p:sp>
        <p:nvSpPr>
          <p:cNvPr id="29701" name="AutoShape 5" descr="Розовая тисненая бумага"/>
          <p:cNvSpPr>
            <a:spLocks noChangeArrowheads="1"/>
          </p:cNvSpPr>
          <p:nvPr/>
        </p:nvSpPr>
        <p:spPr bwMode="auto">
          <a:xfrm>
            <a:off x="179388" y="3933825"/>
            <a:ext cx="4321175" cy="1150938"/>
          </a:xfrm>
          <a:prstGeom prst="hexagon">
            <a:avLst>
              <a:gd name="adj" fmla="val 24404"/>
              <a:gd name="vf" fmla="val 115470"/>
            </a:avLst>
          </a:prstGeom>
          <a:blipFill dpi="0" rotWithShape="1">
            <a:blip r:embed="rId2" cstate="print">
              <a:alphaModFix amt="98000"/>
            </a:blip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i="0">
                <a:effectLst/>
              </a:rPr>
              <a:t>А.</a:t>
            </a:r>
            <a:r>
              <a:rPr lang="ru-RU" sz="2800">
                <a:effectLst/>
              </a:rPr>
              <a:t> 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Около 200 км</a:t>
            </a:r>
          </a:p>
        </p:txBody>
      </p:sp>
      <p:sp>
        <p:nvSpPr>
          <p:cNvPr id="29702" name="AutoShape 6" descr="Розовая тисненая бумага"/>
          <p:cNvSpPr>
            <a:spLocks noChangeArrowheads="1"/>
          </p:cNvSpPr>
          <p:nvPr/>
        </p:nvSpPr>
        <p:spPr bwMode="auto">
          <a:xfrm>
            <a:off x="179388" y="5157788"/>
            <a:ext cx="4321175" cy="1150937"/>
          </a:xfrm>
          <a:prstGeom prst="hexagon">
            <a:avLst>
              <a:gd name="adj" fmla="val 24404"/>
              <a:gd name="vf" fmla="val 115470"/>
            </a:avLst>
          </a:prstGeom>
          <a:blipFill dpi="0" rotWithShape="1">
            <a:blip r:embed="rId2" cstate="print">
              <a:alphaModFix amt="98000"/>
            </a:blip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en-US" sz="2800" i="0">
                <a:effectLst/>
              </a:rPr>
              <a:t>C. 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Около 40 000 км</a:t>
            </a:r>
          </a:p>
        </p:txBody>
      </p:sp>
      <p:sp>
        <p:nvSpPr>
          <p:cNvPr id="29703" name="AutoShape 7" descr="Розовая тисненая бумага"/>
          <p:cNvSpPr>
            <a:spLocks noChangeArrowheads="1"/>
          </p:cNvSpPr>
          <p:nvPr/>
        </p:nvSpPr>
        <p:spPr bwMode="auto">
          <a:xfrm>
            <a:off x="4500563" y="5157788"/>
            <a:ext cx="4319587" cy="1150937"/>
          </a:xfrm>
          <a:prstGeom prst="hexagon">
            <a:avLst>
              <a:gd name="adj" fmla="val 24395"/>
              <a:gd name="vf" fmla="val 115470"/>
            </a:avLst>
          </a:prstGeom>
          <a:blipFill dpi="0" rotWithShape="1">
            <a:blip r:embed="rId2" cstate="print">
              <a:alphaModFix amt="98000"/>
            </a:blip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en-US" sz="2800" i="0">
                <a:effectLst/>
              </a:rPr>
              <a:t>D.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Около 500 км</a:t>
            </a:r>
          </a:p>
        </p:txBody>
      </p:sp>
      <p:sp>
        <p:nvSpPr>
          <p:cNvPr id="29704" name="Oval 8" descr="Розовая тисненая бумага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CC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97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179388" y="476250"/>
            <a:ext cx="8640762" cy="3313113"/>
          </a:xfrm>
          <a:prstGeom prst="hexagon">
            <a:avLst>
              <a:gd name="adj" fmla="val 20466"/>
              <a:gd name="vf" fmla="val 115470"/>
            </a:avLst>
          </a:prstGeom>
          <a:gradFill rotWithShape="1">
            <a:gsLst>
              <a:gs pos="0">
                <a:srgbClr val="0099FF"/>
              </a:gs>
              <a:gs pos="50000">
                <a:srgbClr val="99CCFF">
                  <a:alpha val="98000"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Кто из этих учёных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не занимался изучением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возможностей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космических полётов?</a:t>
            </a: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>
            <a:off x="4500563" y="3933825"/>
            <a:ext cx="4319587" cy="1150938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0099FF"/>
              </a:gs>
              <a:gs pos="50000">
                <a:srgbClr val="99CCFF">
                  <a:alpha val="98000"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В.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Королёв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179388" y="3933825"/>
            <a:ext cx="4321175" cy="1150938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0099FF"/>
              </a:gs>
              <a:gs pos="50000">
                <a:srgbClr val="99CCFF">
                  <a:alpha val="98000"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А.</a:t>
            </a:r>
            <a:r>
              <a:rPr lang="ru-RU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Циолковский</a:t>
            </a:r>
          </a:p>
        </p:txBody>
      </p:sp>
      <p:sp>
        <p:nvSpPr>
          <p:cNvPr id="30726" name="AutoShape 6"/>
          <p:cNvSpPr>
            <a:spLocks noChangeArrowheads="1"/>
          </p:cNvSpPr>
          <p:nvPr/>
        </p:nvSpPr>
        <p:spPr bwMode="auto">
          <a:xfrm>
            <a:off x="179388" y="5157788"/>
            <a:ext cx="4321175" cy="1150937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0099FF"/>
              </a:gs>
              <a:gs pos="50000">
                <a:srgbClr val="99CCFF">
                  <a:alpha val="98000"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C.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Цандер</a:t>
            </a:r>
          </a:p>
        </p:txBody>
      </p:sp>
      <p:sp>
        <p:nvSpPr>
          <p:cNvPr id="30727" name="AutoShape 7"/>
          <p:cNvSpPr>
            <a:spLocks noChangeArrowheads="1"/>
          </p:cNvSpPr>
          <p:nvPr/>
        </p:nvSpPr>
        <p:spPr bwMode="auto">
          <a:xfrm>
            <a:off x="4500563" y="5157788"/>
            <a:ext cx="4319587" cy="1150937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0099FF"/>
              </a:gs>
              <a:gs pos="50000">
                <a:srgbClr val="99CCFF">
                  <a:alpha val="98000"/>
                </a:srgbClr>
              </a:gs>
              <a:gs pos="100000">
                <a:srgbClr val="0099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D.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Вавилов</a:t>
            </a:r>
          </a:p>
        </p:txBody>
      </p:sp>
      <p:sp>
        <p:nvSpPr>
          <p:cNvPr id="30728" name="Oval 8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50000">
                <a:srgbClr val="6C9CDC"/>
              </a:gs>
              <a:gs pos="100000">
                <a:schemeClr val="accent2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C9CDC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0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 animBg="1"/>
      <p:bldP spid="307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179388" y="476250"/>
            <a:ext cx="8640762" cy="3313113"/>
          </a:xfrm>
          <a:prstGeom prst="hexagon">
            <a:avLst>
              <a:gd name="adj" fmla="val 20466"/>
              <a:gd name="vf" fmla="val 115470"/>
            </a:avLst>
          </a:prstGeom>
          <a:gradFill rotWithShape="1">
            <a:gsLst>
              <a:gs pos="0">
                <a:srgbClr val="FBE4AE">
                  <a:alpha val="98000"/>
                </a:srgbClr>
              </a:gs>
              <a:gs pos="13000">
                <a:srgbClr val="BD922A">
                  <a:alpha val="97740"/>
                </a:srgbClr>
              </a:gs>
              <a:gs pos="21001">
                <a:srgbClr val="BD922A">
                  <a:alpha val="97580"/>
                </a:srgbClr>
              </a:gs>
              <a:gs pos="63000">
                <a:srgbClr val="FBE4AE">
                  <a:alpha val="96740"/>
                </a:srgbClr>
              </a:gs>
              <a:gs pos="67000">
                <a:srgbClr val="BD922A">
                  <a:alpha val="96660"/>
                </a:srgbClr>
              </a:gs>
              <a:gs pos="69000">
                <a:srgbClr val="835E17">
                  <a:alpha val="96620"/>
                </a:srgbClr>
              </a:gs>
              <a:gs pos="82001">
                <a:srgbClr val="A28949">
                  <a:alpha val="96360"/>
                </a:srgbClr>
              </a:gs>
              <a:gs pos="100000">
                <a:srgbClr val="FAE3B7">
                  <a:alpha val="96001"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Какая из этих частей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прибора не является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составной частью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спектроскопа?</a:t>
            </a: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500563" y="3933825"/>
            <a:ext cx="4319587" cy="1150938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FBE4AE"/>
              </a:gs>
              <a:gs pos="13000">
                <a:srgbClr val="BD922A">
                  <a:alpha val="99480"/>
                </a:srgbClr>
              </a:gs>
              <a:gs pos="21001">
                <a:srgbClr val="BD922A">
                  <a:alpha val="99160"/>
                </a:srgbClr>
              </a:gs>
              <a:gs pos="63000">
                <a:srgbClr val="FBE4AE">
                  <a:alpha val="97480"/>
                </a:srgbClr>
              </a:gs>
              <a:gs pos="67000">
                <a:srgbClr val="BD922A">
                  <a:alpha val="97320"/>
                </a:srgbClr>
              </a:gs>
              <a:gs pos="69000">
                <a:srgbClr val="835E17">
                  <a:alpha val="97240"/>
                </a:srgbClr>
              </a:gs>
              <a:gs pos="82001">
                <a:srgbClr val="A28949">
                  <a:alpha val="96721"/>
                </a:srgbClr>
              </a:gs>
              <a:gs pos="100000">
                <a:srgbClr val="FAE3B7">
                  <a:alpha val="96001"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ru-RU" sz="3200" i="0">
                <a:effectLst/>
              </a:rPr>
              <a:t>В.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 Линза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179388" y="3933825"/>
            <a:ext cx="4321175" cy="1150938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FBE4AE"/>
              </a:gs>
              <a:gs pos="13000">
                <a:srgbClr val="BD922A">
                  <a:alpha val="99480"/>
                </a:srgbClr>
              </a:gs>
              <a:gs pos="21001">
                <a:srgbClr val="BD922A">
                  <a:alpha val="99160"/>
                </a:srgbClr>
              </a:gs>
              <a:gs pos="63000">
                <a:srgbClr val="FBE4AE">
                  <a:alpha val="97480"/>
                </a:srgbClr>
              </a:gs>
              <a:gs pos="67000">
                <a:srgbClr val="BD922A">
                  <a:alpha val="97320"/>
                </a:srgbClr>
              </a:gs>
              <a:gs pos="69000">
                <a:srgbClr val="835E17">
                  <a:alpha val="97240"/>
                </a:srgbClr>
              </a:gs>
              <a:gs pos="82001">
                <a:srgbClr val="A28949">
                  <a:alpha val="96721"/>
                </a:srgbClr>
              </a:gs>
              <a:gs pos="100000">
                <a:srgbClr val="FAE3B7">
                  <a:alpha val="96001"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ru-RU" sz="3200" i="0">
                <a:effectLst/>
              </a:rPr>
              <a:t>А.</a:t>
            </a:r>
            <a:r>
              <a:rPr lang="ru-RU" sz="3200">
                <a:effectLst/>
              </a:rPr>
              <a:t> 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Призма</a:t>
            </a: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179388" y="5157788"/>
            <a:ext cx="4321175" cy="1150937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FBE4AE"/>
              </a:gs>
              <a:gs pos="13000">
                <a:srgbClr val="BD922A">
                  <a:alpha val="99480"/>
                </a:srgbClr>
              </a:gs>
              <a:gs pos="21001">
                <a:srgbClr val="BD922A">
                  <a:alpha val="99160"/>
                </a:srgbClr>
              </a:gs>
              <a:gs pos="63000">
                <a:srgbClr val="FBE4AE">
                  <a:alpha val="97480"/>
                </a:srgbClr>
              </a:gs>
              <a:gs pos="67000">
                <a:srgbClr val="BD922A">
                  <a:alpha val="97320"/>
                </a:srgbClr>
              </a:gs>
              <a:gs pos="69000">
                <a:srgbClr val="835E17">
                  <a:alpha val="97240"/>
                </a:srgbClr>
              </a:gs>
              <a:gs pos="82001">
                <a:srgbClr val="A28949">
                  <a:alpha val="96721"/>
                </a:srgbClr>
              </a:gs>
              <a:gs pos="100000">
                <a:srgbClr val="FAE3B7">
                  <a:alpha val="96001"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en-US" sz="3200" i="0">
                <a:effectLst/>
              </a:rPr>
              <a:t>C. 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Фотопластинка</a:t>
            </a: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4500563" y="5157788"/>
            <a:ext cx="4319587" cy="1150937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FBE4AE"/>
              </a:gs>
              <a:gs pos="13000">
                <a:srgbClr val="BD922A">
                  <a:alpha val="99480"/>
                </a:srgbClr>
              </a:gs>
              <a:gs pos="21001">
                <a:srgbClr val="BD922A">
                  <a:alpha val="99160"/>
                </a:srgbClr>
              </a:gs>
              <a:gs pos="63000">
                <a:srgbClr val="FBE4AE">
                  <a:alpha val="97480"/>
                </a:srgbClr>
              </a:gs>
              <a:gs pos="67000">
                <a:srgbClr val="BD922A">
                  <a:alpha val="97320"/>
                </a:srgbClr>
              </a:gs>
              <a:gs pos="69000">
                <a:srgbClr val="835E17">
                  <a:alpha val="97240"/>
                </a:srgbClr>
              </a:gs>
              <a:gs pos="82001">
                <a:srgbClr val="A28949">
                  <a:alpha val="96721"/>
                </a:srgbClr>
              </a:gs>
              <a:gs pos="100000">
                <a:srgbClr val="FAE3B7">
                  <a:alpha val="96001"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en-US" sz="3200" i="0">
                <a:effectLst/>
              </a:rPr>
              <a:t>D.</a:t>
            </a: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Коллиматор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C1AA1D"/>
              </a:gs>
              <a:gs pos="50000">
                <a:schemeClr val="bg1"/>
              </a:gs>
              <a:gs pos="100000">
                <a:srgbClr val="C1AA1D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1AA1D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  <p:bldP spid="3175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AutoShape 3"/>
          <p:cNvSpPr>
            <a:spLocks noChangeArrowheads="1"/>
          </p:cNvSpPr>
          <p:nvPr/>
        </p:nvSpPr>
        <p:spPr bwMode="auto">
          <a:xfrm>
            <a:off x="179388" y="476250"/>
            <a:ext cx="8640762" cy="3313113"/>
          </a:xfrm>
          <a:prstGeom prst="hexagon">
            <a:avLst>
              <a:gd name="adj" fmla="val 20466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Какой спектр дают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вещества, находящиеся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 атомарном состоянии?</a:t>
            </a:r>
          </a:p>
        </p:txBody>
      </p:sp>
      <p:sp>
        <p:nvSpPr>
          <p:cNvPr id="32772" name="AutoShape 4"/>
          <p:cNvSpPr>
            <a:spLocks noChangeArrowheads="1"/>
          </p:cNvSpPr>
          <p:nvPr/>
        </p:nvSpPr>
        <p:spPr bwMode="auto">
          <a:xfrm>
            <a:off x="4500563" y="3933825"/>
            <a:ext cx="4319587" cy="1150938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ru-RU" sz="3200" i="0">
                <a:effectLst/>
              </a:rPr>
              <a:t>В.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 Линейчатый</a:t>
            </a: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179388" y="3933825"/>
            <a:ext cx="4321175" cy="1150938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ru-RU" sz="3200" i="0">
                <a:effectLst/>
              </a:rPr>
              <a:t>А.</a:t>
            </a:r>
            <a:r>
              <a:rPr lang="ru-RU" sz="3200">
                <a:effectLst/>
              </a:rPr>
              <a:t> 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Полосатый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179388" y="5157788"/>
            <a:ext cx="4321175" cy="1150937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en-US" sz="3200" i="0">
                <a:effectLst/>
              </a:rPr>
              <a:t>C. 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Сплошной</a:t>
            </a:r>
          </a:p>
        </p:txBody>
      </p:sp>
      <p:sp>
        <p:nvSpPr>
          <p:cNvPr id="32775" name="AutoShape 7"/>
          <p:cNvSpPr>
            <a:spLocks noChangeArrowheads="1"/>
          </p:cNvSpPr>
          <p:nvPr/>
        </p:nvSpPr>
        <p:spPr bwMode="auto">
          <a:xfrm>
            <a:off x="4500563" y="5157788"/>
            <a:ext cx="4319587" cy="1150937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96AB94">
                  <a:alpha val="98000"/>
                </a:srgbClr>
              </a:gs>
              <a:gs pos="8500">
                <a:srgbClr val="D4DEFF">
                  <a:alpha val="98340"/>
                </a:srgbClr>
              </a:gs>
              <a:gs pos="23500">
                <a:srgbClr val="D4DEFF">
                  <a:alpha val="98940"/>
                </a:srgbClr>
              </a:gs>
              <a:gs pos="50000">
                <a:srgbClr val="8488C4"/>
              </a:gs>
              <a:gs pos="76500">
                <a:srgbClr val="D4DEFF">
                  <a:alpha val="98940"/>
                </a:srgbClr>
              </a:gs>
              <a:gs pos="91500">
                <a:srgbClr val="D4DEFF">
                  <a:alpha val="98340"/>
                </a:srgbClr>
              </a:gs>
              <a:gs pos="100000">
                <a:srgbClr val="96AB94">
                  <a:alpha val="98000"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8488C4"/>
            </a:extrusionClr>
          </a:sp3d>
        </p:spPr>
        <p:txBody>
          <a:bodyPr wrap="none" anchor="ctr">
            <a:flatTx/>
          </a:bodyPr>
          <a:lstStyle/>
          <a:p>
            <a:r>
              <a:rPr lang="en-US" sz="3200" i="0">
                <a:effectLst/>
              </a:rPr>
              <a:t>D.</a:t>
            </a:r>
            <a:r>
              <a:rPr lang="en-US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</a:rPr>
              <a:t>Непрерывный</a:t>
            </a:r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7575CB"/>
              </a:gs>
              <a:gs pos="50000">
                <a:schemeClr val="bg1"/>
              </a:gs>
              <a:gs pos="100000">
                <a:srgbClr val="7575CB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4" grpId="0" animBg="1"/>
      <p:bldP spid="327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rgbClr val="EFE691"/>
          </a:fgClr>
          <a:bgClr>
            <a:srgbClr val="5771DD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179388" y="476250"/>
            <a:ext cx="8640762" cy="3313113"/>
          </a:xfrm>
          <a:prstGeom prst="hexagon">
            <a:avLst>
              <a:gd name="adj" fmla="val 20466"/>
              <a:gd name="vf" fmla="val 115470"/>
            </a:avLst>
          </a:prstGeom>
          <a:gradFill rotWithShape="1">
            <a:gsLst>
              <a:gs pos="0">
                <a:srgbClr val="0099FF">
                  <a:alpha val="98000"/>
                </a:srgbClr>
              </a:gs>
              <a:gs pos="100000">
                <a:srgbClr val="6C9CDC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Самая маленькая по массе 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из планет Солнечной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системы - …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4500563" y="3933825"/>
            <a:ext cx="4319587" cy="1150938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0099FF">
                  <a:alpha val="98000"/>
                </a:srgbClr>
              </a:gs>
              <a:gs pos="100000">
                <a:srgbClr val="6C9CDC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В.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Плутон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>
            <a:off x="179388" y="3933825"/>
            <a:ext cx="4321175" cy="1150938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0099FF">
                  <a:alpha val="98000"/>
                </a:srgbClr>
              </a:gs>
              <a:gs pos="100000">
                <a:srgbClr val="6C9CDC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А.</a:t>
            </a:r>
            <a:r>
              <a:rPr lang="ru-RU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Меркурий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179388" y="5157788"/>
            <a:ext cx="4321175" cy="1150937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0099FF">
                  <a:alpha val="98000"/>
                </a:srgbClr>
              </a:gs>
              <a:gs pos="100000">
                <a:srgbClr val="6C9CDC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C.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Марс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4500563" y="5157788"/>
            <a:ext cx="4319587" cy="1150937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0099FF">
                  <a:alpha val="98000"/>
                </a:srgbClr>
              </a:gs>
              <a:gs pos="100000">
                <a:srgbClr val="6C9CDC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D.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Венера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3399FF"/>
              </a:gs>
              <a:gs pos="50000">
                <a:schemeClr val="accent1"/>
              </a:gs>
              <a:gs pos="100000">
                <a:srgbClr val="3399FF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3399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5" dur="5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7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2E0EE"/>
            </a:gs>
            <a:gs pos="50000">
              <a:srgbClr val="EFE691"/>
            </a:gs>
            <a:gs pos="100000">
              <a:srgbClr val="A2E0EE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AutoShape 3"/>
          <p:cNvSpPr>
            <a:spLocks noChangeArrowheads="1"/>
          </p:cNvSpPr>
          <p:nvPr/>
        </p:nvSpPr>
        <p:spPr bwMode="auto">
          <a:xfrm>
            <a:off x="179388" y="476250"/>
            <a:ext cx="8640762" cy="3313113"/>
          </a:xfrm>
          <a:prstGeom prst="hexagon">
            <a:avLst>
              <a:gd name="adj" fmla="val 20466"/>
              <a:gd name="vf" fmla="val 115470"/>
            </a:avLst>
          </a:prstGeom>
          <a:gradFill rotWithShape="1">
            <a:gsLst>
              <a:gs pos="0">
                <a:srgbClr val="0000FF">
                  <a:alpha val="98000"/>
                </a:srgbClr>
              </a:gs>
              <a:gs pos="50000">
                <a:srgbClr val="E5B779"/>
              </a:gs>
              <a:gs pos="100000">
                <a:srgbClr val="0000FF">
                  <a:alpha val="98000"/>
                </a:srgbClr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Как называется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конфигурация,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не принадлежащая 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верхним планетам?</a:t>
            </a: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4500563" y="3933825"/>
            <a:ext cx="4319587" cy="1150938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0000FF">
                  <a:alpha val="98000"/>
                </a:srgbClr>
              </a:gs>
              <a:gs pos="50000">
                <a:srgbClr val="E5B779"/>
              </a:gs>
              <a:gs pos="100000">
                <a:srgbClr val="0000FF">
                  <a:alpha val="98000"/>
                </a:srgbClr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i="0">
                <a:effectLst/>
              </a:rPr>
              <a:t>В.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Соединения</a:t>
            </a: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179388" y="3933825"/>
            <a:ext cx="4321175" cy="1150938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0000FF">
                  <a:alpha val="98000"/>
                </a:srgbClr>
              </a:gs>
              <a:gs pos="50000">
                <a:srgbClr val="E5B779"/>
              </a:gs>
              <a:gs pos="100000">
                <a:srgbClr val="0000FF">
                  <a:alpha val="98000"/>
                </a:srgbClr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i="0">
                <a:effectLst/>
              </a:rPr>
              <a:t>А.</a:t>
            </a:r>
            <a:r>
              <a:rPr lang="ru-RU" sz="2800">
                <a:effectLst/>
              </a:rPr>
              <a:t> 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Квадратура</a:t>
            </a:r>
          </a:p>
        </p:txBody>
      </p:sp>
      <p:sp>
        <p:nvSpPr>
          <p:cNvPr id="34822" name="AutoShape 6"/>
          <p:cNvSpPr>
            <a:spLocks noChangeArrowheads="1"/>
          </p:cNvSpPr>
          <p:nvPr/>
        </p:nvSpPr>
        <p:spPr bwMode="auto">
          <a:xfrm>
            <a:off x="179388" y="5157788"/>
            <a:ext cx="4321175" cy="1150937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0000FF">
                  <a:alpha val="98000"/>
                </a:srgbClr>
              </a:gs>
              <a:gs pos="50000">
                <a:srgbClr val="E5B779"/>
              </a:gs>
              <a:gs pos="100000">
                <a:srgbClr val="0000FF">
                  <a:alpha val="98000"/>
                </a:srgbClr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r>
              <a:rPr lang="en-US" sz="2800" i="0">
                <a:effectLst/>
              </a:rPr>
              <a:t>C. 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Противостояние</a:t>
            </a:r>
          </a:p>
        </p:txBody>
      </p:sp>
      <p:sp>
        <p:nvSpPr>
          <p:cNvPr id="34823" name="AutoShape 7"/>
          <p:cNvSpPr>
            <a:spLocks noChangeArrowheads="1"/>
          </p:cNvSpPr>
          <p:nvPr/>
        </p:nvSpPr>
        <p:spPr bwMode="auto">
          <a:xfrm>
            <a:off x="4500563" y="5157788"/>
            <a:ext cx="4319587" cy="1150937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0000FF">
                  <a:alpha val="98000"/>
                </a:srgbClr>
              </a:gs>
              <a:gs pos="50000">
                <a:srgbClr val="E5B779"/>
              </a:gs>
              <a:gs pos="100000">
                <a:srgbClr val="0000FF">
                  <a:alpha val="98000"/>
                </a:srgbClr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00FF"/>
            </a:extrusionClr>
          </a:sp3d>
        </p:spPr>
        <p:txBody>
          <a:bodyPr wrap="none" anchor="ctr">
            <a:flatTx/>
          </a:bodyPr>
          <a:lstStyle/>
          <a:p>
            <a:r>
              <a:rPr lang="en-US" sz="2800" i="0">
                <a:effectLst/>
              </a:rPr>
              <a:t>D.</a:t>
            </a:r>
            <a:r>
              <a:rPr lang="en-US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Элонгация</a:t>
            </a:r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5" dur="500" fill="hold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D0808"/>
            </a:gs>
            <a:gs pos="15000">
              <a:srgbClr val="FF0300"/>
            </a:gs>
            <a:gs pos="27500">
              <a:srgbClr val="FF7A00"/>
            </a:gs>
            <a:gs pos="50000">
              <a:srgbClr val="FFF200"/>
            </a:gs>
            <a:gs pos="72500">
              <a:srgbClr val="FF7A00"/>
            </a:gs>
            <a:gs pos="85000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AutoShape 3"/>
          <p:cNvSpPr>
            <a:spLocks noChangeArrowheads="1"/>
          </p:cNvSpPr>
          <p:nvPr/>
        </p:nvSpPr>
        <p:spPr bwMode="auto">
          <a:xfrm>
            <a:off x="250825" y="476250"/>
            <a:ext cx="8640763" cy="3313113"/>
          </a:xfrm>
          <a:prstGeom prst="hexagon">
            <a:avLst>
              <a:gd name="adj" fmla="val 20466"/>
              <a:gd name="vf" fmla="val 115470"/>
            </a:avLst>
          </a:prstGeom>
          <a:gradFill rotWithShape="1">
            <a:gsLst>
              <a:gs pos="0">
                <a:srgbClr val="FFAB81"/>
              </a:gs>
              <a:gs pos="50000">
                <a:srgbClr val="990033">
                  <a:alpha val="98000"/>
                </a:srgbClr>
              </a:gs>
              <a:gs pos="100000">
                <a:srgbClr val="FFAB8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990033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 помощью какого прибора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можно вычислить ускорение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свободного падения?</a:t>
            </a:r>
          </a:p>
        </p:txBody>
      </p:sp>
      <p:sp>
        <p:nvSpPr>
          <p:cNvPr id="35844" name="AutoShape 4"/>
          <p:cNvSpPr>
            <a:spLocks noChangeArrowheads="1"/>
          </p:cNvSpPr>
          <p:nvPr/>
        </p:nvSpPr>
        <p:spPr bwMode="auto">
          <a:xfrm>
            <a:off x="4572000" y="3933825"/>
            <a:ext cx="4319588" cy="1150938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FFAB81"/>
              </a:gs>
              <a:gs pos="50000">
                <a:srgbClr val="990033">
                  <a:alpha val="98000"/>
                </a:srgbClr>
              </a:gs>
              <a:gs pos="100000">
                <a:srgbClr val="FFAB8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0033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i="0">
                <a:effectLst/>
              </a:rPr>
              <a:t>В.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 Гигрометр</a:t>
            </a:r>
          </a:p>
        </p:txBody>
      </p:sp>
      <p:sp>
        <p:nvSpPr>
          <p:cNvPr id="35845" name="AutoShape 5"/>
          <p:cNvSpPr>
            <a:spLocks noChangeArrowheads="1"/>
          </p:cNvSpPr>
          <p:nvPr/>
        </p:nvSpPr>
        <p:spPr bwMode="auto">
          <a:xfrm>
            <a:off x="250825" y="3933825"/>
            <a:ext cx="4321175" cy="1150938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FFAB81"/>
              </a:gs>
              <a:gs pos="50000">
                <a:srgbClr val="990033">
                  <a:alpha val="98000"/>
                </a:srgbClr>
              </a:gs>
              <a:gs pos="100000">
                <a:srgbClr val="FFAB8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990033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800" i="0" dirty="0">
                <a:effectLst/>
              </a:rPr>
              <a:t>А.</a:t>
            </a:r>
            <a:r>
              <a:rPr lang="ru-RU" sz="2800" dirty="0">
                <a:effectLst/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Математический</a:t>
            </a:r>
          </a:p>
          <a:p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маятник</a:t>
            </a:r>
          </a:p>
        </p:txBody>
      </p:sp>
      <p:sp>
        <p:nvSpPr>
          <p:cNvPr id="35846" name="AutoShape 6"/>
          <p:cNvSpPr>
            <a:spLocks noChangeArrowheads="1"/>
          </p:cNvSpPr>
          <p:nvPr/>
        </p:nvSpPr>
        <p:spPr bwMode="auto">
          <a:xfrm>
            <a:off x="250825" y="5157788"/>
            <a:ext cx="4321175" cy="1150937"/>
          </a:xfrm>
          <a:prstGeom prst="hexagon">
            <a:avLst>
              <a:gd name="adj" fmla="val 24404"/>
              <a:gd name="vf" fmla="val 115470"/>
            </a:avLst>
          </a:prstGeom>
          <a:gradFill rotWithShape="1">
            <a:gsLst>
              <a:gs pos="0">
                <a:srgbClr val="FFAB81"/>
              </a:gs>
              <a:gs pos="50000">
                <a:srgbClr val="990033">
                  <a:alpha val="98000"/>
                </a:srgbClr>
              </a:gs>
              <a:gs pos="100000">
                <a:srgbClr val="FFAB8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0033"/>
            </a:extrusionClr>
          </a:sp3d>
        </p:spPr>
        <p:txBody>
          <a:bodyPr wrap="none" anchor="ctr">
            <a:flatTx/>
          </a:bodyPr>
          <a:lstStyle/>
          <a:p>
            <a:r>
              <a:rPr lang="en-US" sz="2800" i="0">
                <a:effectLst/>
              </a:rPr>
              <a:t>C. </a:t>
            </a:r>
            <a:r>
              <a:rPr lang="ru-RU" sz="2800">
                <a:effectLst>
                  <a:outerShdw blurRad="38100" dist="38100" dir="2700000" algn="tl">
                    <a:srgbClr val="FFFFFF"/>
                  </a:outerShdw>
                </a:effectLst>
              </a:rPr>
              <a:t>Стробоскоп</a:t>
            </a:r>
          </a:p>
        </p:txBody>
      </p:sp>
      <p:sp>
        <p:nvSpPr>
          <p:cNvPr id="35847" name="AutoShape 7"/>
          <p:cNvSpPr>
            <a:spLocks noChangeArrowheads="1"/>
          </p:cNvSpPr>
          <p:nvPr/>
        </p:nvSpPr>
        <p:spPr bwMode="auto">
          <a:xfrm>
            <a:off x="4572000" y="5157788"/>
            <a:ext cx="4319588" cy="1150937"/>
          </a:xfrm>
          <a:prstGeom prst="hexagon">
            <a:avLst>
              <a:gd name="adj" fmla="val 24395"/>
              <a:gd name="vf" fmla="val 115470"/>
            </a:avLst>
          </a:prstGeom>
          <a:gradFill rotWithShape="1">
            <a:gsLst>
              <a:gs pos="0">
                <a:srgbClr val="FFAB81"/>
              </a:gs>
              <a:gs pos="50000">
                <a:srgbClr val="990033">
                  <a:alpha val="98000"/>
                </a:srgbClr>
              </a:gs>
              <a:gs pos="100000">
                <a:srgbClr val="FFAB81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0033"/>
            </a:extrusionClr>
          </a:sp3d>
        </p:spPr>
        <p:txBody>
          <a:bodyPr wrap="none" anchor="ctr">
            <a:flatTx/>
          </a:bodyPr>
          <a:lstStyle/>
          <a:p>
            <a:r>
              <a:rPr lang="en-US" sz="2800" i="0" dirty="0">
                <a:effectLst/>
              </a:rPr>
              <a:t>D.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Альтиметр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6600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58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5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6" grpId="0" animBg="1"/>
      <p:bldP spid="358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2"/>
          <p:cNvSpPr>
            <a:spLocks noChangeArrowheads="1"/>
          </p:cNvSpPr>
          <p:nvPr/>
        </p:nvSpPr>
        <p:spPr bwMode="auto">
          <a:xfrm>
            <a:off x="250825" y="260350"/>
            <a:ext cx="5689600" cy="6264275"/>
          </a:xfrm>
          <a:prstGeom prst="wedgeRoundRectCallout">
            <a:avLst>
              <a:gd name="adj1" fmla="val 19194"/>
              <a:gd name="adj2" fmla="val 54866"/>
              <a:gd name="adj3" fmla="val 16667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</p:spPr>
        <p:txBody>
          <a:bodyPr anchor="ctr">
            <a:flatTx/>
          </a:bodyPr>
          <a:lstStyle/>
          <a:p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939" name="AutoShape 3"/>
          <p:cNvSpPr>
            <a:spLocks noChangeArrowheads="1"/>
          </p:cNvSpPr>
          <p:nvPr/>
        </p:nvSpPr>
        <p:spPr bwMode="auto">
          <a:xfrm>
            <a:off x="755650" y="4221163"/>
            <a:ext cx="360363" cy="288925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755650" y="5876925"/>
            <a:ext cx="360363" cy="288925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9941" name="Picture 5" descr="KNIGH0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981075"/>
            <a:ext cx="2987675" cy="5327650"/>
          </a:xfrm>
          <a:prstGeom prst="rect">
            <a:avLst/>
          </a:prstGeom>
          <a:noFill/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250825" y="188913"/>
            <a:ext cx="4752975" cy="6683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r>
              <a:rPr lang="ru-RU" i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Расположите  следующие созвездия Зодиака по мере прохождения их Солнцем по эклиптике:</a:t>
            </a:r>
          </a:p>
          <a:p>
            <a:r>
              <a:rPr lang="ru-RU" i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Рыбы</a:t>
            </a:r>
          </a:p>
          <a:p>
            <a:r>
              <a:rPr lang="ru-RU" i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Водолей</a:t>
            </a:r>
            <a:br>
              <a:rPr lang="ru-RU" i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i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Козерог</a:t>
            </a:r>
          </a:p>
          <a:p>
            <a:r>
              <a:rPr lang="ru-RU" i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Овен</a:t>
            </a:r>
          </a:p>
          <a:p>
            <a:endParaRPr lang="ru-RU" i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755650" y="5300663"/>
            <a:ext cx="360363" cy="288925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AutoShape 8"/>
          <p:cNvSpPr>
            <a:spLocks noChangeArrowheads="1"/>
          </p:cNvSpPr>
          <p:nvPr/>
        </p:nvSpPr>
        <p:spPr bwMode="auto">
          <a:xfrm>
            <a:off x="755650" y="4797425"/>
            <a:ext cx="360363" cy="288925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5" name="AutoShape 9"/>
          <p:cNvSpPr>
            <a:spLocks noChangeArrowheads="1"/>
          </p:cNvSpPr>
          <p:nvPr/>
        </p:nvSpPr>
        <p:spPr bwMode="auto">
          <a:xfrm>
            <a:off x="6659563" y="404813"/>
            <a:ext cx="504825" cy="360362"/>
          </a:xfrm>
          <a:prstGeom prst="star5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5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6" name="AutoShape 10"/>
          <p:cNvSpPr>
            <a:spLocks noChangeArrowheads="1"/>
          </p:cNvSpPr>
          <p:nvPr/>
        </p:nvSpPr>
        <p:spPr bwMode="auto">
          <a:xfrm>
            <a:off x="8604250" y="333375"/>
            <a:ext cx="360363" cy="4318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-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7" name="AutoShape 11"/>
          <p:cNvSpPr>
            <a:spLocks noChangeArrowheads="1"/>
          </p:cNvSpPr>
          <p:nvPr/>
        </p:nvSpPr>
        <p:spPr bwMode="auto">
          <a:xfrm>
            <a:off x="7092950" y="908050"/>
            <a:ext cx="360363" cy="4318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prstShdw prst="shdw15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8" name="AutoShape 12"/>
          <p:cNvSpPr>
            <a:spLocks noChangeArrowheads="1"/>
          </p:cNvSpPr>
          <p:nvPr/>
        </p:nvSpPr>
        <p:spPr bwMode="auto">
          <a:xfrm>
            <a:off x="7740650" y="549275"/>
            <a:ext cx="504825" cy="360363"/>
          </a:xfrm>
          <a:prstGeom prst="star5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-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49" name="AutoShape 13"/>
          <p:cNvSpPr>
            <a:spLocks noChangeArrowheads="1"/>
          </p:cNvSpPr>
          <p:nvPr/>
        </p:nvSpPr>
        <p:spPr bwMode="auto">
          <a:xfrm>
            <a:off x="5940425" y="188913"/>
            <a:ext cx="360363" cy="4318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-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50" name="AutoShape 14"/>
          <p:cNvSpPr>
            <a:spLocks noChangeArrowheads="1"/>
          </p:cNvSpPr>
          <p:nvPr/>
        </p:nvSpPr>
        <p:spPr bwMode="auto">
          <a:xfrm>
            <a:off x="6156325" y="1341438"/>
            <a:ext cx="360363" cy="431800"/>
          </a:xfrm>
          <a:prstGeom prst="star4">
            <a:avLst>
              <a:gd name="adj" fmla="val 12500"/>
            </a:avLst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-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>
            <a:off x="7308850" y="0"/>
            <a:ext cx="504825" cy="360363"/>
          </a:xfrm>
          <a:prstGeom prst="star5">
            <a:avLst/>
          </a:prstGeom>
          <a:gradFill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sy="-50000" kx="2453608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99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99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399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animBg="1"/>
      <p:bldP spid="39946" grpId="0" animBg="1"/>
      <p:bldP spid="39947" grpId="0" animBg="1"/>
      <p:bldP spid="39948" grpId="0" animBg="1"/>
      <p:bldP spid="39949" grpId="0" animBg="1"/>
      <p:bldP spid="39950" grpId="0" animBg="1"/>
      <p:bldP spid="399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Untitled-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8694738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60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15000">
                      <a:srgbClr val="66008F"/>
                    </a:gs>
                    <a:gs pos="32499">
                      <a:srgbClr val="BA0066"/>
                    </a:gs>
                    <a:gs pos="45000">
                      <a:srgbClr val="FF0000"/>
                    </a:gs>
                    <a:gs pos="50000">
                      <a:srgbClr val="FF8200"/>
                    </a:gs>
                    <a:gs pos="55001">
                      <a:srgbClr val="FF0000"/>
                    </a:gs>
                    <a:gs pos="67501">
                      <a:srgbClr val="BA0066"/>
                    </a:gs>
                    <a:gs pos="85000">
                      <a:srgbClr val="66008F"/>
                    </a:gs>
                    <a:gs pos="100000">
                      <a:srgbClr val="000082"/>
                    </a:gs>
                  </a:gsLst>
                  <a:lin ang="18900000" scaled="1"/>
                </a:gradFill>
                <a:effectLst>
                  <a:prstShdw prst="shdw13" dist="56796" dir="14606097">
                    <a:schemeClr val="accent2">
                      <a:alpha val="50000"/>
                    </a:schemeClr>
                  </a:prstShdw>
                </a:effectLst>
                <a:latin typeface="Times New Roman"/>
                <a:cs typeface="Times New Roman"/>
              </a:rPr>
              <a:t>ПРАВИЛЬНЫЙ ОТВЕТ:</a:t>
            </a: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2700338" y="5516563"/>
            <a:ext cx="6121400" cy="863600"/>
          </a:xfrm>
          <a:prstGeom prst="chevron">
            <a:avLst>
              <a:gd name="adj" fmla="val 177206"/>
            </a:avLst>
          </a:prstGeom>
          <a:gradFill rotWithShape="1">
            <a:gsLst>
              <a:gs pos="0">
                <a:srgbClr val="A2E0EE"/>
              </a:gs>
              <a:gs pos="50000">
                <a:srgbClr val="FEE7F2"/>
              </a:gs>
              <a:gs pos="100000">
                <a:srgbClr val="A2E0E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5" name="AutoShape 5"/>
          <p:cNvSpPr>
            <a:spLocks noChangeArrowheads="1"/>
          </p:cNvSpPr>
          <p:nvPr/>
        </p:nvSpPr>
        <p:spPr bwMode="auto">
          <a:xfrm>
            <a:off x="755650" y="4292600"/>
            <a:ext cx="6121400" cy="863600"/>
          </a:xfrm>
          <a:prstGeom prst="chevron">
            <a:avLst>
              <a:gd name="adj" fmla="val 177206"/>
            </a:avLst>
          </a:prstGeom>
          <a:gradFill rotWithShape="1">
            <a:gsLst>
              <a:gs pos="0">
                <a:srgbClr val="A2E0EE"/>
              </a:gs>
              <a:gs pos="50000">
                <a:srgbClr val="FEE7F2"/>
              </a:gs>
              <a:gs pos="100000">
                <a:srgbClr val="A2E0E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6" name="AutoShape 6"/>
          <p:cNvSpPr>
            <a:spLocks noChangeArrowheads="1"/>
          </p:cNvSpPr>
          <p:nvPr/>
        </p:nvSpPr>
        <p:spPr bwMode="auto">
          <a:xfrm>
            <a:off x="2411413" y="2708275"/>
            <a:ext cx="6121400" cy="863600"/>
          </a:xfrm>
          <a:prstGeom prst="chevron">
            <a:avLst>
              <a:gd name="adj" fmla="val 177206"/>
            </a:avLst>
          </a:prstGeom>
          <a:gradFill rotWithShape="1">
            <a:gsLst>
              <a:gs pos="0">
                <a:srgbClr val="A2E0EE"/>
              </a:gs>
              <a:gs pos="50000">
                <a:srgbClr val="FEE7F2"/>
              </a:gs>
              <a:gs pos="100000">
                <a:srgbClr val="A2E0E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95288" y="1557338"/>
            <a:ext cx="6121400" cy="863600"/>
          </a:xfrm>
          <a:prstGeom prst="chevron">
            <a:avLst>
              <a:gd name="adj" fmla="val 177206"/>
            </a:avLst>
          </a:prstGeom>
          <a:gradFill rotWithShape="1">
            <a:gsLst>
              <a:gs pos="0">
                <a:srgbClr val="A2E0EE"/>
              </a:gs>
              <a:gs pos="50000">
                <a:srgbClr val="FEE7F2"/>
              </a:gs>
              <a:gs pos="100000">
                <a:srgbClr val="A2E0EE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>
            <a:outerShdw dist="107763" dir="13500000" sx="75000" sy="75000" algn="tl" rotWithShape="0">
              <a:schemeClr val="accent2">
                <a:alpha val="50000"/>
              </a:schemeClr>
            </a:outerShdw>
          </a:effectLst>
        </p:spPr>
        <p:txBody>
          <a:bodyPr wrap="none" anchor="ctr"/>
          <a:lstStyle/>
          <a:p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     </a:t>
            </a:r>
            <a:endParaRPr lang="ru-RU" sz="4000" i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8" name="WordArt 8"/>
          <p:cNvSpPr>
            <a:spLocks noChangeArrowheads="1" noChangeShapeType="1" noTextEdit="1"/>
          </p:cNvSpPr>
          <p:nvPr/>
        </p:nvSpPr>
        <p:spPr bwMode="auto">
          <a:xfrm>
            <a:off x="2339975" y="1628775"/>
            <a:ext cx="185737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8900000" scaled="1"/>
                </a:gradFill>
                <a:effectLst>
                  <a:outerShdw dist="107763" dir="8100000" algn="ctr" rotWithShape="0">
                    <a:schemeClr val="accent2">
                      <a:alpha val="50000"/>
                    </a:schemeClr>
                  </a:outerShdw>
                </a:effectLst>
                <a:latin typeface="Impact"/>
              </a:rPr>
              <a:t>КОЗЕРОГ</a:t>
            </a:r>
          </a:p>
        </p:txBody>
      </p:sp>
      <p:pic>
        <p:nvPicPr>
          <p:cNvPr id="40969" name="Picture 9" descr="ANTN0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84763"/>
            <a:ext cx="1979613" cy="1773237"/>
          </a:xfrm>
          <a:prstGeom prst="rect">
            <a:avLst/>
          </a:prstGeom>
          <a:noFill/>
        </p:spPr>
      </p:pic>
      <p:sp>
        <p:nvSpPr>
          <p:cNvPr id="40970" name="WordArt 10"/>
          <p:cNvSpPr>
            <a:spLocks noChangeArrowheads="1" noChangeShapeType="1" noTextEdit="1"/>
          </p:cNvSpPr>
          <p:nvPr/>
        </p:nvSpPr>
        <p:spPr bwMode="auto">
          <a:xfrm>
            <a:off x="4572000" y="2781300"/>
            <a:ext cx="234315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8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8900000" scaled="1"/>
                </a:gradFill>
                <a:effectLst>
                  <a:outerShdw dist="107763" dir="8100000" algn="ctr" rotWithShape="0">
                    <a:schemeClr val="accent2">
                      <a:alpha val="50000"/>
                    </a:schemeClr>
                  </a:outerShdw>
                </a:effectLst>
                <a:latin typeface="Impact"/>
              </a:rPr>
              <a:t>ВОДОЛЕЙ</a:t>
            </a:r>
          </a:p>
        </p:txBody>
      </p:sp>
      <p:sp>
        <p:nvSpPr>
          <p:cNvPr id="40971" name="WordArt 11"/>
          <p:cNvSpPr>
            <a:spLocks noChangeArrowheads="1" noChangeShapeType="1" noTextEdit="1"/>
          </p:cNvSpPr>
          <p:nvPr/>
        </p:nvSpPr>
        <p:spPr bwMode="auto">
          <a:xfrm>
            <a:off x="2555875" y="4365625"/>
            <a:ext cx="185737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8900000" scaled="1"/>
                </a:gradFill>
                <a:effectLst>
                  <a:outerShdw dist="107763" dir="8100000" algn="ctr" rotWithShape="0">
                    <a:schemeClr val="accent2">
                      <a:alpha val="50000"/>
                    </a:schemeClr>
                  </a:outerShdw>
                </a:effectLst>
                <a:latin typeface="Impact"/>
              </a:rPr>
              <a:t>РЫБЫ</a:t>
            </a:r>
          </a:p>
        </p:txBody>
      </p:sp>
      <p:sp>
        <p:nvSpPr>
          <p:cNvPr id="40972" name="WordArt 12"/>
          <p:cNvSpPr>
            <a:spLocks noChangeArrowheads="1" noChangeShapeType="1" noTextEdit="1"/>
          </p:cNvSpPr>
          <p:nvPr/>
        </p:nvSpPr>
        <p:spPr bwMode="auto">
          <a:xfrm>
            <a:off x="5076825" y="5589588"/>
            <a:ext cx="1857375" cy="676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4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8900000" scaled="1"/>
                </a:gradFill>
                <a:effectLst>
                  <a:outerShdw dist="107763" dir="8100000" algn="ctr" rotWithShape="0">
                    <a:schemeClr val="accent2">
                      <a:alpha val="50000"/>
                    </a:schemeClr>
                  </a:outerShdw>
                </a:effectLst>
                <a:latin typeface="Impact"/>
              </a:rPr>
              <a:t>ОВЕН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74A444"/>
            </a:gs>
            <a:gs pos="100000">
              <a:srgbClr val="0E470D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323850" y="476250"/>
            <a:ext cx="8496300" cy="3313113"/>
          </a:xfrm>
          <a:prstGeom prst="hexagon">
            <a:avLst>
              <a:gd name="adj" fmla="val 20124"/>
              <a:gd name="vf" fmla="val 115470"/>
            </a:avLst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DEBC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Земля вращается вокруг…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57200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EBC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В.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Солнца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32385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156B13"/>
              </a:gs>
              <a:gs pos="50000">
                <a:srgbClr val="9CB86E"/>
              </a:gs>
              <a:gs pos="100000">
                <a:srgbClr val="DDEBC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EBC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А.</a:t>
            </a:r>
            <a:r>
              <a:rPr lang="ru-RU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Луны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2385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EBCF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C.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Вас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57200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156B13"/>
              </a:gs>
              <a:gs pos="50000">
                <a:srgbClr val="9CB86E"/>
              </a:gs>
              <a:gs pos="100000">
                <a:srgbClr val="DDEBC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DEBCF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D.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Точки опоры</a:t>
            </a: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C6D26E"/>
              </a:gs>
              <a:gs pos="50000">
                <a:schemeClr val="bg1"/>
              </a:gs>
              <a:gs pos="100000">
                <a:srgbClr val="C6D26E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6D26E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23850" y="404813"/>
            <a:ext cx="8496300" cy="3455987"/>
          </a:xfrm>
          <a:prstGeom prst="hexagon">
            <a:avLst>
              <a:gd name="adj" fmla="val 19292"/>
              <a:gd name="vf" fmla="val 115470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CC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>
                <a:effectLst/>
              </a:rPr>
              <a:t> </a:t>
            </a:r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Чтобы атом превратился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 ион, он должен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потерять…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4572000" y="4005263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Perspective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5E9E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В.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Электрон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323850" y="4005263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5E9E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А.</a:t>
            </a:r>
            <a:r>
              <a:rPr lang="ru-RU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Протон</a:t>
            </a: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23850" y="52292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PerspectiveBottomLeft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5E9E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С.</a:t>
            </a:r>
            <a:r>
              <a:rPr lang="en-US" i="0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Нейтрон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4572000" y="52292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5E9EFF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D</a:t>
            </a:r>
            <a:r>
              <a:rPr lang="ru-RU" i="0">
                <a:effectLst/>
              </a:rPr>
              <a:t>.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Стыд</a:t>
            </a:r>
          </a:p>
        </p:txBody>
      </p:sp>
      <p:sp>
        <p:nvSpPr>
          <p:cNvPr id="5127" name="Oval 7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0099FF"/>
              </a:gs>
              <a:gs pos="50000">
                <a:srgbClr val="C769D7"/>
              </a:gs>
              <a:gs pos="100000">
                <a:srgbClr val="0099FF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769D7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323850" y="476250"/>
            <a:ext cx="8496300" cy="3313113"/>
          </a:xfrm>
          <a:prstGeom prst="hexagon">
            <a:avLst>
              <a:gd name="adj" fmla="val 20124"/>
              <a:gd name="vf" fmla="val 115470"/>
            </a:avLst>
          </a:prstGeom>
          <a:gradFill rotWithShape="1">
            <a:gsLst>
              <a:gs pos="0">
                <a:srgbClr val="FAE3B7"/>
              </a:gs>
              <a:gs pos="8999">
                <a:srgbClr val="A28949"/>
              </a:gs>
              <a:gs pos="15500">
                <a:srgbClr val="835E17"/>
              </a:gs>
              <a:gs pos="16500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0">
                <a:srgbClr val="BD922A"/>
              </a:gs>
              <a:gs pos="84500">
                <a:srgbClr val="835E17"/>
              </a:gs>
              <a:gs pos="91001">
                <a:srgbClr val="A28949"/>
              </a:gs>
              <a:gs pos="100000">
                <a:srgbClr val="FAE3B7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"/>
            <a:lightRig rig="legacyFlat2" dir="t"/>
          </a:scene3d>
          <a:sp3d extrusionH="4302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 Какое излучение Солнца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вызывает магнитные бури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на Земле?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457200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AE3B7"/>
              </a:gs>
              <a:gs pos="8999">
                <a:srgbClr val="A28949"/>
              </a:gs>
              <a:gs pos="15500">
                <a:srgbClr val="835E17"/>
              </a:gs>
              <a:gs pos="16500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0">
                <a:srgbClr val="BD922A"/>
              </a:gs>
              <a:gs pos="84500">
                <a:srgbClr val="835E17"/>
              </a:gs>
              <a:gs pos="91001">
                <a:srgbClr val="A28949"/>
              </a:gs>
              <a:gs pos="100000">
                <a:srgbClr val="FAE3B7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400" i="0">
                <a:effectLst/>
              </a:rPr>
              <a:t>В.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Коротковолновое</a:t>
            </a:r>
          </a:p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излучение</a:t>
            </a:r>
          </a:p>
        </p:txBody>
      </p:sp>
      <p:sp>
        <p:nvSpPr>
          <p:cNvPr id="2070" name="AutoShape 22"/>
          <p:cNvSpPr>
            <a:spLocks noChangeArrowheads="1"/>
          </p:cNvSpPr>
          <p:nvPr/>
        </p:nvSpPr>
        <p:spPr bwMode="auto">
          <a:xfrm>
            <a:off x="32385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AE3B7"/>
              </a:gs>
              <a:gs pos="8999">
                <a:srgbClr val="A28949"/>
              </a:gs>
              <a:gs pos="15500">
                <a:srgbClr val="835E17"/>
              </a:gs>
              <a:gs pos="16500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0">
                <a:srgbClr val="BD922A"/>
              </a:gs>
              <a:gs pos="84500">
                <a:srgbClr val="835E17"/>
              </a:gs>
              <a:gs pos="91001">
                <a:srgbClr val="A28949"/>
              </a:gs>
              <a:gs pos="100000">
                <a:srgbClr val="FAE3B7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ru-RU" sz="2400" i="0">
                <a:effectLst/>
              </a:rPr>
              <a:t>А.</a:t>
            </a:r>
            <a:r>
              <a:rPr lang="ru-RU" sz="2400">
                <a:effectLst/>
              </a:rPr>
              <a:t>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Видимое</a:t>
            </a:r>
          </a:p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излучение</a:t>
            </a:r>
          </a:p>
        </p:txBody>
      </p:sp>
      <p:sp>
        <p:nvSpPr>
          <p:cNvPr id="2071" name="AutoShape 23"/>
          <p:cNvSpPr>
            <a:spLocks noChangeArrowheads="1"/>
          </p:cNvSpPr>
          <p:nvPr/>
        </p:nvSpPr>
        <p:spPr bwMode="auto">
          <a:xfrm>
            <a:off x="32385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AE3B7"/>
              </a:gs>
              <a:gs pos="8999">
                <a:srgbClr val="A28949"/>
              </a:gs>
              <a:gs pos="15500">
                <a:srgbClr val="835E17"/>
              </a:gs>
              <a:gs pos="16500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0">
                <a:srgbClr val="BD922A"/>
              </a:gs>
              <a:gs pos="84500">
                <a:srgbClr val="835E17"/>
              </a:gs>
              <a:gs pos="91001">
                <a:srgbClr val="A28949"/>
              </a:gs>
              <a:gs pos="100000">
                <a:srgbClr val="FAE3B7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en-US" sz="2400" i="0">
                <a:effectLst/>
              </a:rPr>
              <a:t>C. </a:t>
            </a:r>
            <a:r>
              <a:rPr lang="ru-RU" sz="2400" i="0">
                <a:effectLst>
                  <a:outerShdw blurRad="38100" dist="38100" dir="2700000" algn="tl">
                    <a:srgbClr val="FFFFFF"/>
                  </a:outerShdw>
                </a:effectLst>
              </a:rPr>
              <a:t>Радиоизлучение</a:t>
            </a: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457200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AE3B7"/>
              </a:gs>
              <a:gs pos="8999">
                <a:srgbClr val="A28949"/>
              </a:gs>
              <a:gs pos="15500">
                <a:srgbClr val="835E17"/>
              </a:gs>
              <a:gs pos="16500">
                <a:srgbClr val="BD922A"/>
              </a:gs>
              <a:gs pos="18500">
                <a:srgbClr val="FBE4AE"/>
              </a:gs>
              <a:gs pos="39500">
                <a:srgbClr val="BD922A"/>
              </a:gs>
              <a:gs pos="43500">
                <a:srgbClr val="BD922A"/>
              </a:gs>
              <a:gs pos="50000">
                <a:srgbClr val="FBE4AE"/>
              </a:gs>
              <a:gs pos="56500">
                <a:srgbClr val="BD922A"/>
              </a:gs>
              <a:gs pos="60501">
                <a:srgbClr val="BD922A"/>
              </a:gs>
              <a:gs pos="81500">
                <a:srgbClr val="FBE4AE"/>
              </a:gs>
              <a:gs pos="83500">
                <a:srgbClr val="BD922A"/>
              </a:gs>
              <a:gs pos="84500">
                <a:srgbClr val="835E17"/>
              </a:gs>
              <a:gs pos="91001">
                <a:srgbClr val="A28949"/>
              </a:gs>
              <a:gs pos="100000">
                <a:srgbClr val="FAE3B7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BE4AE"/>
            </a:extrusionClr>
          </a:sp3d>
        </p:spPr>
        <p:txBody>
          <a:bodyPr wrap="none" anchor="ctr">
            <a:flatTx/>
          </a:bodyPr>
          <a:lstStyle/>
          <a:p>
            <a:r>
              <a:rPr lang="en-US" sz="2400" i="0">
                <a:effectLst/>
              </a:rPr>
              <a:t>D.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Корпускулярное</a:t>
            </a:r>
          </a:p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излучение</a:t>
            </a:r>
          </a:p>
        </p:txBody>
      </p:sp>
      <p:sp>
        <p:nvSpPr>
          <p:cNvPr id="2075" name="Oval 27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C1AA1D"/>
              </a:gs>
              <a:gs pos="50000">
                <a:schemeClr val="bg1"/>
              </a:gs>
              <a:gs pos="100000">
                <a:srgbClr val="C1AA1D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1AA1D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2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0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2070" grpId="0" animBg="1"/>
      <p:bldP spid="20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23850" y="476250"/>
            <a:ext cx="8496300" cy="3313113"/>
          </a:xfrm>
          <a:prstGeom prst="hexagon">
            <a:avLst>
              <a:gd name="adj" fmla="val 20124"/>
              <a:gd name="vf" fmla="val 115470"/>
            </a:avLst>
          </a:prstGeom>
          <a:gradFill rotWithShape="1">
            <a:gsLst>
              <a:gs pos="0">
                <a:srgbClr val="663012"/>
              </a:gs>
              <a:gs pos="15000">
                <a:srgbClr val="A65528"/>
              </a:gs>
              <a:gs pos="35000">
                <a:srgbClr val="D49E6C"/>
              </a:gs>
              <a:gs pos="50000">
                <a:srgbClr val="D6B19C"/>
              </a:gs>
              <a:gs pos="65000">
                <a:srgbClr val="D49E6C"/>
              </a:gs>
              <a:gs pos="85000">
                <a:srgbClr val="A65528"/>
              </a:gs>
              <a:gs pos="100000">
                <a:srgbClr val="663012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ru-RU" sz="32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Как называлась</a:t>
            </a:r>
          </a:p>
          <a:p>
            <a:r>
              <a:rPr lang="ru-RU" sz="32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автоматическая</a:t>
            </a:r>
          </a:p>
          <a:p>
            <a:r>
              <a:rPr lang="ru-RU" sz="32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межпланетная станция, </a:t>
            </a:r>
          </a:p>
          <a:p>
            <a:r>
              <a:rPr lang="ru-RU" sz="32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впервые сфотографировавшая</a:t>
            </a:r>
          </a:p>
          <a:p>
            <a:r>
              <a:rPr lang="ru-RU" sz="32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 астероид?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457200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663012"/>
              </a:gs>
              <a:gs pos="15000">
                <a:srgbClr val="A65528"/>
              </a:gs>
              <a:gs pos="35000">
                <a:srgbClr val="D49E6C"/>
              </a:gs>
              <a:gs pos="50000">
                <a:srgbClr val="D6B19C"/>
              </a:gs>
              <a:gs pos="65000">
                <a:srgbClr val="D49E6C"/>
              </a:gs>
              <a:gs pos="85000">
                <a:srgbClr val="A65528"/>
              </a:gs>
              <a:gs pos="100000">
                <a:srgbClr val="663012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В.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Магеллан</a:t>
            </a:r>
          </a:p>
        </p:txBody>
      </p:sp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32385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663012"/>
              </a:gs>
              <a:gs pos="15000">
                <a:srgbClr val="A65528"/>
              </a:gs>
              <a:gs pos="35000">
                <a:srgbClr val="D49E6C"/>
              </a:gs>
              <a:gs pos="50000">
                <a:srgbClr val="D6B19C"/>
              </a:gs>
              <a:gs pos="65000">
                <a:srgbClr val="D49E6C"/>
              </a:gs>
              <a:gs pos="85000">
                <a:srgbClr val="A65528"/>
              </a:gs>
              <a:gs pos="100000">
                <a:srgbClr val="663012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А.</a:t>
            </a:r>
            <a:r>
              <a:rPr lang="ru-RU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Вояджер</a:t>
            </a: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2385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663012"/>
              </a:gs>
              <a:gs pos="15000">
                <a:srgbClr val="A65528"/>
              </a:gs>
              <a:gs pos="35000">
                <a:srgbClr val="D49E6C"/>
              </a:gs>
              <a:gs pos="50000">
                <a:srgbClr val="D6B19C"/>
              </a:gs>
              <a:gs pos="65000">
                <a:srgbClr val="D49E6C"/>
              </a:gs>
              <a:gs pos="85000">
                <a:srgbClr val="A65528"/>
              </a:gs>
              <a:gs pos="100000">
                <a:srgbClr val="663012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C.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Галилео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57200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663012"/>
              </a:gs>
              <a:gs pos="15000">
                <a:srgbClr val="A65528"/>
              </a:gs>
              <a:gs pos="35000">
                <a:srgbClr val="D49E6C"/>
              </a:gs>
              <a:gs pos="50000">
                <a:srgbClr val="D6B19C"/>
              </a:gs>
              <a:gs pos="65000">
                <a:srgbClr val="D49E6C"/>
              </a:gs>
              <a:gs pos="85000">
                <a:srgbClr val="A65528"/>
              </a:gs>
              <a:gs pos="100000">
                <a:srgbClr val="663012"/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6B19C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D.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Маринер</a:t>
            </a:r>
          </a:p>
        </p:txBody>
      </p:sp>
      <p:sp>
        <p:nvSpPr>
          <p:cNvPr id="8201" name="Oval 9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CC6600"/>
              </a:gs>
              <a:gs pos="50000">
                <a:srgbClr val="FFCC99"/>
              </a:gs>
              <a:gs pos="100000">
                <a:srgbClr val="CC6600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CC99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96D0D4"/>
            </a:gs>
            <a:gs pos="100000">
              <a:srgbClr val="3A8A9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Водяные капли"/>
          <p:cNvSpPr>
            <a:spLocks noChangeArrowheads="1"/>
          </p:cNvSpPr>
          <p:nvPr/>
        </p:nvSpPr>
        <p:spPr bwMode="auto">
          <a:xfrm>
            <a:off x="323850" y="476250"/>
            <a:ext cx="8496300" cy="3313113"/>
          </a:xfrm>
          <a:prstGeom prst="hexagon">
            <a:avLst>
              <a:gd name="adj" fmla="val 20124"/>
              <a:gd name="vf" fmla="val 11547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Кто из этих учёных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впервые предложил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гелиоцентрическую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систему мира?</a:t>
            </a:r>
          </a:p>
        </p:txBody>
      </p:sp>
      <p:sp>
        <p:nvSpPr>
          <p:cNvPr id="10243" name="AutoShape 3" descr="Водяные капли"/>
          <p:cNvSpPr>
            <a:spLocks noChangeArrowheads="1"/>
          </p:cNvSpPr>
          <p:nvPr/>
        </p:nvSpPr>
        <p:spPr bwMode="auto">
          <a:xfrm>
            <a:off x="457200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В.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Кеплер</a:t>
            </a:r>
          </a:p>
        </p:txBody>
      </p:sp>
      <p:sp>
        <p:nvSpPr>
          <p:cNvPr id="10244" name="AutoShape 4" descr="Водяные капли"/>
          <p:cNvSpPr>
            <a:spLocks noChangeArrowheads="1"/>
          </p:cNvSpPr>
          <p:nvPr/>
        </p:nvSpPr>
        <p:spPr bwMode="auto">
          <a:xfrm>
            <a:off x="32385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А.</a:t>
            </a:r>
            <a:r>
              <a:rPr lang="ru-RU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Аристотель</a:t>
            </a:r>
          </a:p>
        </p:txBody>
      </p:sp>
      <p:sp>
        <p:nvSpPr>
          <p:cNvPr id="10245" name="AutoShape 5" descr="Водяные капли"/>
          <p:cNvSpPr>
            <a:spLocks noChangeArrowheads="1"/>
          </p:cNvSpPr>
          <p:nvPr/>
        </p:nvSpPr>
        <p:spPr bwMode="auto">
          <a:xfrm>
            <a:off x="32385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C.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Галилей</a:t>
            </a:r>
          </a:p>
        </p:txBody>
      </p:sp>
      <p:sp>
        <p:nvSpPr>
          <p:cNvPr id="10246" name="AutoShape 6" descr="Водяные капли"/>
          <p:cNvSpPr>
            <a:spLocks noChangeArrowheads="1"/>
          </p:cNvSpPr>
          <p:nvPr/>
        </p:nvSpPr>
        <p:spPr bwMode="auto">
          <a:xfrm>
            <a:off x="457200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D.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Коперник</a:t>
            </a:r>
          </a:p>
        </p:txBody>
      </p:sp>
      <p:sp>
        <p:nvSpPr>
          <p:cNvPr id="10248" name="Oval 8" descr="Водяные капли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CFFFF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nimBg="1"/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323850" y="476250"/>
            <a:ext cx="8496300" cy="3313113"/>
          </a:xfrm>
          <a:prstGeom prst="hexagon">
            <a:avLst>
              <a:gd name="adj" fmla="val 20124"/>
              <a:gd name="vf" fmla="val 115470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EFD1"/>
            </a:extrusionClr>
          </a:sp3d>
        </p:spPr>
        <p:txBody>
          <a:bodyPr wrap="none" anchor="ctr">
            <a:flatTx/>
          </a:bodyPr>
          <a:lstStyle/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Как называется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космический корабль,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потерпевший аварию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при взлёте с амер.</a:t>
            </a:r>
          </a:p>
          <a:p>
            <a:r>
              <a:rPr lang="ru-RU" sz="4000" i="0" u="sng">
                <a:effectLst>
                  <a:outerShdw blurRad="38100" dist="38100" dir="2700000" algn="tl">
                    <a:srgbClr val="FFFFFF"/>
                  </a:outerShdw>
                </a:effectLst>
              </a:rPr>
              <a:t>космодрома?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457200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EFD1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В.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 Аполлон</a:t>
            </a: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23850" y="3933825"/>
            <a:ext cx="4248150" cy="1150938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FFEFD1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/>
              </a:rPr>
              <a:t>А.</a:t>
            </a:r>
            <a:r>
              <a:rPr lang="ru-RU">
                <a:effectLst/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Пионер</a:t>
            </a:r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2385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BottomLef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EFD1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C.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Шаттл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4572000" y="5157788"/>
            <a:ext cx="4248150" cy="1150937"/>
          </a:xfrm>
          <a:prstGeom prst="hexagon">
            <a:avLst>
              <a:gd name="adj" fmla="val 23992"/>
              <a:gd name="vf" fmla="val 115470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</a:gradFill>
          <a:ln w="9525">
            <a:miter lim="800000"/>
            <a:headEnd/>
            <a:tailEnd/>
          </a:ln>
          <a:effectLst/>
          <a:scene3d>
            <a:camera prst="legacyObliqueBottom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EFD1"/>
            </a:extrusionClr>
          </a:sp3d>
        </p:spPr>
        <p:txBody>
          <a:bodyPr wrap="none" anchor="ctr">
            <a:flatTx/>
          </a:bodyPr>
          <a:lstStyle/>
          <a:p>
            <a:r>
              <a:rPr lang="en-US" i="0">
                <a:effectLst/>
              </a:rPr>
              <a:t>D.</a:t>
            </a: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>
                <a:effectLst>
                  <a:outerShdw blurRad="38100" dist="38100" dir="2700000" algn="tl">
                    <a:srgbClr val="FFFFFF"/>
                  </a:outerShdw>
                </a:effectLst>
              </a:rPr>
              <a:t>Челленджер</a:t>
            </a:r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0" y="0"/>
            <a:ext cx="755650" cy="836613"/>
          </a:xfrm>
          <a:prstGeom prst="ellipse">
            <a:avLst/>
          </a:prstGeom>
          <a:gradFill rotWithShape="1">
            <a:gsLst>
              <a:gs pos="0">
                <a:srgbClr val="C1AA1D"/>
              </a:gs>
              <a:gs pos="50000">
                <a:schemeClr val="bg1"/>
              </a:gs>
              <a:gs pos="100000">
                <a:srgbClr val="C1AA1D"/>
              </a:gs>
            </a:gsLst>
            <a:lin ang="5400000" scaled="1"/>
          </a:gradFill>
          <a:ln w="9525" algn="ctr">
            <a:round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C1AA1D"/>
            </a:extrusionClr>
          </a:sp3d>
        </p:spPr>
        <p:txBody>
          <a:bodyPr wrap="none" anchor="ctr">
            <a:flatTx/>
          </a:bodyPr>
          <a:lstStyle/>
          <a:p>
            <a:r>
              <a:rPr lang="ru-RU" i="0">
                <a:effectLst>
                  <a:outerShdw blurRad="38100" dist="38100" dir="2700000" algn="tl">
                    <a:srgbClr val="FFFFFF"/>
                  </a:outerShdw>
                </a:effectLst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33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12292" grpId="0" animBg="1"/>
      <p:bldP spid="1229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1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erdana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387</Words>
  <Application>Microsoft Office PowerPoint</Application>
  <PresentationFormat>Экран (4:3)</PresentationFormat>
  <Paragraphs>147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Verdana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Римма</dc:creator>
  <cp:lastModifiedBy>R0MA</cp:lastModifiedBy>
  <cp:revision>31</cp:revision>
  <dcterms:created xsi:type="dcterms:W3CDTF">2005-04-04T05:47:43Z</dcterms:created>
  <dcterms:modified xsi:type="dcterms:W3CDTF">2012-04-03T19:00:01Z</dcterms:modified>
</cp:coreProperties>
</file>