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6;&#1072;&#1073;&#1086;&#1095;&#1080;&#1081;%20&#1089;&#1090;&#1086;&#1083;\&#1056;&#1040;&#1047;&#1053;&#1054;&#1045;\&#1055;&#1088;&#1077;&#1079;&#1077;&#1085;&#1090;&#1072;&#1094;&#1080;&#1103;%20&#1043;&#1072;&#1075;&#1072;&#1088;&#1080;&#1085;\Staraya_plastinka_-_Znaete,_kakim_on_parnem_byl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eb.mk.ru/gagarin/images/34_.jp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eb.mk.ru/gagarin/images/26_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eb.mk.ru/gagarin/images/38_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web.mk.ru/gagarin/images/47_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eb.mk.ru/gagarin/images/20_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eb.mk.ru/gagarin/images/33_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eb.mk.ru/gagarin/images/58_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eb.mk.ru/gagarin/images/08_.jp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eb.mk.ru/gagarin/images/59_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200401010344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6" descr="1-208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188" y="1125538"/>
            <a:ext cx="3303587" cy="45354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500563" y="333375"/>
            <a:ext cx="39608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 dirty="0">
                <a:solidFill>
                  <a:schemeClr val="bg1"/>
                </a:solidFill>
                <a:latin typeface="Monotype Corsiva" pitchFamily="66" charset="0"/>
              </a:rPr>
              <a:t>Звездный день Земли.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924300" y="2347913"/>
            <a:ext cx="47021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        </a:t>
            </a:r>
            <a:r>
              <a:rPr lang="ru-RU" sz="2000" b="1" dirty="0">
                <a:solidFill>
                  <a:schemeClr val="bg1"/>
                </a:solidFill>
                <a:latin typeface="Arial" charset="0"/>
              </a:rPr>
              <a:t>Дорога в космос!</a:t>
            </a:r>
          </a:p>
          <a:p>
            <a:r>
              <a:rPr lang="ru-RU" sz="2000" b="1" dirty="0">
                <a:solidFill>
                  <a:schemeClr val="bg1"/>
                </a:solidFill>
                <a:latin typeface="Arial" charset="0"/>
              </a:rPr>
              <a:t>Большое счастье выпало мне-</a:t>
            </a:r>
          </a:p>
          <a:p>
            <a:r>
              <a:rPr lang="ru-RU" sz="2000" b="1" dirty="0">
                <a:solidFill>
                  <a:schemeClr val="bg1"/>
                </a:solidFill>
                <a:latin typeface="Arial" charset="0"/>
              </a:rPr>
              <a:t>оказаться на ее широком просторе,</a:t>
            </a:r>
          </a:p>
          <a:p>
            <a:r>
              <a:rPr lang="ru-RU" sz="2000" b="1" dirty="0">
                <a:solidFill>
                  <a:schemeClr val="bg1"/>
                </a:solidFill>
                <a:latin typeface="Arial" charset="0"/>
              </a:rPr>
              <a:t>первому совершить полет,</a:t>
            </a:r>
          </a:p>
          <a:p>
            <a:r>
              <a:rPr lang="ru-RU" sz="2000" b="1" dirty="0">
                <a:solidFill>
                  <a:schemeClr val="bg1"/>
                </a:solidFill>
                <a:latin typeface="Arial" charset="0"/>
              </a:rPr>
              <a:t>о котором давно мечтали люди.</a:t>
            </a:r>
          </a:p>
        </p:txBody>
      </p:sp>
      <p:pic>
        <p:nvPicPr>
          <p:cNvPr id="2057" name="Staraya_plastinka_-_Znaete,_kakim_on_parnem_byl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19250" y="60213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0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0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0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0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0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0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 showWhenStopped="0">
                <p:cTn id="4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4797425"/>
            <a:ext cx="91440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/>
              <a:t>10 ч. 15 мин. </a:t>
            </a:r>
          </a:p>
          <a:p>
            <a:pPr algn="ctr">
              <a:spcBef>
                <a:spcPct val="50000"/>
              </a:spcBef>
            </a:pPr>
            <a:r>
              <a:rPr lang="ru-RU" sz="2000"/>
              <a:t>Гагарин пролетая над Африкой сообщает</a:t>
            </a:r>
            <a:r>
              <a:rPr lang="en-US" sz="2000"/>
              <a:t>:</a:t>
            </a:r>
            <a:r>
              <a:rPr lang="ru-RU" sz="2000"/>
              <a:t> </a:t>
            </a:r>
          </a:p>
          <a:p>
            <a:pPr algn="ctr">
              <a:spcBef>
                <a:spcPct val="50000"/>
              </a:spcBef>
            </a:pPr>
            <a:r>
              <a:rPr lang="ru-RU" sz="2000"/>
              <a:t>«Полет протекает нормально, состояние невесомости переношу хорошо».</a:t>
            </a:r>
          </a:p>
          <a:p>
            <a:pPr algn="ctr">
              <a:spcBef>
                <a:spcPct val="50000"/>
              </a:spcBef>
            </a:pPr>
            <a:endParaRPr lang="ru-RU" sz="2000"/>
          </a:p>
        </p:txBody>
      </p:sp>
      <p:pic>
        <p:nvPicPr>
          <p:cNvPr id="29701" name="Picture 5" descr="Scan00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150" y="692150"/>
            <a:ext cx="5399088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268538" y="260350"/>
            <a:ext cx="4484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В космическом корабле</a:t>
            </a: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Scan002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2275" y="260350"/>
            <a:ext cx="5184775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547813" y="5516563"/>
            <a:ext cx="6121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Они первыми встретили космонавта, вернувшегося из космического рейса, - Анна  Акимова и ее внучка Рита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Scan002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6188" y="3643313"/>
            <a:ext cx="31988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 descr="Ю.А.Гагарин докладывает руководителям государства о завершении полета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642938"/>
            <a:ext cx="2786063" cy="379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3643313" y="1285875"/>
            <a:ext cx="19081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Ю.А.Гагарин докладывает руководителям государства </a:t>
            </a:r>
          </a:p>
          <a:p>
            <a:r>
              <a:rPr lang="ru-RU"/>
              <a:t>о завершении полета 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7092950" y="4508500"/>
            <a:ext cx="1381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Ликовала</a:t>
            </a:r>
          </a:p>
          <a:p>
            <a:r>
              <a:rPr lang="ru-RU"/>
              <a:t> вся страна</a:t>
            </a: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6" grpId="0"/>
      <p:bldP spid="430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000375" y="785813"/>
            <a:ext cx="549751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12 апреля 1961 года на Саратовской земле, </a:t>
            </a:r>
          </a:p>
          <a:p>
            <a:pPr algn="ctr"/>
            <a:r>
              <a:rPr lang="ru-RU" sz="2000"/>
              <a:t>неподалеку от деревни Смеловке, юго-западнее города Энгельса, совершил посадку советский космический корабль «Восток». </a:t>
            </a:r>
          </a:p>
        </p:txBody>
      </p:sp>
      <p:pic>
        <p:nvPicPr>
          <p:cNvPr id="23557" name="Picture 5" descr="Scan00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3" y="2500313"/>
            <a:ext cx="2357437" cy="383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g-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57188"/>
            <a:ext cx="258286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Прямоугольник 6"/>
          <p:cNvSpPr>
            <a:spLocks noChangeArrowheads="1"/>
          </p:cNvSpPr>
          <p:nvPr/>
        </p:nvSpPr>
        <p:spPr bwMode="auto">
          <a:xfrm>
            <a:off x="285750" y="4357688"/>
            <a:ext cx="29289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Под руководством первого в мире космонавта</a:t>
            </a:r>
            <a:r>
              <a:rPr lang="ru-RU" sz="1600"/>
              <a:t> </a:t>
            </a:r>
          </a:p>
          <a:p>
            <a:pPr algn="ctr"/>
            <a:r>
              <a:rPr lang="ru-RU"/>
              <a:t>Юрия Алексеевича Гагарина.               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941513" y="260350"/>
            <a:ext cx="5187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Слова Гагарина перед стартом.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9850" y="5157788"/>
            <a:ext cx="9074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Char char="-"/>
            </a:pPr>
            <a:r>
              <a:rPr lang="ru-RU"/>
              <a:t> </a:t>
            </a:r>
            <a:r>
              <a:rPr lang="ru-RU" sz="2000"/>
              <a:t>Дорогие друзья, близкие и незнакомые, соотечественники, </a:t>
            </a:r>
          </a:p>
          <a:p>
            <a:pPr algn="ctr"/>
            <a:r>
              <a:rPr lang="ru-RU" sz="2000"/>
              <a:t>люди всех стран и континентов! Через несколько минут могучий космический корабль унесет меня в далекие просторы Вселенной. </a:t>
            </a:r>
          </a:p>
          <a:p>
            <a:pPr algn="ctr"/>
            <a:r>
              <a:rPr lang="ru-RU" sz="2000"/>
              <a:t>Что можно сказать вам в эти последние минуты перед стартом</a:t>
            </a:r>
            <a:r>
              <a:rPr lang="en-US" sz="2000"/>
              <a:t>?</a:t>
            </a:r>
            <a:r>
              <a:rPr lang="ru-RU" sz="2000"/>
              <a:t> </a:t>
            </a:r>
          </a:p>
        </p:txBody>
      </p:sp>
      <p:pic>
        <p:nvPicPr>
          <p:cNvPr id="25607" name="Picture 7" descr="Перед посадкой в космический корабль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714375"/>
            <a:ext cx="3286125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5661025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Вся моя жизнь кажется мне сейчас одним прекрасным мгновением.</a:t>
            </a:r>
          </a:p>
          <a:p>
            <a:pPr algn="ctr"/>
            <a:r>
              <a:rPr lang="ru-RU"/>
              <a:t>Все, что прожито, что сделано прежде, было прожито </a:t>
            </a:r>
          </a:p>
          <a:p>
            <a:pPr algn="ctr"/>
            <a:r>
              <a:rPr lang="ru-RU"/>
              <a:t>     и сделано ради этой минуты. </a:t>
            </a:r>
          </a:p>
        </p:txBody>
      </p:sp>
      <p:pic>
        <p:nvPicPr>
          <p:cNvPr id="24582" name="Picture 6" descr="Ю.А.Гагарин на физзарядке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341438"/>
            <a:ext cx="300990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827088" y="836613"/>
            <a:ext cx="3309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Гагарин на физзарядке</a:t>
            </a:r>
          </a:p>
        </p:txBody>
      </p:sp>
      <p:pic>
        <p:nvPicPr>
          <p:cNvPr id="24585" name="Picture 9" descr="Юрий Гагарин в кабине самолета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92713" y="1341438"/>
            <a:ext cx="300990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5219700" y="549275"/>
            <a:ext cx="2951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/>
              <a:t>Юрий Гагарин </a:t>
            </a:r>
          </a:p>
          <a:p>
            <a:pPr algn="ctr"/>
            <a:r>
              <a:rPr lang="ru-RU" sz="2000" b="1"/>
              <a:t>в кабинете самолета</a:t>
            </a: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4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4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4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07950" y="4941888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Сами понимаете, трудно разобраться в чувствах сейчас, </a:t>
            </a:r>
          </a:p>
          <a:p>
            <a:pPr algn="ctr"/>
            <a:r>
              <a:rPr lang="ru-RU" sz="2000"/>
              <a:t>когда очень близко подошел  час испытаний, которому мы готовились долго, страстно. Вряд ли стоит говорить о тех чувствах, которые я испытал, когда мне предложили совершить этот первый  в истории полет. </a:t>
            </a:r>
          </a:p>
        </p:txBody>
      </p:sp>
      <p:pic>
        <p:nvPicPr>
          <p:cNvPr id="38918" name="Picture 6" descr="На тренировке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714375"/>
            <a:ext cx="3170237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3276600" y="333375"/>
            <a:ext cx="304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На тренировке</a:t>
            </a:r>
          </a:p>
        </p:txBody>
      </p:sp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4797425"/>
            <a:ext cx="91440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Радость</a:t>
            </a:r>
            <a:r>
              <a:rPr lang="en-US" sz="2000"/>
              <a:t>?</a:t>
            </a:r>
            <a:r>
              <a:rPr lang="ru-RU" sz="2000"/>
              <a:t> Нет, это была не только радость.</a:t>
            </a:r>
          </a:p>
          <a:p>
            <a:pPr algn="ctr"/>
            <a:r>
              <a:rPr lang="ru-RU" sz="2000"/>
              <a:t>Гордость</a:t>
            </a:r>
            <a:r>
              <a:rPr lang="en-US" sz="2000"/>
              <a:t>? </a:t>
            </a:r>
            <a:r>
              <a:rPr lang="ru-RU" sz="2000"/>
              <a:t>Нет, это не только гордость. </a:t>
            </a:r>
          </a:p>
          <a:p>
            <a:pPr algn="ctr"/>
            <a:r>
              <a:rPr lang="ru-RU" sz="2000"/>
              <a:t>Я испытал большое счастье. </a:t>
            </a:r>
            <a:r>
              <a:rPr lang="ru-RU" sz="2000" b="1"/>
              <a:t>Быть первым в космосе</a:t>
            </a:r>
            <a:r>
              <a:rPr lang="ru-RU" sz="2000"/>
              <a:t>, вступить один на один в небывалый поединок с природой - можно ли мечтать о большем</a:t>
            </a:r>
            <a:r>
              <a:rPr lang="en-US" sz="2000"/>
              <a:t>?</a:t>
            </a:r>
            <a:endParaRPr lang="ru-RU" sz="2000"/>
          </a:p>
          <a:p>
            <a:pPr algn="ctr">
              <a:spcBef>
                <a:spcPct val="50000"/>
              </a:spcBef>
            </a:pPr>
            <a:endParaRPr lang="ru-RU" sz="2000"/>
          </a:p>
        </p:txBody>
      </p:sp>
      <p:pic>
        <p:nvPicPr>
          <p:cNvPr id="40966" name="Picture 6" descr="Ю.А.Гагарин в летном шлеме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928688"/>
            <a:ext cx="2928938" cy="39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3635375" y="549275"/>
            <a:ext cx="2152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/>
              <a:t>На тренировке</a:t>
            </a: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79388" y="5229225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Но вслед за этим я подумал о той колоссальной ответственности, </a:t>
            </a:r>
          </a:p>
          <a:p>
            <a:pPr algn="ctr"/>
            <a:r>
              <a:rPr lang="ru-RU"/>
              <a:t>которая легла на меня. </a:t>
            </a:r>
          </a:p>
          <a:p>
            <a:pPr algn="ctr"/>
            <a:r>
              <a:rPr lang="ru-RU"/>
              <a:t>Первым совершить то, о чем мечтали поколения людей, </a:t>
            </a:r>
          </a:p>
          <a:p>
            <a:pPr algn="ctr"/>
            <a:r>
              <a:rPr lang="ru-RU"/>
              <a:t>первым проложить дорогу человечеству в космос…»</a:t>
            </a:r>
          </a:p>
        </p:txBody>
      </p:sp>
      <p:pic>
        <p:nvPicPr>
          <p:cNvPr id="39942" name="Picture 6" descr="Тренировка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1071563"/>
            <a:ext cx="3071812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2714625" y="571500"/>
            <a:ext cx="360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В Саратовском аэроклубе</a:t>
            </a: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</a:t>
            </a:r>
          </a:p>
          <a:p>
            <a:r>
              <a:rPr lang="ru-RU"/>
              <a:t>  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611188" y="333375"/>
            <a:ext cx="55943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Старт космической многоступенчатой ракеты прошел успешно, и после набора первой космической скорости и отделения от последней ступени ракеты-носителя корабль-спутник совершает свободный полет по орбите во круг Земли.</a:t>
            </a:r>
          </a:p>
        </p:txBody>
      </p:sp>
      <p:pic>
        <p:nvPicPr>
          <p:cNvPr id="27655" name="Picture 7" descr="Scan00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8125" y="260350"/>
            <a:ext cx="192405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684213" y="2205038"/>
            <a:ext cx="55673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Вес космического корабля  с пилотом-космонавтом составляет 4725 килограммов, без учета веса конечной ступени ракеты-носителя.</a:t>
            </a:r>
          </a:p>
        </p:txBody>
      </p:sp>
      <p:pic>
        <p:nvPicPr>
          <p:cNvPr id="27657" name="Picture 9" descr="Гагарин в скафандре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3357563"/>
            <a:ext cx="24288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3276600" y="3284538"/>
            <a:ext cx="5761038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С Гагариным установлена и поддерживается двухсторонняя радиосвязь. </a:t>
            </a:r>
          </a:p>
          <a:p>
            <a:endParaRPr lang="ru-RU" dirty="0"/>
          </a:p>
          <a:p>
            <a:r>
              <a:rPr lang="ru-RU" dirty="0"/>
              <a:t>С помощью радиотелеметрической и телевизионной систем производится наблюдения за состоянием космонавта в полете.</a:t>
            </a:r>
          </a:p>
          <a:p>
            <a:r>
              <a:rPr lang="ru-RU" dirty="0"/>
              <a:t>   </a:t>
            </a:r>
          </a:p>
          <a:p>
            <a:r>
              <a:rPr lang="ru-RU" dirty="0"/>
              <a:t>Период выведения корабля «Восток» на орбиту  Гагарин перенес удовлетворительно и в настоящее время чувствует себя хорошо. Системы, обеспечивающие необходимые жизненные условия корабля-спутника, функционируют нормально.</a:t>
            </a: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50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50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50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"/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"/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"/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50"/>
                                        <p:tgtEl>
                                          <p:spTgt spid="27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50"/>
                                        <p:tgtEl>
                                          <p:spTgt spid="27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50"/>
                                        <p:tgtEl>
                                          <p:spTgt spid="27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50"/>
                                        <p:tgtEl>
                                          <p:spTgt spid="27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50"/>
                                        <p:tgtEl>
                                          <p:spTgt spid="27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50"/>
                                        <p:tgtEl>
                                          <p:spTgt spid="27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 flipH="1">
            <a:off x="0" y="4941888"/>
            <a:ext cx="91455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9 часов 52 мин.</a:t>
            </a:r>
          </a:p>
          <a:p>
            <a:pPr algn="ctr"/>
            <a:r>
              <a:rPr lang="ru-RU" sz="2000"/>
              <a:t>По полученным данным с борта космического корабля «Восток», </a:t>
            </a:r>
          </a:p>
          <a:p>
            <a:pPr algn="ctr"/>
            <a:r>
              <a:rPr lang="ru-RU" sz="2000"/>
              <a:t>пилот-космонавт майор Гагарин, находясь над Южной Америкой, передал</a:t>
            </a:r>
            <a:r>
              <a:rPr lang="en-US" sz="2000"/>
              <a:t>:</a:t>
            </a:r>
            <a:r>
              <a:rPr lang="ru-RU" sz="2000"/>
              <a:t> </a:t>
            </a:r>
          </a:p>
          <a:p>
            <a:pPr algn="ctr"/>
            <a:r>
              <a:rPr lang="ru-RU" sz="2000"/>
              <a:t>«Полет проходит нормально, чувствую себя хорошо». </a:t>
            </a:r>
          </a:p>
        </p:txBody>
      </p:sp>
      <p:pic>
        <p:nvPicPr>
          <p:cNvPr id="28677" name="Picture 5" descr="В корабле &quot;Восток-1&quot;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908050"/>
            <a:ext cx="29559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843213" y="476250"/>
            <a:ext cx="3036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В космическом корабле</a:t>
            </a: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466</Words>
  <PresentationFormat>Экран (4:3)</PresentationFormat>
  <Paragraphs>55</Paragraphs>
  <Slides>12</Slides>
  <Notes>0</Notes>
  <HiddenSlides>1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8</cp:revision>
  <dcterms:modified xsi:type="dcterms:W3CDTF">2012-03-28T18:42:53Z</dcterms:modified>
</cp:coreProperties>
</file>