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59" r:id="rId2"/>
    <p:sldId id="271" r:id="rId3"/>
    <p:sldId id="266" r:id="rId4"/>
    <p:sldId id="257" r:id="rId5"/>
    <p:sldId id="258" r:id="rId6"/>
    <p:sldId id="260" r:id="rId7"/>
    <p:sldId id="262" r:id="rId8"/>
    <p:sldId id="270" r:id="rId9"/>
    <p:sldId id="263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0" r:id="rId19"/>
    <p:sldId id="281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349" autoAdjust="0"/>
  </p:normalViewPr>
  <p:slideViewPr>
    <p:cSldViewPr>
      <p:cViewPr varScale="1">
        <p:scale>
          <a:sx n="74" d="100"/>
          <a:sy n="74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 вы знаете что делать, если произойдёт взрыв на нефтяной платформе?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Да</c:v>
                </c:pt>
                <c:pt idx="2">
                  <c:v>А вам зачем?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598592"/>
        <c:axId val="25604480"/>
        <c:axId val="0"/>
      </c:bar3DChart>
      <c:catAx>
        <c:axId val="25598592"/>
        <c:scaling>
          <c:orientation val="minMax"/>
        </c:scaling>
        <c:delete val="0"/>
        <c:axPos val="l"/>
        <c:majorTickMark val="out"/>
        <c:minorTickMark val="none"/>
        <c:tickLblPos val="nextTo"/>
        <c:crossAx val="25604480"/>
        <c:crosses val="autoZero"/>
        <c:auto val="1"/>
        <c:lblAlgn val="ctr"/>
        <c:lblOffset val="100"/>
        <c:noMultiLvlLbl val="0"/>
      </c:catAx>
      <c:valAx>
        <c:axId val="25604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59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84E14-3740-4EBA-8CF1-AF2162AF20E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861CB-9A3F-41D8-A2D4-9B1D328C11DB}">
      <dgm:prSet phldrT="[Текст]"/>
      <dgm:spPr/>
      <dgm:t>
        <a:bodyPr/>
        <a:lstStyle/>
        <a:p>
          <a:r>
            <a:rPr lang="ru-RU" dirty="0" smtClean="0"/>
            <a:t>Transocean не заметил, что из скважины идет поток углеводородов. После этого поток достиг скважины, а должен был быть выведен на поверхность.</a:t>
          </a:r>
          <a:endParaRPr lang="ru-RU" dirty="0"/>
        </a:p>
      </dgm:t>
    </dgm:pt>
    <dgm:pt modelId="{92EEC1F8-96D6-4BAC-A770-8DDB885E8EB6}" type="parTrans" cxnId="{78A7105A-86BF-47EB-8CA4-4B7B12D30089}">
      <dgm:prSet/>
      <dgm:spPr/>
      <dgm:t>
        <a:bodyPr/>
        <a:lstStyle/>
        <a:p>
          <a:endParaRPr lang="ru-RU"/>
        </a:p>
      </dgm:t>
    </dgm:pt>
    <dgm:pt modelId="{CB9B0490-069E-46B8-AE75-F7C782D22A89}" type="sibTrans" cxnId="{78A7105A-86BF-47EB-8CA4-4B7B12D30089}">
      <dgm:prSet/>
      <dgm:spPr/>
      <dgm:t>
        <a:bodyPr/>
        <a:lstStyle/>
        <a:p>
          <a:endParaRPr lang="ru-RU"/>
        </a:p>
      </dgm:t>
    </dgm:pt>
    <dgm:pt modelId="{6F02FBC1-B0F8-4091-84C8-9EEE7F0243C5}">
      <dgm:prSet phldrT="[Текст]"/>
      <dgm:spPr/>
      <dgm:t>
        <a:bodyPr/>
        <a:lstStyle/>
        <a:p>
          <a:r>
            <a:rPr lang="ru-RU" dirty="0" smtClean="0"/>
            <a:t>Цементные барьеры на дне аварийной скважины Macondo не могли задержать углеводороды в резервуаре, как должны были, поэтому сквозь них протекал газ и конденсат.</a:t>
          </a:r>
          <a:endParaRPr lang="ru-RU" dirty="0"/>
        </a:p>
      </dgm:t>
    </dgm:pt>
    <dgm:pt modelId="{A1FE5A40-23A0-4701-A075-A262ABF0B11B}" type="parTrans" cxnId="{B26612EA-3DA8-4400-8B39-6A9F35FAC41C}">
      <dgm:prSet/>
      <dgm:spPr/>
      <dgm:t>
        <a:bodyPr/>
        <a:lstStyle/>
        <a:p>
          <a:endParaRPr lang="ru-RU"/>
        </a:p>
      </dgm:t>
    </dgm:pt>
    <dgm:pt modelId="{742A5793-2D2C-48F0-BD89-7CCD50F3F438}" type="sibTrans" cxnId="{B26612EA-3DA8-4400-8B39-6A9F35FAC41C}">
      <dgm:prSet/>
      <dgm:spPr/>
      <dgm:t>
        <a:bodyPr/>
        <a:lstStyle/>
        <a:p>
          <a:endParaRPr lang="ru-RU"/>
        </a:p>
      </dgm:t>
    </dgm:pt>
    <dgm:pt modelId="{5CBC227A-1942-4DC8-8C06-CCB09F74A9D6}">
      <dgm:prSet phldrT="[Текст]"/>
      <dgm:spPr/>
      <dgm:t>
        <a:bodyPr/>
        <a:lstStyle/>
        <a:p>
          <a:r>
            <a:rPr lang="ru-RU" dirty="0" smtClean="0"/>
            <a:t>BP и Transocean ошибочно приняли отрицательные результаты главного теста по безопасности (проверка скважины на герметичность), хотя скважина была негерметична.</a:t>
          </a:r>
          <a:endParaRPr lang="ru-RU" dirty="0"/>
        </a:p>
      </dgm:t>
    </dgm:pt>
    <dgm:pt modelId="{3EF1C33F-062E-4420-ABEC-BDB9E9A181E2}" type="parTrans" cxnId="{258B21B8-E186-4169-8510-524EA0046517}">
      <dgm:prSet/>
      <dgm:spPr/>
      <dgm:t>
        <a:bodyPr/>
        <a:lstStyle/>
        <a:p>
          <a:endParaRPr lang="ru-RU"/>
        </a:p>
      </dgm:t>
    </dgm:pt>
    <dgm:pt modelId="{2CF88CD6-E784-41A7-A2B8-FC2A1D30C3A5}" type="sibTrans" cxnId="{258B21B8-E186-4169-8510-524EA0046517}">
      <dgm:prSet/>
      <dgm:spPr/>
      <dgm:t>
        <a:bodyPr/>
        <a:lstStyle/>
        <a:p>
          <a:endParaRPr lang="ru-RU"/>
        </a:p>
      </dgm:t>
    </dgm:pt>
    <dgm:pt modelId="{E87B3A7B-2A33-4AD2-81C9-5A0C1A9A813D}">
      <dgm:prSet/>
      <dgm:spPr/>
      <dgm:t>
        <a:bodyPr/>
        <a:lstStyle/>
        <a:p>
          <a:endParaRPr lang="ru-RU" dirty="0"/>
        </a:p>
      </dgm:t>
    </dgm:pt>
    <dgm:pt modelId="{DC07F656-4735-4B5E-B3F8-FA17AD085B79}" type="parTrans" cxnId="{A0C0E533-E2BF-4262-B45E-8FF2BDD01D5D}">
      <dgm:prSet/>
      <dgm:spPr/>
      <dgm:t>
        <a:bodyPr/>
        <a:lstStyle/>
        <a:p>
          <a:endParaRPr lang="ru-RU"/>
        </a:p>
      </dgm:t>
    </dgm:pt>
    <dgm:pt modelId="{745AFD51-A3E0-4D95-BDEF-EFBF0E949CB6}" type="sibTrans" cxnId="{A0C0E533-E2BF-4262-B45E-8FF2BDD01D5D}">
      <dgm:prSet/>
      <dgm:spPr/>
      <dgm:t>
        <a:bodyPr/>
        <a:lstStyle/>
        <a:p>
          <a:endParaRPr lang="ru-RU"/>
        </a:p>
      </dgm:t>
    </dgm:pt>
    <dgm:pt modelId="{BD658DF0-5937-4CCC-9F29-7463619259B9}" type="pres">
      <dgm:prSet presAssocID="{CF584E14-3740-4EBA-8CF1-AF2162AF20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69DD16-45E8-4717-9F3B-369A99AADC7A}" type="pres">
      <dgm:prSet presAssocID="{607861CB-9A3F-41D8-A2D4-9B1D328C11DB}" presName="roof" presStyleLbl="dkBgShp" presStyleIdx="0" presStyleCnt="2"/>
      <dgm:spPr/>
      <dgm:t>
        <a:bodyPr/>
        <a:lstStyle/>
        <a:p>
          <a:endParaRPr lang="ru-RU"/>
        </a:p>
      </dgm:t>
    </dgm:pt>
    <dgm:pt modelId="{E4E4EB91-2755-435A-B868-FCECA98BECDB}" type="pres">
      <dgm:prSet presAssocID="{607861CB-9A3F-41D8-A2D4-9B1D328C11DB}" presName="pillars" presStyleCnt="0"/>
      <dgm:spPr/>
    </dgm:pt>
    <dgm:pt modelId="{3B8E6B3E-6B01-4592-8ACB-F2D7D715766A}" type="pres">
      <dgm:prSet presAssocID="{607861CB-9A3F-41D8-A2D4-9B1D328C11DB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E07B4-E7C0-4FB4-8348-E067067316FB}" type="pres">
      <dgm:prSet presAssocID="{5CBC227A-1942-4DC8-8C06-CCB09F74A9D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63CEE-609C-4B51-8B92-950532EBBC63}" type="pres">
      <dgm:prSet presAssocID="{607861CB-9A3F-41D8-A2D4-9B1D328C11DB}" presName="base" presStyleLbl="dkBgShp" presStyleIdx="1" presStyleCnt="2" custFlipVert="1" custFlipHor="1" custScaleX="6300" custScaleY="14257" custLinFactNeighborX="46850" custLinFactNeighborY="-90497"/>
      <dgm:spPr>
        <a:solidFill>
          <a:schemeClr val="accent1">
            <a:shade val="80000"/>
            <a:hueOff val="0"/>
            <a:satOff val="0"/>
            <a:lumOff val="0"/>
            <a:alpha val="0"/>
          </a:schemeClr>
        </a:solidFill>
      </dgm:spPr>
    </dgm:pt>
  </dgm:ptLst>
  <dgm:cxnLst>
    <dgm:cxn modelId="{258B21B8-E186-4169-8510-524EA0046517}" srcId="{607861CB-9A3F-41D8-A2D4-9B1D328C11DB}" destId="{5CBC227A-1942-4DC8-8C06-CCB09F74A9D6}" srcOrd="1" destOrd="0" parTransId="{3EF1C33F-062E-4420-ABEC-BDB9E9A181E2}" sibTransId="{2CF88CD6-E784-41A7-A2B8-FC2A1D30C3A5}"/>
    <dgm:cxn modelId="{78A7105A-86BF-47EB-8CA4-4B7B12D30089}" srcId="{CF584E14-3740-4EBA-8CF1-AF2162AF20E3}" destId="{607861CB-9A3F-41D8-A2D4-9B1D328C11DB}" srcOrd="0" destOrd="0" parTransId="{92EEC1F8-96D6-4BAC-A770-8DDB885E8EB6}" sibTransId="{CB9B0490-069E-46B8-AE75-F7C782D22A89}"/>
    <dgm:cxn modelId="{A0C0E533-E2BF-4262-B45E-8FF2BDD01D5D}" srcId="{CF584E14-3740-4EBA-8CF1-AF2162AF20E3}" destId="{E87B3A7B-2A33-4AD2-81C9-5A0C1A9A813D}" srcOrd="1" destOrd="0" parTransId="{DC07F656-4735-4B5E-B3F8-FA17AD085B79}" sibTransId="{745AFD51-A3E0-4D95-BDEF-EFBF0E949CB6}"/>
    <dgm:cxn modelId="{B4A7F5F2-5F78-4473-AB26-EC0E24738A41}" type="presOf" srcId="{6F02FBC1-B0F8-4091-84C8-9EEE7F0243C5}" destId="{3B8E6B3E-6B01-4592-8ACB-F2D7D715766A}" srcOrd="0" destOrd="0" presId="urn:microsoft.com/office/officeart/2005/8/layout/hList3"/>
    <dgm:cxn modelId="{9B1033A6-D037-45CA-9061-511041F77351}" type="presOf" srcId="{CF584E14-3740-4EBA-8CF1-AF2162AF20E3}" destId="{BD658DF0-5937-4CCC-9F29-7463619259B9}" srcOrd="0" destOrd="0" presId="urn:microsoft.com/office/officeart/2005/8/layout/hList3"/>
    <dgm:cxn modelId="{B26612EA-3DA8-4400-8B39-6A9F35FAC41C}" srcId="{607861CB-9A3F-41D8-A2D4-9B1D328C11DB}" destId="{6F02FBC1-B0F8-4091-84C8-9EEE7F0243C5}" srcOrd="0" destOrd="0" parTransId="{A1FE5A40-23A0-4701-A075-A262ABF0B11B}" sibTransId="{742A5793-2D2C-48F0-BD89-7CCD50F3F438}"/>
    <dgm:cxn modelId="{EFA7DFB8-8C7B-4B44-BC17-D8DCA8AD499A}" type="presOf" srcId="{5CBC227A-1942-4DC8-8C06-CCB09F74A9D6}" destId="{859E07B4-E7C0-4FB4-8348-E067067316FB}" srcOrd="0" destOrd="0" presId="urn:microsoft.com/office/officeart/2005/8/layout/hList3"/>
    <dgm:cxn modelId="{D4A18D07-87A2-4625-AC40-33754EB9BFC1}" type="presOf" srcId="{607861CB-9A3F-41D8-A2D4-9B1D328C11DB}" destId="{0569DD16-45E8-4717-9F3B-369A99AADC7A}" srcOrd="0" destOrd="0" presId="urn:microsoft.com/office/officeart/2005/8/layout/hList3"/>
    <dgm:cxn modelId="{AC00FCAA-0DC3-4A39-B01B-21F25D0A4290}" type="presParOf" srcId="{BD658DF0-5937-4CCC-9F29-7463619259B9}" destId="{0569DD16-45E8-4717-9F3B-369A99AADC7A}" srcOrd="0" destOrd="0" presId="urn:microsoft.com/office/officeart/2005/8/layout/hList3"/>
    <dgm:cxn modelId="{E43D5686-64C8-4263-B171-4385C3560524}" type="presParOf" srcId="{BD658DF0-5937-4CCC-9F29-7463619259B9}" destId="{E4E4EB91-2755-435A-B868-FCECA98BECDB}" srcOrd="1" destOrd="0" presId="urn:microsoft.com/office/officeart/2005/8/layout/hList3"/>
    <dgm:cxn modelId="{7ADEDB29-6B82-4FF3-B31A-CECB2CCED65B}" type="presParOf" srcId="{E4E4EB91-2755-435A-B868-FCECA98BECDB}" destId="{3B8E6B3E-6B01-4592-8ACB-F2D7D715766A}" srcOrd="0" destOrd="0" presId="urn:microsoft.com/office/officeart/2005/8/layout/hList3"/>
    <dgm:cxn modelId="{F1E54736-2459-4EC2-A8A4-6E449F736FC3}" type="presParOf" srcId="{E4E4EB91-2755-435A-B868-FCECA98BECDB}" destId="{859E07B4-E7C0-4FB4-8348-E067067316FB}" srcOrd="1" destOrd="0" presId="urn:microsoft.com/office/officeart/2005/8/layout/hList3"/>
    <dgm:cxn modelId="{C11D8CFE-CDC8-4C69-938A-E44FE1AAC681}" type="presParOf" srcId="{BD658DF0-5937-4CCC-9F29-7463619259B9}" destId="{85F63CEE-609C-4B51-8B92-950532EBBC6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DD16-45E8-4717-9F3B-369A99AADC7A}">
      <dsp:nvSpPr>
        <dsp:cNvPr id="0" name=""/>
        <dsp:cNvSpPr/>
      </dsp:nvSpPr>
      <dsp:spPr>
        <a:xfrm>
          <a:off x="0" y="68739"/>
          <a:ext cx="9144000" cy="13743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Transocean не заметил, что из скважины идет поток углеводородов. После этого поток достиг скважины, а должен был быть выведен на поверхность.</a:t>
          </a:r>
          <a:endParaRPr lang="ru-RU" sz="2700" kern="1200" dirty="0"/>
        </a:p>
      </dsp:txBody>
      <dsp:txXfrm>
        <a:off x="0" y="68739"/>
        <a:ext cx="9144000" cy="1374338"/>
      </dsp:txXfrm>
    </dsp:sp>
    <dsp:sp modelId="{3B8E6B3E-6B01-4592-8ACB-F2D7D715766A}">
      <dsp:nvSpPr>
        <dsp:cNvPr id="0" name=""/>
        <dsp:cNvSpPr/>
      </dsp:nvSpPr>
      <dsp:spPr>
        <a:xfrm>
          <a:off x="0" y="1443078"/>
          <a:ext cx="4572000" cy="2886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Цементные барьеры на дне аварийной скважины Macondo не могли задержать углеводороды в резервуаре, как должны были, поэтому сквозь них протекал газ и конденсат.</a:t>
          </a:r>
          <a:endParaRPr lang="ru-RU" sz="2500" kern="1200" dirty="0"/>
        </a:p>
      </dsp:txBody>
      <dsp:txXfrm>
        <a:off x="0" y="1443078"/>
        <a:ext cx="4572000" cy="2886110"/>
      </dsp:txXfrm>
    </dsp:sp>
    <dsp:sp modelId="{859E07B4-E7C0-4FB4-8348-E067067316FB}">
      <dsp:nvSpPr>
        <dsp:cNvPr id="0" name=""/>
        <dsp:cNvSpPr/>
      </dsp:nvSpPr>
      <dsp:spPr>
        <a:xfrm>
          <a:off x="4572000" y="1443078"/>
          <a:ext cx="4572000" cy="2886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BP и Transocean ошибочно приняли отрицательные результаты главного теста по безопасности (проверка скважины на герметичность), хотя скважина была негерметична.</a:t>
          </a:r>
          <a:endParaRPr lang="ru-RU" sz="2500" kern="1200" dirty="0"/>
        </a:p>
      </dsp:txBody>
      <dsp:txXfrm>
        <a:off x="4572000" y="1443078"/>
        <a:ext cx="4572000" cy="2886110"/>
      </dsp:txXfrm>
    </dsp:sp>
    <dsp:sp modelId="{85F63CEE-609C-4B51-8B92-950532EBBC63}">
      <dsp:nvSpPr>
        <dsp:cNvPr id="0" name=""/>
        <dsp:cNvSpPr/>
      </dsp:nvSpPr>
      <dsp:spPr>
        <a:xfrm flipH="1" flipV="1">
          <a:off x="8567928" y="4176464"/>
          <a:ext cx="576072" cy="457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7DA96-5327-47CB-BBA6-3B45A0E0283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1F1F-A9CC-484A-AFD8-8530D03C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5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tushki.org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z.ru/" TargetMode="External"/><Relationship Id="rId5" Type="http://schemas.openxmlformats.org/officeDocument/2006/relationships/hyperlink" Target="http://vkurse.ua/" TargetMode="External"/><Relationship Id="rId4" Type="http://schemas.openxmlformats.org/officeDocument/2006/relationships/hyperlink" Target="http://inright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65069" cy="6858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9715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Экологическая катастрофа в Мексиканском заливе.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0"/>
            <a:ext cx="4860032" cy="1196752"/>
          </a:xfrm>
          <a:solidFill>
            <a:schemeClr val="accent2">
              <a:alpha val="54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Мартиросян</a:t>
            </a:r>
            <a:r>
              <a:rPr lang="ru-RU" dirty="0" smtClean="0"/>
              <a:t> </a:t>
            </a:r>
            <a:r>
              <a:rPr lang="ru-RU" dirty="0" smtClean="0"/>
              <a:t>Марк</a:t>
            </a:r>
            <a:endParaRPr lang="en-US" dirty="0" smtClean="0"/>
          </a:p>
          <a:p>
            <a:r>
              <a:rPr lang="ru-RU" dirty="0" smtClean="0"/>
              <a:t>Руководитель: Гуреева И.Л.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Нефтяное пятно пытались ликвидировать разными способами — пробовали использовать человеческие волосы и химические диспергенты. Но эти попытки способствовали образованию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новой проблемы</a:t>
            </a:r>
            <a:r>
              <a:rPr lang="ru-RU" dirty="0" smtClean="0"/>
              <a:t>: появлению на глубине 1100 метров огромного (более 35 километров длинной, 200 метров глубиной и 2 километра шириной) нефтяного плюма. Если собрать нефть с поверхности — задача хоть и сложная, но теоретически осуществимая, то достать ее из глубин казалось совершенно невозможным; говорили, что эта нефть может оставаться в воде надолго.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можно было не делать ничего!!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Когда обнаружили плюм, ученые строили пессимистические прогнозы о том, как такое огромное количество нефти в толще воды, где живет множество зверей, рыб и ракообразных, может повлиять на экосистему и здоровье человека.</a:t>
            </a:r>
          </a:p>
          <a:p>
            <a:r>
              <a:rPr lang="ru-RU" dirty="0" smtClean="0"/>
              <a:t>В мае пробы воды показали пониженное содержание кислорода в районе плюма — был сделан вывод, что это свидетельство дыхания и активной работы бактерий, перерабатывающих нефть. Поначалу их не приняли всерьез — судя по скорости изменения концентрации кислорода, их работа проходила не слишком быстро.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обитателей залива спасли… бактерии!!!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июне глава экологического отдела National Laboratory, финансируемой министерством энергетики США, Терри </a:t>
            </a:r>
            <a:r>
              <a:rPr lang="ru-RU" dirty="0" err="1" smtClean="0"/>
              <a:t>Хейзен</a:t>
            </a:r>
            <a:r>
              <a:rPr lang="ru-RU" dirty="0" smtClean="0"/>
              <a:t> с коллегами взяли повторные пробы воды и обнаружили в них очень большое количество других, малоизученных бактерий из того же отряда. Эти бактерии тоже питаются нефтью — расщепляют ее углеводороды, получая из них энергию и питательные вещества. Но им нужно для жизни гораздо меньше кислорода, чем предполагали изначально — поэтому оценки скорости бактериальной переработки нефти, сделанные на основании изменения концентрации кислорода оказались ошибочны: этих бактерий недооценили, причем очень сильно.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 теперь я хотел бы рассказать о том, что получают из нефти и её фракций.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Топливо:</a:t>
            </a:r>
          </a:p>
          <a:p>
            <a:pPr>
              <a:buNone/>
            </a:pPr>
            <a:r>
              <a:rPr lang="ru-RU" dirty="0" smtClean="0"/>
              <a:t>Бензин </a:t>
            </a:r>
            <a:br>
              <a:rPr lang="ru-RU" dirty="0" smtClean="0"/>
            </a:br>
            <a:r>
              <a:rPr lang="ru-RU" dirty="0" smtClean="0"/>
              <a:t>Авиационное, ракетное топливо (керосин) </a:t>
            </a:r>
            <a:br>
              <a:rPr lang="ru-RU" dirty="0" smtClean="0"/>
            </a:br>
            <a:r>
              <a:rPr lang="ru-RU" dirty="0" smtClean="0"/>
              <a:t>Дизельное топливо (солярка) </a:t>
            </a:r>
            <a:br>
              <a:rPr lang="ru-RU" dirty="0" smtClean="0"/>
            </a:br>
            <a:r>
              <a:rPr lang="ru-RU" dirty="0" smtClean="0"/>
              <a:t>Судовое топливо (смесь мазута и дизтоплива) </a:t>
            </a:r>
            <a:br>
              <a:rPr lang="ru-RU" dirty="0" smtClean="0"/>
            </a:br>
            <a:r>
              <a:rPr lang="ru-RU" dirty="0" smtClean="0"/>
              <a:t>Топочный мазут </a:t>
            </a:r>
            <a:br>
              <a:rPr lang="ru-RU" dirty="0" smtClean="0"/>
            </a:br>
            <a:r>
              <a:rPr lang="ru-RU" dirty="0" smtClean="0"/>
              <a:t>Сжиженный газ (</a:t>
            </a:r>
            <a:r>
              <a:rPr lang="ru-RU" dirty="0" err="1" smtClean="0"/>
              <a:t>пропан-бутановая</a:t>
            </a:r>
            <a:r>
              <a:rPr lang="ru-RU" dirty="0" smtClean="0"/>
              <a:t> смесь) 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Полимеры и резина: </a:t>
            </a:r>
            <a:br>
              <a:rPr lang="ru-RU" dirty="0" smtClean="0"/>
            </a:br>
            <a:r>
              <a:rPr lang="ru-RU" dirty="0" smtClean="0"/>
              <a:t>Вторым по важности </a:t>
            </a:r>
          </a:p>
          <a:p>
            <a:pPr>
              <a:buNone/>
            </a:pPr>
            <a:r>
              <a:rPr lang="ru-RU" dirty="0" smtClean="0"/>
              <a:t>направлением использования </a:t>
            </a:r>
          </a:p>
          <a:p>
            <a:pPr>
              <a:buNone/>
            </a:pPr>
            <a:r>
              <a:rPr lang="ru-RU" dirty="0" smtClean="0"/>
              <a:t>нефтяного сырья является </a:t>
            </a:r>
          </a:p>
          <a:p>
            <a:pPr>
              <a:buNone/>
            </a:pPr>
            <a:r>
              <a:rPr lang="ru-RU" dirty="0" smtClean="0"/>
              <a:t>производство различных полимеров и резины. </a:t>
            </a:r>
            <a:br>
              <a:rPr lang="ru-RU" dirty="0" smtClean="0"/>
            </a:br>
            <a:r>
              <a:rPr lang="ru-RU" dirty="0" smtClean="0"/>
              <a:t>Пластмасса </a:t>
            </a:r>
            <a:br>
              <a:rPr lang="ru-RU" dirty="0" smtClean="0"/>
            </a:br>
            <a:r>
              <a:rPr lang="ru-RU" dirty="0" smtClean="0"/>
              <a:t>Полимерные плёнки </a:t>
            </a:r>
            <a:br>
              <a:rPr lang="ru-RU" dirty="0" smtClean="0"/>
            </a:br>
            <a:r>
              <a:rPr lang="ru-RU" dirty="0" smtClean="0"/>
              <a:t>Синтетические ткани </a:t>
            </a:r>
            <a:br>
              <a:rPr lang="ru-RU" dirty="0" smtClean="0"/>
            </a:br>
            <a:r>
              <a:rPr lang="ru-RU" dirty="0" smtClean="0"/>
              <a:t>Резина </a:t>
            </a:r>
            <a:endParaRPr lang="ru-RU" dirty="0"/>
          </a:p>
        </p:txBody>
      </p:sp>
      <p:pic>
        <p:nvPicPr>
          <p:cNvPr id="2050" name="Picture 2" descr="Картинка 1 из 515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3190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4389120"/>
          </a:xfrm>
        </p:spPr>
        <p:txBody>
          <a:bodyPr/>
          <a:lstStyle/>
          <a:p>
            <a:r>
              <a:rPr lang="ru-RU" dirty="0" smtClean="0"/>
              <a:t>Строительные материалы </a:t>
            </a:r>
            <a:br>
              <a:rPr lang="ru-RU" dirty="0" smtClean="0"/>
            </a:br>
            <a:r>
              <a:rPr lang="ru-RU" dirty="0" smtClean="0"/>
              <a:t>В процессе переработки нефти образуются тяжёлые остатки, которые идут на производство строительных материалов - гудрона, строительного и дорожного битумов. При смешивании битума с минеральными веществами получается асфальт (асфальтобетон), используемый в качестве дорожного покрытия. </a:t>
            </a:r>
            <a:br>
              <a:rPr lang="ru-RU" dirty="0" smtClean="0"/>
            </a:br>
            <a:r>
              <a:rPr lang="ru-RU" dirty="0" smtClean="0"/>
              <a:t>Битум </a:t>
            </a:r>
            <a:br>
              <a:rPr lang="ru-RU" dirty="0" smtClean="0"/>
            </a:br>
            <a:r>
              <a:rPr lang="ru-RU" dirty="0" smtClean="0"/>
              <a:t>Асфальт </a:t>
            </a:r>
            <a:endParaRPr lang="ru-RU" dirty="0"/>
          </a:p>
        </p:txBody>
      </p:sp>
      <p:pic>
        <p:nvPicPr>
          <p:cNvPr id="30724" name="Picture 4" descr="http://bitumen-roadasphalt.com/images/Asphal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4071" y="3916185"/>
            <a:ext cx="4669929" cy="29418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17032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Масла и смазки </a:t>
            </a:r>
            <a:br>
              <a:rPr lang="ru-RU" dirty="0" smtClean="0"/>
            </a:br>
            <a:r>
              <a:rPr lang="ru-RU" dirty="0" smtClean="0"/>
              <a:t>Смазочное масло </a:t>
            </a:r>
            <a:br>
              <a:rPr lang="ru-RU" dirty="0" smtClean="0"/>
            </a:br>
            <a:r>
              <a:rPr lang="ru-RU" dirty="0" smtClean="0"/>
              <a:t>Электроизоляционное масло </a:t>
            </a:r>
            <a:br>
              <a:rPr lang="ru-RU" dirty="0" smtClean="0"/>
            </a:br>
            <a:r>
              <a:rPr lang="ru-RU" dirty="0" smtClean="0"/>
              <a:t>Гидравлическое масло </a:t>
            </a:r>
            <a:br>
              <a:rPr lang="ru-RU" dirty="0" smtClean="0"/>
            </a:br>
            <a:r>
              <a:rPr lang="ru-RU" dirty="0" smtClean="0"/>
              <a:t>Пластичная смазка </a:t>
            </a:r>
            <a:br>
              <a:rPr lang="ru-RU" dirty="0" smtClean="0"/>
            </a:br>
            <a:r>
              <a:rPr lang="ru-RU" dirty="0" smtClean="0"/>
              <a:t>Смазочно-охлаждающая жидкость </a:t>
            </a:r>
            <a:br>
              <a:rPr lang="ru-RU" dirty="0" smtClean="0"/>
            </a:br>
            <a:r>
              <a:rPr lang="ru-RU" dirty="0" smtClean="0"/>
              <a:t>Вазелин </a:t>
            </a:r>
            <a:endParaRPr lang="ru-RU" dirty="0"/>
          </a:p>
        </p:txBody>
      </p:sp>
      <p:pic>
        <p:nvPicPr>
          <p:cNvPr id="31746" name="Picture 2" descr="http://ua.all.biz/img/ua/catalog/10048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836712"/>
            <a:ext cx="3184390" cy="4940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Прочее </a:t>
            </a:r>
            <a:br>
              <a:rPr lang="ru-RU" dirty="0" smtClean="0"/>
            </a:br>
            <a:r>
              <a:rPr lang="ru-RU" dirty="0" smtClean="0"/>
              <a:t>Вещества, получаемые из нефти, </a:t>
            </a:r>
          </a:p>
          <a:p>
            <a:pPr>
              <a:buNone/>
            </a:pPr>
            <a:r>
              <a:rPr lang="ru-RU" dirty="0" smtClean="0"/>
              <a:t>    используются для производства </a:t>
            </a:r>
          </a:p>
          <a:p>
            <a:pPr>
              <a:buNone/>
            </a:pPr>
            <a:r>
              <a:rPr lang="ru-RU" dirty="0" smtClean="0"/>
              <a:t>    красок, лаков и растворителей, </a:t>
            </a:r>
          </a:p>
          <a:p>
            <a:pPr>
              <a:buNone/>
            </a:pPr>
            <a:r>
              <a:rPr lang="ru-RU" dirty="0" smtClean="0"/>
              <a:t>    моющих средств. В этих отраслях производные нефти используются только по причине их относительно низкой цены. При необходимости требуемые вещества могут быть получены из других источников. </a:t>
            </a:r>
            <a:br>
              <a:rPr lang="ru-RU" dirty="0" smtClean="0"/>
            </a:br>
            <a:r>
              <a:rPr lang="ru-RU" dirty="0" smtClean="0"/>
              <a:t>Растворители </a:t>
            </a:r>
            <a:br>
              <a:rPr lang="ru-RU" dirty="0" smtClean="0"/>
            </a:br>
            <a:r>
              <a:rPr lang="ru-RU" dirty="0" smtClean="0"/>
              <a:t>Моющие средства </a:t>
            </a:r>
            <a:endParaRPr lang="ru-RU" dirty="0"/>
          </a:p>
        </p:txBody>
      </p:sp>
      <p:pic>
        <p:nvPicPr>
          <p:cNvPr id="32770" name="Picture 2" descr="Картинка 6 из 1066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7"/>
            <a:ext cx="2855780" cy="292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Побочные продукты </a:t>
            </a:r>
            <a:br>
              <a:rPr lang="ru-RU" dirty="0" smtClean="0"/>
            </a:br>
            <a:r>
              <a:rPr lang="ru-RU" dirty="0" smtClean="0"/>
              <a:t>Содержание серы в топливе строго ограничено, поскольку продукты сгорания серы опасны для окружающей среды. Сера, извлечённая из нефти в процессе её переработки, реализуется в чистом виде или в виде серной кислоты. Из отходов перегонки нефти производится кокс, используемый в производстве электродов и в металлургии. Перечисленные продукты не являются целевыми, они выпускаются в процессе утилизации отходов нефтепереработки. </a:t>
            </a:r>
            <a:br>
              <a:rPr lang="ru-RU" dirty="0" smtClean="0"/>
            </a:br>
            <a:r>
              <a:rPr lang="ru-RU" dirty="0" smtClean="0"/>
              <a:t>Сера </a:t>
            </a:r>
            <a:br>
              <a:rPr lang="ru-RU" dirty="0" smtClean="0"/>
            </a:br>
            <a:r>
              <a:rPr lang="ru-RU" dirty="0" smtClean="0"/>
              <a:t>Серная кислота </a:t>
            </a:r>
            <a:br>
              <a:rPr lang="ru-RU" dirty="0" smtClean="0"/>
            </a:br>
            <a:r>
              <a:rPr lang="ru-RU" dirty="0" smtClean="0"/>
              <a:t>Нефтяной кокс</a:t>
            </a:r>
            <a:endParaRPr lang="ru-RU" dirty="0"/>
          </a:p>
        </p:txBody>
      </p:sp>
      <p:pic>
        <p:nvPicPr>
          <p:cNvPr id="33794" name="Picture 2" descr="Картинка 22 из 16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365104"/>
            <a:ext cx="2808312" cy="2246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60292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8264" y="0"/>
            <a:ext cx="9162264" cy="650038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взята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http://ru.wikipedia.org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http://ptushki.org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http://inright.ru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http://vkurse.ua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http://vz.ru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6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4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2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1.Что произошло</a:t>
            </a:r>
          </a:p>
          <a:p>
            <a:r>
              <a:rPr lang="ru-RU" u="sng" dirty="0" smtClean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2.Кто пострадал</a:t>
            </a:r>
          </a:p>
          <a:p>
            <a:r>
              <a:rPr lang="ru-RU" u="sng" dirty="0" smtClean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3.Причина взрыва</a:t>
            </a:r>
          </a:p>
          <a:p>
            <a:r>
              <a:rPr lang="ru-RU" u="sng" dirty="0" smtClean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4.Устранение последствий</a:t>
            </a:r>
          </a:p>
          <a:p>
            <a:r>
              <a:rPr lang="ru-RU" u="sng" dirty="0" smtClean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5.Опрос</a:t>
            </a:r>
          </a:p>
          <a:p>
            <a:r>
              <a:rPr lang="ru-RU" u="sng" dirty="0" smtClean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6.Что могли бы получить из этого количества нефти</a:t>
            </a:r>
          </a:p>
          <a:p>
            <a:endParaRPr lang="ru-RU" u="sng" dirty="0">
              <a:solidFill>
                <a:schemeClr val="accent1"/>
              </a:solidFill>
              <a:uFill>
                <a:solidFill>
                  <a:schemeClr val="tx2"/>
                </a:solidFill>
              </a:u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212848" cy="156286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Взрыв и пожар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2376264" cy="4752528"/>
          </a:xfrm>
        </p:spPr>
        <p:txBody>
          <a:bodyPr>
            <a:noAutofit/>
          </a:bodyPr>
          <a:lstStyle/>
          <a:p>
            <a:r>
              <a:rPr lang="ru-RU" sz="1800" dirty="0" smtClean="0"/>
              <a:t>20 апреля 2010 года в 22:00 по местному времени на платформе </a:t>
            </a:r>
            <a:r>
              <a:rPr lang="ru-RU" sz="1800" dirty="0" err="1" smtClean="0"/>
              <a:t>Deepwater</a:t>
            </a:r>
            <a:r>
              <a:rPr lang="ru-RU" sz="1800" dirty="0" smtClean="0"/>
              <a:t> </a:t>
            </a:r>
            <a:r>
              <a:rPr lang="ru-RU" sz="1800" dirty="0" err="1" smtClean="0"/>
              <a:t>Horizon</a:t>
            </a:r>
            <a:r>
              <a:rPr lang="ru-RU" sz="1800" dirty="0" smtClean="0"/>
              <a:t> произошел взрыв, вызвавший сильный пожар. Всего на момент ЧП на буровой платформе,  работали 126 человек, и хранилось около </a:t>
            </a:r>
            <a:r>
              <a:rPr lang="ru-RU" sz="1800" dirty="0" smtClean="0">
                <a:solidFill>
                  <a:srgbClr val="FF0000"/>
                </a:solidFill>
              </a:rPr>
              <a:t>6 миллионов</a:t>
            </a:r>
            <a:r>
              <a:rPr lang="ru-RU" sz="1800" dirty="0" smtClean="0"/>
              <a:t>  литров дизельного топлива, из которых вытекло 4,9 миллионов литров!!!</a:t>
            </a:r>
            <a:endParaRPr lang="ru-RU" sz="1800" dirty="0"/>
          </a:p>
        </p:txBody>
      </p:sp>
      <p:pic>
        <p:nvPicPr>
          <p:cNvPr id="6" name="Рисунок 5" descr="1272001262_doseng.org_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420000">
            <a:off x="3426228" y="1175445"/>
            <a:ext cx="4617720" cy="393192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Разлив нефти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005064"/>
            <a:ext cx="4038600" cy="273305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Нефтяное пятно окружностью 965 километров приблизилось на расстояние примерно 34 километра к побережью штата Луизиана. </a:t>
            </a:r>
            <a:r>
              <a:rPr lang="ru-RU" dirty="0" smtClean="0">
                <a:solidFill>
                  <a:srgbClr val="FF0000"/>
                </a:solidFill>
              </a:rPr>
              <a:t>26 апреля</a:t>
            </a:r>
            <a:r>
              <a:rPr lang="ru-RU" dirty="0" smtClean="0"/>
              <a:t> с помощью четырёх подводных роботов сотрудники компании BP безуспешно пытались устранить утечку. Работе флотилии мешали сильные ветры и волнение на море.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23010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Аварийные службы США начали процесс контролируемого выжигания нефтяного пятна у побережья штата Луизиана в Мексиканском заливе. Первое пламя на нефтяном пятне было зажжено в среду, </a:t>
            </a:r>
            <a:r>
              <a:rPr lang="ru-RU" dirty="0" smtClean="0">
                <a:solidFill>
                  <a:srgbClr val="FF0000"/>
                </a:solidFill>
              </a:rPr>
              <a:t>28 апреля </a:t>
            </a:r>
            <a:r>
              <a:rPr lang="ru-RU" dirty="0" smtClean="0"/>
              <a:t>около 16.45 по местному времени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3789040"/>
            <a:ext cx="3456384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 descr="C:\Users\кирилл\Desktop\Новая папка\201004292213523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844824"/>
            <a:ext cx="3130783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Пострадавшие территории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436096" y="2132856"/>
            <a:ext cx="3250704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30 апреля нефть достигла устья реки Миссисипи.  5 июня нефть достигла побережья штата Флорида, </a:t>
            </a:r>
            <a:r>
              <a:rPr lang="ru-RU" dirty="0" smtClean="0">
                <a:solidFill>
                  <a:srgbClr val="FF0000"/>
                </a:solidFill>
              </a:rPr>
              <a:t>28 июня </a:t>
            </a:r>
            <a:r>
              <a:rPr lang="ru-RU" dirty="0" smtClean="0"/>
              <a:t>— побережья штата Миссисипи, а 6 июля нефть достигла побережья штата Техас. Таким образом, от разлива нефти пострадали уже все штаты США, имеющие выход к Мексиканскому заливу.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348880"/>
            <a:ext cx="4571553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/>
              <a:t>Пострадавшие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230100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Компания BP использует химические реагенты которые расщепляют нефть. Однако их использование приводит к отравлению воды. Они разрушают кровеносную систему рыб, и они умирают от обильного кровотечения.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4437112"/>
            <a:ext cx="4038600" cy="21602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Американский бурый пеликан (слева), стоит рядом со своими чистыми собратьями на одном из островов в заливе Баратария. На этом острове гнездятся многочисленные колонии птиц. Тут живут тысячи бурых пеликанов, цапель и розовых колпиц, многие из которых пострадали от разлива нефти.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06138">
            <a:off x="755576" y="4005064"/>
            <a:ext cx="3413223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916832"/>
            <a:ext cx="3096344" cy="2161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аварии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76872"/>
          <a:ext cx="9144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Устранение последствий аварии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738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 мая </a:t>
            </a:r>
            <a:r>
              <a:rPr lang="ru-RU" dirty="0" smtClean="0"/>
              <a:t>началась установка защитного купола на место аварийной нефтяной скважины.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9 мая </a:t>
            </a:r>
            <a:r>
              <a:rPr lang="ru-RU" dirty="0" smtClean="0"/>
              <a:t>образование газовых гидратов вынудило поднять защитный купол со дна.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К 16 мая </a:t>
            </a:r>
            <a:r>
              <a:rPr lang="ru-RU" dirty="0" smtClean="0"/>
              <a:t>удалось с помощью трубы длиной в одну милю наладить откачку нефти из скважины.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3 июня </a:t>
            </a:r>
            <a:r>
              <a:rPr lang="ru-RU" dirty="0" smtClean="0"/>
              <a:t>с помощью дистанционно управляемых роботов удалось срезать деформированную часть буровой трубы и установить защитный купол.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 ночь на 12 июля</a:t>
            </a:r>
            <a:r>
              <a:rPr lang="ru-RU" dirty="0" smtClean="0"/>
              <a:t> BP установила новое защитное устройство (заглушку) весом 70 тонн. Предыдущую заглушку, сняли 10 июля, при этом в залив могло вылиться около 120 тысяч баррелей нефти.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2564904"/>
            <a:ext cx="3810000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658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Экологическая катастрофа в Мексиканском заливе.</vt:lpstr>
      <vt:lpstr>Презентация PowerPoint</vt:lpstr>
      <vt:lpstr>Цель работы:</vt:lpstr>
      <vt:lpstr>Взрыв и пожар</vt:lpstr>
      <vt:lpstr>Разлив нефти</vt:lpstr>
      <vt:lpstr>Пострадавшие территории</vt:lpstr>
      <vt:lpstr>Пострадавшие</vt:lpstr>
      <vt:lpstr>Причины аварии</vt:lpstr>
      <vt:lpstr>Устранение последствий аварии</vt:lpstr>
      <vt:lpstr>Опрос</vt:lpstr>
      <vt:lpstr>А можно было не делать ничего!!</vt:lpstr>
      <vt:lpstr>Презентация PowerPoint</vt:lpstr>
      <vt:lpstr>А обитателей залива спасли… бактерии!!!</vt:lpstr>
      <vt:lpstr>А теперь я хотел бы рассказать о том, что получают из нефти и её фракций.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взята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Пользователь</cp:lastModifiedBy>
  <cp:revision>49</cp:revision>
  <dcterms:created xsi:type="dcterms:W3CDTF">2011-10-12T10:46:57Z</dcterms:created>
  <dcterms:modified xsi:type="dcterms:W3CDTF">2012-04-12T12:27:57Z</dcterms:modified>
</cp:coreProperties>
</file>