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56" r:id="rId2"/>
    <p:sldId id="257" r:id="rId3"/>
    <p:sldId id="258" r:id="rId4"/>
    <p:sldId id="259" r:id="rId5"/>
    <p:sldId id="260" r:id="rId6"/>
    <p:sldId id="261" r:id="rId7"/>
    <p:sldId id="262" r:id="rId8"/>
    <p:sldId id="264" r:id="rId9"/>
    <p:sldId id="265" r:id="rId10"/>
    <p:sldId id="263"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46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BB92F2E1-387F-4D6C-81F9-ED16B8FA90F0}" type="datetimeFigureOut">
              <a:rPr lang="ru-RU"/>
              <a:pPr>
                <a:defRPr/>
              </a:pPr>
              <a:t>28.09.2011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BBF57140-29CC-4D3E-9655-5EE3CE86BFAF}"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p:spPr>
      </p:sp>
      <p:sp>
        <p:nvSpPr>
          <p:cNvPr id="2150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1508"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E94C408-D980-4CC2-9279-ACA4B9962466}" type="slidenum">
              <a:rPr lang="ru-RU" smtClean="0"/>
              <a:pPr fontAlgn="base">
                <a:spcBef>
                  <a:spcPct val="0"/>
                </a:spcBef>
                <a:spcAft>
                  <a:spcPct val="0"/>
                </a:spcAft>
                <a:defRPr/>
              </a:pPr>
              <a:t>4</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Образ слайда 1"/>
          <p:cNvSpPr>
            <a:spLocks noGrp="1" noRot="1" noChangeAspect="1" noTextEdit="1"/>
          </p:cNvSpPr>
          <p:nvPr>
            <p:ph type="sldImg"/>
          </p:nvPr>
        </p:nvSpPr>
        <p:spPr bwMode="auto">
          <a:noFill/>
          <a:ln>
            <a:solidFill>
              <a:srgbClr val="000000"/>
            </a:solidFill>
            <a:miter lim="800000"/>
            <a:headEnd/>
            <a:tailEnd/>
          </a:ln>
        </p:spPr>
      </p:sp>
      <p:sp>
        <p:nvSpPr>
          <p:cNvPr id="2253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253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4A3FEF-A7D5-4D3B-8D88-2DE1D0A63468}" type="slidenum">
              <a:rPr lang="ru-RU" smtClean="0"/>
              <a:pPr fontAlgn="base">
                <a:spcBef>
                  <a:spcPct val="0"/>
                </a:spcBef>
                <a:spcAft>
                  <a:spcPct val="0"/>
                </a:spcAft>
                <a:defRPr/>
              </a:pPr>
              <a:t>9</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70F34D60-CEAA-4C55-8AB0-9995F2CBAC94}" type="datetimeFigureOut">
              <a:rPr lang="ru-RU"/>
              <a:pPr>
                <a:defRPr/>
              </a:pPr>
              <a:t>28.09.2011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B0F2B4FB-F6CC-40AE-BFBF-CFAAAF05BAF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72A1F5E4-657C-40F8-9994-1FFE1A6050FA}" type="datetimeFigureOut">
              <a:rPr lang="ru-RU"/>
              <a:pPr>
                <a:defRPr/>
              </a:pPr>
              <a:t>28.09.2011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8D67C1C3-FA74-48A7-8559-1D5349F0939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64A28C11-4AAB-420C-AECC-DA74D4CBD5FD}" type="datetimeFigureOut">
              <a:rPr lang="ru-RU"/>
              <a:pPr>
                <a:defRPr/>
              </a:pPr>
              <a:t>28.09.2011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3D161643-0A53-4404-A366-7AF95453057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01E49C1F-AD10-4333-BB19-C7B0442D9588}" type="datetimeFigureOut">
              <a:rPr lang="ru-RU"/>
              <a:pPr>
                <a:defRPr/>
              </a:pPr>
              <a:t>28.09.2011</a:t>
            </a:fld>
            <a:endParaRPr lang="ru-RU"/>
          </a:p>
        </p:txBody>
      </p:sp>
      <p:sp>
        <p:nvSpPr>
          <p:cNvPr id="5" name="Нижний колонтитул 2"/>
          <p:cNvSpPr>
            <a:spLocks noGrp="1"/>
          </p:cNvSpPr>
          <p:nvPr>
            <p:ph type="ftr" sz="quarter" idx="11"/>
          </p:nvPr>
        </p:nvSpPr>
        <p:spPr/>
        <p:txBody>
          <a:bodyPr/>
          <a:lstStyle>
            <a:lvl1pPr>
              <a:defRPr/>
            </a:lvl1pPr>
          </a:lstStyle>
          <a:p>
            <a:pPr>
              <a:defRPr/>
            </a:pPr>
            <a:endParaRPr lang="ru-RU"/>
          </a:p>
        </p:txBody>
      </p:sp>
      <p:sp>
        <p:nvSpPr>
          <p:cNvPr id="6" name="Номер слайда 22"/>
          <p:cNvSpPr>
            <a:spLocks noGrp="1"/>
          </p:cNvSpPr>
          <p:nvPr>
            <p:ph type="sldNum" sz="quarter" idx="12"/>
          </p:nvPr>
        </p:nvSpPr>
        <p:spPr/>
        <p:txBody>
          <a:bodyPr/>
          <a:lstStyle>
            <a:lvl1pPr>
              <a:defRPr/>
            </a:lvl1pPr>
          </a:lstStyle>
          <a:p>
            <a:pPr>
              <a:defRPr/>
            </a:pPr>
            <a:fld id="{5864D283-AC13-4BAB-A17E-1EA8F2D1FF96}"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2C822A9E-7495-4B9A-8644-D2760D5FBF73}" type="datetimeFigureOut">
              <a:rPr lang="ru-RU"/>
              <a:pPr>
                <a:defRPr/>
              </a:pPr>
              <a:t>28.09.2011</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29DC26E-414D-4364-8114-EB8A567934B0}"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7E6BC70A-FE8A-4759-B138-77DDC4BD8329}" type="datetimeFigureOut">
              <a:rPr lang="ru-RU"/>
              <a:pPr>
                <a:defRPr/>
              </a:pPr>
              <a:t>28.09.2011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1BCDF0BF-F4F7-4239-8DF2-8080EC19264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F72A2713-F6F2-4B50-87B6-AE6DE5A84A64}" type="datetimeFigureOut">
              <a:rPr lang="ru-RU"/>
              <a:pPr>
                <a:defRPr/>
              </a:pPr>
              <a:t>28.09.2011</a:t>
            </a:fld>
            <a:endParaRPr lang="ru-RU"/>
          </a:p>
        </p:txBody>
      </p:sp>
      <p:sp>
        <p:nvSpPr>
          <p:cNvPr id="8" name="Нижний колонтитул 2"/>
          <p:cNvSpPr>
            <a:spLocks noGrp="1"/>
          </p:cNvSpPr>
          <p:nvPr>
            <p:ph type="ftr" sz="quarter" idx="11"/>
          </p:nvPr>
        </p:nvSpPr>
        <p:spPr/>
        <p:txBody>
          <a:bodyPr/>
          <a:lstStyle>
            <a:lvl1pPr>
              <a:defRPr/>
            </a:lvl1pPr>
          </a:lstStyle>
          <a:p>
            <a:pPr>
              <a:defRPr/>
            </a:pPr>
            <a:endParaRPr lang="ru-RU"/>
          </a:p>
        </p:txBody>
      </p:sp>
      <p:sp>
        <p:nvSpPr>
          <p:cNvPr id="9" name="Номер слайда 22"/>
          <p:cNvSpPr>
            <a:spLocks noGrp="1"/>
          </p:cNvSpPr>
          <p:nvPr>
            <p:ph type="sldNum" sz="quarter" idx="12"/>
          </p:nvPr>
        </p:nvSpPr>
        <p:spPr/>
        <p:txBody>
          <a:bodyPr/>
          <a:lstStyle>
            <a:lvl1pPr>
              <a:defRPr/>
            </a:lvl1pPr>
          </a:lstStyle>
          <a:p>
            <a:pPr>
              <a:defRPr/>
            </a:pPr>
            <a:fld id="{82377D0C-2F9A-4BD9-B4C5-07AD133D141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886DB858-BBA4-49A1-9134-F8151922E2AE}" type="datetimeFigureOut">
              <a:rPr lang="ru-RU"/>
              <a:pPr>
                <a:defRPr/>
              </a:pPr>
              <a:t>28.09.2011</a:t>
            </a:fld>
            <a:endParaRPr lang="ru-RU"/>
          </a:p>
        </p:txBody>
      </p:sp>
      <p:sp>
        <p:nvSpPr>
          <p:cNvPr id="4" name="Нижний колонтитул 2"/>
          <p:cNvSpPr>
            <a:spLocks noGrp="1"/>
          </p:cNvSpPr>
          <p:nvPr>
            <p:ph type="ftr" sz="quarter" idx="11"/>
          </p:nvPr>
        </p:nvSpPr>
        <p:spPr/>
        <p:txBody>
          <a:bodyPr/>
          <a:lstStyle>
            <a:lvl1pPr>
              <a:defRPr/>
            </a:lvl1pPr>
          </a:lstStyle>
          <a:p>
            <a:pPr>
              <a:defRPr/>
            </a:pPr>
            <a:endParaRPr lang="ru-RU"/>
          </a:p>
        </p:txBody>
      </p:sp>
      <p:sp>
        <p:nvSpPr>
          <p:cNvPr id="5" name="Номер слайда 22"/>
          <p:cNvSpPr>
            <a:spLocks noGrp="1"/>
          </p:cNvSpPr>
          <p:nvPr>
            <p:ph type="sldNum" sz="quarter" idx="12"/>
          </p:nvPr>
        </p:nvSpPr>
        <p:spPr/>
        <p:txBody>
          <a:bodyPr/>
          <a:lstStyle>
            <a:lvl1pPr>
              <a:defRPr/>
            </a:lvl1pPr>
          </a:lstStyle>
          <a:p>
            <a:pPr>
              <a:defRPr/>
            </a:pPr>
            <a:fld id="{60F37BC6-4AC0-471C-9F8F-25117B90821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E3AF930F-7A4B-4B65-93AC-61636BACF43B}" type="datetimeFigureOut">
              <a:rPr lang="ru-RU"/>
              <a:pPr>
                <a:defRPr/>
              </a:pPr>
              <a:t>28.09.2011</a:t>
            </a:fld>
            <a:endParaRPr lang="ru-RU"/>
          </a:p>
        </p:txBody>
      </p:sp>
      <p:sp>
        <p:nvSpPr>
          <p:cNvPr id="3" name="Нижний колонтитул 2"/>
          <p:cNvSpPr>
            <a:spLocks noGrp="1"/>
          </p:cNvSpPr>
          <p:nvPr>
            <p:ph type="ftr" sz="quarter" idx="11"/>
          </p:nvPr>
        </p:nvSpPr>
        <p:spPr/>
        <p:txBody>
          <a:bodyPr/>
          <a:lstStyle>
            <a:lvl1pPr>
              <a:defRPr/>
            </a:lvl1pPr>
          </a:lstStyle>
          <a:p>
            <a:pPr>
              <a:defRPr/>
            </a:pPr>
            <a:endParaRPr lang="ru-RU"/>
          </a:p>
        </p:txBody>
      </p:sp>
      <p:sp>
        <p:nvSpPr>
          <p:cNvPr id="4" name="Номер слайда 22"/>
          <p:cNvSpPr>
            <a:spLocks noGrp="1"/>
          </p:cNvSpPr>
          <p:nvPr>
            <p:ph type="sldNum" sz="quarter" idx="12"/>
          </p:nvPr>
        </p:nvSpPr>
        <p:spPr/>
        <p:txBody>
          <a:bodyPr/>
          <a:lstStyle>
            <a:lvl1pPr>
              <a:defRPr/>
            </a:lvl1pPr>
          </a:lstStyle>
          <a:p>
            <a:pPr>
              <a:defRPr/>
            </a:pPr>
            <a:fld id="{A07AE54B-932F-4ACA-9344-6A104611998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1F8C9503-30B0-4A5A-B481-13E46FB01F51}" type="datetimeFigureOut">
              <a:rPr lang="ru-RU"/>
              <a:pPr>
                <a:defRPr/>
              </a:pPr>
              <a:t>28.09.2011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0C6D31C4-9ACE-4CBF-9D9E-A5554CC539F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831BE610-AACB-4422-A566-1096642A1B74}" type="datetimeFigureOut">
              <a:rPr lang="ru-RU"/>
              <a:pPr>
                <a:defRPr/>
              </a:pPr>
              <a:t>28.09.2011</a:t>
            </a:fld>
            <a:endParaRPr lang="ru-RU"/>
          </a:p>
        </p:txBody>
      </p:sp>
      <p:sp>
        <p:nvSpPr>
          <p:cNvPr id="6" name="Нижний колонтитул 2"/>
          <p:cNvSpPr>
            <a:spLocks noGrp="1"/>
          </p:cNvSpPr>
          <p:nvPr>
            <p:ph type="ftr" sz="quarter" idx="11"/>
          </p:nvPr>
        </p:nvSpPr>
        <p:spPr/>
        <p:txBody>
          <a:bodyPr/>
          <a:lstStyle>
            <a:lvl1pPr>
              <a:defRPr/>
            </a:lvl1pPr>
          </a:lstStyle>
          <a:p>
            <a:pPr>
              <a:defRPr/>
            </a:pPr>
            <a:endParaRPr lang="ru-RU"/>
          </a:p>
        </p:txBody>
      </p:sp>
      <p:sp>
        <p:nvSpPr>
          <p:cNvPr id="7" name="Номер слайда 22"/>
          <p:cNvSpPr>
            <a:spLocks noGrp="1"/>
          </p:cNvSpPr>
          <p:nvPr>
            <p:ph type="sldNum" sz="quarter" idx="12"/>
          </p:nvPr>
        </p:nvSpPr>
        <p:spPr/>
        <p:txBody>
          <a:bodyPr/>
          <a:lstStyle>
            <a:lvl1pPr>
              <a:defRPr/>
            </a:lvl1pPr>
          </a:lstStyle>
          <a:p>
            <a:pPr>
              <a:defRPr/>
            </a:pPr>
            <a:fld id="{6E6B67FE-E6AC-4437-A003-C2CB017AB00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a:gra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1027"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DB653B7D-12D9-433D-AABB-C4225F50B649}" type="datetimeFigureOut">
              <a:rPr lang="ru-RU"/>
              <a:pPr>
                <a:defRPr/>
              </a:pPr>
              <a:t>28.09.2011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40BFEED8-951B-4CB8-A78E-A5EF6FF830A9}"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9"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Arial" charset="0"/>
        </a:defRPr>
      </a:lvl2pPr>
      <a:lvl3pPr algn="ctr" rtl="0" eaLnBrk="0" fontAlgn="base" hangingPunct="0">
        <a:spcBef>
          <a:spcPct val="0"/>
        </a:spcBef>
        <a:spcAft>
          <a:spcPct val="0"/>
        </a:spcAft>
        <a:defRPr sz="4100" b="1">
          <a:solidFill>
            <a:schemeClr val="tx1"/>
          </a:solidFill>
          <a:latin typeface="Arial" charset="0"/>
        </a:defRPr>
      </a:lvl3pPr>
      <a:lvl4pPr algn="ctr" rtl="0" eaLnBrk="0" fontAlgn="base" hangingPunct="0">
        <a:spcBef>
          <a:spcPct val="0"/>
        </a:spcBef>
        <a:spcAft>
          <a:spcPct val="0"/>
        </a:spcAft>
        <a:defRPr sz="4100" b="1">
          <a:solidFill>
            <a:schemeClr val="tx1"/>
          </a:solidFill>
          <a:latin typeface="Arial" charset="0"/>
        </a:defRPr>
      </a:lvl4pPr>
      <a:lvl5pPr algn="ctr" rtl="0" eaLnBrk="0" fontAlgn="base" hangingPunct="0">
        <a:spcBef>
          <a:spcPct val="0"/>
        </a:spcBef>
        <a:spcAft>
          <a:spcPct val="0"/>
        </a:spcAft>
        <a:defRPr sz="4100" b="1">
          <a:solidFill>
            <a:schemeClr val="tx1"/>
          </a:solidFill>
          <a:latin typeface="Arial" charset="0"/>
        </a:defRPr>
      </a:lvl5pPr>
      <a:lvl6pPr marL="457200" algn="ctr" rtl="0" fontAlgn="base">
        <a:spcBef>
          <a:spcPct val="0"/>
        </a:spcBef>
        <a:spcAft>
          <a:spcPct val="0"/>
        </a:spcAft>
        <a:defRPr sz="4100" b="1">
          <a:solidFill>
            <a:schemeClr val="tx1"/>
          </a:solidFill>
          <a:latin typeface="Arial" charset="0"/>
        </a:defRPr>
      </a:lvl6pPr>
      <a:lvl7pPr marL="914400" algn="ctr" rtl="0" fontAlgn="base">
        <a:spcBef>
          <a:spcPct val="0"/>
        </a:spcBef>
        <a:spcAft>
          <a:spcPct val="0"/>
        </a:spcAft>
        <a:defRPr sz="4100" b="1">
          <a:solidFill>
            <a:schemeClr val="tx1"/>
          </a:solidFill>
          <a:latin typeface="Arial" charset="0"/>
        </a:defRPr>
      </a:lvl7pPr>
      <a:lvl8pPr marL="1371600" algn="ctr" rtl="0" fontAlgn="base">
        <a:spcBef>
          <a:spcPct val="0"/>
        </a:spcBef>
        <a:spcAft>
          <a:spcPct val="0"/>
        </a:spcAft>
        <a:defRPr sz="4100" b="1">
          <a:solidFill>
            <a:schemeClr val="tx1"/>
          </a:solidFill>
          <a:latin typeface="Arial" charset="0"/>
        </a:defRPr>
      </a:lvl8pPr>
      <a:lvl9pPr marL="1828800" algn="ctr" rtl="0" fontAlgn="base">
        <a:spcBef>
          <a:spcPct val="0"/>
        </a:spcBef>
        <a:spcAft>
          <a:spcPct val="0"/>
        </a:spcAft>
        <a:defRPr sz="4100" b="1">
          <a:solidFill>
            <a:schemeClr val="tx1"/>
          </a:solidFill>
          <a:latin typeface="Arial" charset="0"/>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lib.rus.ec/i/20/107020/i_470.jpg" TargetMode="External"/><Relationship Id="rId1" Type="http://schemas.openxmlformats.org/officeDocument/2006/relationships/slideLayout" Target="../slideLayouts/slideLayout2.xml"/><Relationship Id="rId5" Type="http://schemas.openxmlformats.org/officeDocument/2006/relationships/image" Target="../media/image19.gif"/><Relationship Id="rId4" Type="http://schemas.openxmlformats.org/officeDocument/2006/relationships/hyperlink" Target="http://s49.radikal.ru/i124/0906/d9/6f751e2e34ca.gif"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rulex.ru/rpg/WebPict/fullpic/0108-242.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zhurnal.lib.ru/img/e/erde_a_l/knjazna/1032-006.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rulex.ru/rpg/WebPict/fullpic/1112-025.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image" Target="../media/image24.jpeg"/><Relationship Id="rId7" Type="http://schemas.openxmlformats.org/officeDocument/2006/relationships/image" Target="../media/image26.jpeg"/><Relationship Id="rId2" Type="http://schemas.openxmlformats.org/officeDocument/2006/relationships/hyperlink" Target="http://ermitazh.net/upload/russkoe_iskusstvo/foto/20.jpg" TargetMode="External"/><Relationship Id="rId1" Type="http://schemas.openxmlformats.org/officeDocument/2006/relationships/slideLayout" Target="../slideLayouts/slideLayout2.xml"/><Relationship Id="rId6" Type="http://schemas.openxmlformats.org/officeDocument/2006/relationships/hyperlink" Target="http://www.renascentia.ru/fr2_liza.jpg" TargetMode="External"/><Relationship Id="rId5" Type="http://schemas.openxmlformats.org/officeDocument/2006/relationships/image" Target="../media/image25.jpeg"/><Relationship Id="rId4" Type="http://schemas.openxmlformats.org/officeDocument/2006/relationships/hyperlink" Target="http://dic.academic.ru/pictures/wiki/files/50/200px-ficke.jpg" TargetMode="External"/><Relationship Id="rId9" Type="http://schemas.openxmlformats.org/officeDocument/2006/relationships/image" Target="../media/image28.gif"/></Relationships>
</file>

<file path=ppt/slides/_rels/slide16.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gif"/></Relationships>
</file>

<file path=ppt/slides/_rels/slide17.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history.sgu.ru/img/x1-241.jpg" TargetMode="Externa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hyperlink" Target="http://www.rulex.ru/rpg/WebPict/fullpic/0108-096.jp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rolevik.com.ua:8000/files/images/platie.preview.jpg" TargetMode="Externa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hyperlink" Target="http://www.sekretariat.ru/upload/forum/fce/fcedd4b3107b7a924aa2cbb28e1c2523"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nord-inform.de/spaw/images/anna.gif"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rn-fareast.ucoz.ru/_ph/3/2/795589399.jpg" TargetMode="Externa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9.xml.rels><?xml version="1.0" encoding="UTF-8" standalone="yes"?>
<Relationships xmlns="http://schemas.openxmlformats.org/package/2006/relationships"><Relationship Id="rId3" Type="http://schemas.openxmlformats.org/officeDocument/2006/relationships/hyperlink" Target="http://www.krugosvet.ru/uploads/enc/images/1/12356353412326.jp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Подзаголовок 2"/>
          <p:cNvSpPr>
            <a:spLocks noGrp="1"/>
          </p:cNvSpPr>
          <p:nvPr>
            <p:ph type="subTitle" idx="1"/>
          </p:nvPr>
        </p:nvSpPr>
        <p:spPr>
          <a:xfrm>
            <a:off x="433388" y="142875"/>
            <a:ext cx="8139112" cy="1071563"/>
          </a:xfrm>
        </p:spPr>
        <p:txBody>
          <a:bodyPr/>
          <a:lstStyle/>
          <a:p>
            <a:pPr eaLnBrk="1" hangingPunct="1"/>
            <a:r>
              <a:rPr lang="ru-RU" sz="4000" b="1" smtClean="0">
                <a:solidFill>
                  <a:srgbClr val="FFFF00"/>
                </a:solidFill>
              </a:rPr>
              <a:t>Елизавета </a:t>
            </a:r>
            <a:r>
              <a:rPr lang="en-US" sz="4000" b="1" smtClean="0">
                <a:solidFill>
                  <a:srgbClr val="FFFF00"/>
                </a:solidFill>
              </a:rPr>
              <a:t>I </a:t>
            </a:r>
            <a:r>
              <a:rPr lang="ru-RU" sz="4000" b="1" smtClean="0">
                <a:solidFill>
                  <a:srgbClr val="FFFF00"/>
                </a:solidFill>
              </a:rPr>
              <a:t>Петровна (1709-1761)</a:t>
            </a:r>
            <a:endParaRPr lang="ru-RU" sz="4000" smtClean="0">
              <a:solidFill>
                <a:srgbClr val="FFFF00"/>
              </a:solidFill>
            </a:endParaRPr>
          </a:p>
        </p:txBody>
      </p:sp>
      <p:pic>
        <p:nvPicPr>
          <p:cNvPr id="1026" name="Picture 2" descr="D:\SYS\Desktop\Лиза\05-008.jpg"/>
          <p:cNvPicPr>
            <a:picLocks noChangeAspect="1" noChangeArrowheads="1"/>
          </p:cNvPicPr>
          <p:nvPr/>
        </p:nvPicPr>
        <p:blipFill>
          <a:blip r:embed="rId2" cstate="print"/>
          <a:srcRect/>
          <a:stretch>
            <a:fillRect/>
          </a:stretch>
        </p:blipFill>
        <p:spPr bwMode="auto">
          <a:xfrm>
            <a:off x="1500166" y="1071546"/>
            <a:ext cx="4392450" cy="53002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076" name="Picture 8" descr="http://bestgif.narod.ru/cvety/bestgif.narod.ru_21252.gif"/>
          <p:cNvPicPr>
            <a:picLocks noChangeAspect="1" noChangeArrowheads="1" noCrop="1"/>
          </p:cNvPicPr>
          <p:nvPr/>
        </p:nvPicPr>
        <p:blipFill>
          <a:blip r:embed="rId3" cstate="print"/>
          <a:srcRect/>
          <a:stretch>
            <a:fillRect/>
          </a:stretch>
        </p:blipFill>
        <p:spPr bwMode="auto">
          <a:xfrm rot="-5560093">
            <a:off x="6490494" y="3115469"/>
            <a:ext cx="3798888" cy="1339850"/>
          </a:xfrm>
          <a:prstGeom prst="rect">
            <a:avLst/>
          </a:prstGeom>
          <a:noFill/>
          <a:ln w="9525">
            <a:noFill/>
            <a:miter lim="800000"/>
            <a:headEnd/>
            <a:tailEnd/>
          </a:ln>
        </p:spPr>
      </p:pic>
      <p:pic>
        <p:nvPicPr>
          <p:cNvPr id="3077" name="Picture 8" descr="http://bestgif.narod.ru/cvety/bestgif.narod.ru_21252.gif"/>
          <p:cNvPicPr>
            <a:picLocks noChangeAspect="1" noChangeArrowheads="1" noCrop="1"/>
          </p:cNvPicPr>
          <p:nvPr/>
        </p:nvPicPr>
        <p:blipFill>
          <a:blip r:embed="rId3" cstate="print"/>
          <a:srcRect/>
          <a:stretch>
            <a:fillRect/>
          </a:stretch>
        </p:blipFill>
        <p:spPr bwMode="auto">
          <a:xfrm>
            <a:off x="5072063" y="5514975"/>
            <a:ext cx="3808412" cy="1343025"/>
          </a:xfrm>
          <a:prstGeom prst="rect">
            <a:avLst/>
          </a:prstGeom>
          <a:noFill/>
          <a:ln w="9525">
            <a:noFill/>
            <a:miter lim="800000"/>
            <a:headEnd/>
            <a:tailEnd/>
          </a:ln>
        </p:spPr>
      </p:pic>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i="1" dirty="0" smtClean="0">
                <a:solidFill>
                  <a:srgbClr val="FFFF00"/>
                </a:solidFill>
              </a:rPr>
              <a:t>Внешняя политика </a:t>
            </a:r>
            <a:r>
              <a:rPr lang="ru-RU" dirty="0" smtClean="0"/>
              <a:t/>
            </a:r>
            <a:br>
              <a:rPr lang="ru-RU" dirty="0" smtClean="0"/>
            </a:br>
            <a:endParaRPr lang="ru-RU" dirty="0"/>
          </a:p>
        </p:txBody>
      </p:sp>
      <p:sp>
        <p:nvSpPr>
          <p:cNvPr id="3" name="Содержимое 2"/>
          <p:cNvSpPr>
            <a:spLocks noGrp="1"/>
          </p:cNvSpPr>
          <p:nvPr>
            <p:ph idx="1"/>
          </p:nvPr>
        </p:nvSpPr>
        <p:spPr>
          <a:xfrm>
            <a:off x="3857625" y="928688"/>
            <a:ext cx="4643438" cy="4357687"/>
          </a:xfrm>
        </p:spPr>
        <p:txBody>
          <a:bodyPr>
            <a:normAutofit fontScale="62500" lnSpcReduction="20000"/>
          </a:bodyPr>
          <a:lstStyle/>
          <a:p>
            <a:pPr marL="548640" indent="-411480" eaLnBrk="1" fontAlgn="auto" hangingPunct="1">
              <a:spcAft>
                <a:spcPts val="0"/>
              </a:spcAft>
              <a:buClr>
                <a:schemeClr val="tx1">
                  <a:shade val="95000"/>
                </a:schemeClr>
              </a:buClr>
              <a:buFont typeface="Wingdings 2"/>
              <a:buNone/>
              <a:defRPr/>
            </a:pPr>
            <a:r>
              <a:rPr lang="ru-RU" dirty="0" smtClean="0"/>
              <a:t>       Во внешней политике правительство Елизаветы Петровны придерживалось принципов Петра Великого. В 1743 был заключен </a:t>
            </a:r>
            <a:r>
              <a:rPr lang="ru-RU" dirty="0" err="1" smtClean="0"/>
              <a:t>Абоский</a:t>
            </a:r>
            <a:r>
              <a:rPr lang="ru-RU" dirty="0" smtClean="0"/>
              <a:t> мирный трактат (мир), закрепивший итоги русско-шведской войны 1741-43. В этот период руководителем русской дипломатии был канцлер А. П. Бестужев-Рюмин, делавший упор на союз с Австрией и противодействие усилению Пруссии. Это и привело к тому, что Россия оказалась втянутой в Семилетнюю войну, участие в которой легло тяжким бременем на хозяйство страны. Однако в военном отношении действия русской армии были успешны. Она одержала ряд серьезных побед, оккупировала Восточную Пруссию и даже (на короткое время) Берлин. </a:t>
            </a:r>
          </a:p>
          <a:p>
            <a:pPr marL="548640" indent="-411480" eaLnBrk="1" fontAlgn="auto" hangingPunct="1">
              <a:spcAft>
                <a:spcPts val="0"/>
              </a:spcAft>
              <a:buClr>
                <a:schemeClr val="tx1">
                  <a:shade val="95000"/>
                </a:schemeClr>
              </a:buClr>
              <a:buFont typeface="Wingdings 2"/>
              <a:buNone/>
              <a:defRPr/>
            </a:pPr>
            <a:endParaRPr lang="ru-RU" dirty="0"/>
          </a:p>
        </p:txBody>
      </p:sp>
      <p:pic>
        <p:nvPicPr>
          <p:cNvPr id="23554" name="Picture 2" descr="Картинка 46 из 2805">
            <a:hlinkClick r:id="rId2"/>
          </p:cNvPr>
          <p:cNvPicPr>
            <a:picLocks noChangeAspect="1" noChangeArrowheads="1"/>
          </p:cNvPicPr>
          <p:nvPr/>
        </p:nvPicPr>
        <p:blipFill>
          <a:blip r:embed="rId3" cstate="print"/>
          <a:srcRect/>
          <a:stretch>
            <a:fillRect/>
          </a:stretch>
        </p:blipFill>
        <p:spPr bwMode="auto">
          <a:xfrm>
            <a:off x="571472" y="1232108"/>
            <a:ext cx="3714776" cy="484009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293" name="Picture 6" descr="http://s49.radikal.ru/i124/0906/d9/6f751e2e34ca.gif">
            <a:hlinkClick r:id="rId4"/>
          </p:cNvPr>
          <p:cNvPicPr>
            <a:picLocks noChangeAspect="1" noChangeArrowheads="1" noCrop="1"/>
          </p:cNvPicPr>
          <p:nvPr/>
        </p:nvPicPr>
        <p:blipFill>
          <a:blip r:embed="rId5" cstate="print"/>
          <a:srcRect/>
          <a:stretch>
            <a:fillRect/>
          </a:stretch>
        </p:blipFill>
        <p:spPr bwMode="auto">
          <a:xfrm>
            <a:off x="6786563" y="4805363"/>
            <a:ext cx="2143125" cy="2052637"/>
          </a:xfrm>
          <a:prstGeom prst="rect">
            <a:avLst/>
          </a:prstGeom>
          <a:noFill/>
          <a:ln w="9525">
            <a:noFill/>
            <a:miter lim="800000"/>
            <a:headEnd/>
            <a:tailEnd/>
          </a:ln>
        </p:spPr>
      </p:pic>
    </p:spTree>
  </p:cSld>
  <p:clrMapOvr>
    <a:masterClrMapping/>
  </p:clrMapOvr>
  <p:transition spd="slow">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372476" cy="1214446"/>
          </a:xfrm>
        </p:spPr>
        <p:txBody>
          <a:bodyPr>
            <a:normAutofit fontScale="90000"/>
          </a:bodyPr>
          <a:lstStyle/>
          <a:p>
            <a:pPr eaLnBrk="1" fontAlgn="auto" hangingPunct="1">
              <a:spcAft>
                <a:spcPts val="0"/>
              </a:spcAft>
              <a:defRPr/>
            </a:pPr>
            <a:r>
              <a:rPr lang="ru-RU" i="1" dirty="0" smtClean="0">
                <a:solidFill>
                  <a:srgbClr val="FFFF00"/>
                </a:solidFill>
              </a:rPr>
              <a:t>Характер правления. Личная жизнь </a:t>
            </a:r>
            <a:r>
              <a:rPr lang="ru-RU" dirty="0" smtClean="0"/>
              <a:t/>
            </a:r>
            <a:br>
              <a:rPr lang="ru-RU" dirty="0" smtClean="0"/>
            </a:br>
            <a:endParaRPr lang="ru-RU" dirty="0"/>
          </a:p>
        </p:txBody>
      </p:sp>
      <p:sp>
        <p:nvSpPr>
          <p:cNvPr id="3" name="Содержимое 2"/>
          <p:cNvSpPr>
            <a:spLocks noGrp="1"/>
          </p:cNvSpPr>
          <p:nvPr>
            <p:ph idx="1"/>
          </p:nvPr>
        </p:nvSpPr>
        <p:spPr>
          <a:xfrm>
            <a:off x="428625" y="1357313"/>
            <a:ext cx="7572375" cy="4929187"/>
          </a:xfrm>
        </p:spPr>
        <p:txBody>
          <a:bodyPr>
            <a:normAutofit fontScale="92500" lnSpcReduction="20000"/>
          </a:bodyPr>
          <a:lstStyle/>
          <a:p>
            <a:pPr marL="548640" indent="-411480" eaLnBrk="1" fontAlgn="auto" hangingPunct="1">
              <a:spcAft>
                <a:spcPts val="0"/>
              </a:spcAft>
              <a:buClr>
                <a:schemeClr val="tx1">
                  <a:shade val="95000"/>
                </a:schemeClr>
              </a:buClr>
              <a:buFont typeface="Wingdings 2"/>
              <a:buNone/>
              <a:defRPr/>
            </a:pPr>
            <a:r>
              <a:rPr lang="ru-RU" dirty="0" smtClean="0"/>
              <a:t>     Елизавета Петровна обладала практичным умом, умело руководила своим двором, маневрируя между различными политическими группировками. Однако активного участия в государственных делах она не принимала, лишь время от времени интересуясь внешней политикой. При рассмотрении важных вопросов нередко проявляла нерешительность и надолго откладывала принятие решений. Сразу после воцарения она, женщина религиозная, дала обет, что в течение ее царствования не будет смертных казней. Хотя это решение не получило законодательного оформления, императрица строго его придерживалась. </a:t>
            </a:r>
          </a:p>
          <a:p>
            <a:pPr marL="548640" indent="-411480" eaLnBrk="1" fontAlgn="auto" hangingPunct="1">
              <a:spcAft>
                <a:spcPts val="0"/>
              </a:spcAft>
              <a:buClr>
                <a:schemeClr val="tx1">
                  <a:shade val="95000"/>
                </a:schemeClr>
              </a:buClr>
              <a:buFont typeface="Wingdings 2"/>
              <a:buNone/>
              <a:defRPr/>
            </a:pPr>
            <a:endParaRPr lang="ru-RU" dirty="0"/>
          </a:p>
        </p:txBody>
      </p:sp>
      <p:pic>
        <p:nvPicPr>
          <p:cNvPr id="13316" name="Picture 10" descr="http://bestgif.narod.ru/cvety/bestgif.narod.ru_21189.gif"/>
          <p:cNvPicPr>
            <a:picLocks noChangeAspect="1" noChangeArrowheads="1" noCrop="1"/>
          </p:cNvPicPr>
          <p:nvPr/>
        </p:nvPicPr>
        <p:blipFill>
          <a:blip r:embed="rId2" cstate="print"/>
          <a:srcRect/>
          <a:stretch>
            <a:fillRect/>
          </a:stretch>
        </p:blipFill>
        <p:spPr bwMode="auto">
          <a:xfrm>
            <a:off x="7215188" y="5000625"/>
            <a:ext cx="1733550" cy="1657350"/>
          </a:xfrm>
          <a:prstGeom prst="rect">
            <a:avLst/>
          </a:prstGeom>
          <a:noFill/>
          <a:ln w="9525">
            <a:noFill/>
            <a:miter lim="800000"/>
            <a:headEnd/>
            <a:tailEnd/>
          </a:ln>
        </p:spPr>
      </p:pic>
      <p:pic>
        <p:nvPicPr>
          <p:cNvPr id="13317" name="Picture 10" descr="http://bestgif.narod.ru/cvety/bestgif.narod.ru_21189.gif"/>
          <p:cNvPicPr>
            <a:picLocks noChangeAspect="1" noChangeArrowheads="1" noCrop="1"/>
          </p:cNvPicPr>
          <p:nvPr/>
        </p:nvPicPr>
        <p:blipFill>
          <a:blip r:embed="rId2" cstate="print"/>
          <a:srcRect/>
          <a:stretch>
            <a:fillRect/>
          </a:stretch>
        </p:blipFill>
        <p:spPr bwMode="auto">
          <a:xfrm>
            <a:off x="7643813" y="857250"/>
            <a:ext cx="1357312" cy="1296988"/>
          </a:xfrm>
          <a:prstGeom prst="rect">
            <a:avLst/>
          </a:prstGeom>
          <a:noFill/>
          <a:ln w="9525">
            <a:noFill/>
            <a:miter lim="800000"/>
            <a:headEnd/>
            <a:tailEnd/>
          </a:ln>
        </p:spPr>
      </p:pic>
      <p:pic>
        <p:nvPicPr>
          <p:cNvPr id="13318" name="Picture 10" descr="http://bestgif.narod.ru/cvety/bestgif.narod.ru_21189.gif"/>
          <p:cNvPicPr>
            <a:picLocks noChangeAspect="1" noChangeArrowheads="1" noCrop="1"/>
          </p:cNvPicPr>
          <p:nvPr/>
        </p:nvPicPr>
        <p:blipFill>
          <a:blip r:embed="rId2" cstate="print"/>
          <a:srcRect/>
          <a:stretch>
            <a:fillRect/>
          </a:stretch>
        </p:blipFill>
        <p:spPr bwMode="auto">
          <a:xfrm>
            <a:off x="214313" y="5697538"/>
            <a:ext cx="1214437" cy="1160462"/>
          </a:xfrm>
          <a:prstGeom prst="rect">
            <a:avLst/>
          </a:prstGeom>
          <a:noFill/>
          <a:ln w="9525">
            <a:noFill/>
            <a:miter lim="800000"/>
            <a:headEnd/>
            <a:tailEnd/>
          </a:ln>
        </p:spPr>
      </p:pic>
    </p:spTree>
  </p:cSld>
  <p:clrMapOvr>
    <a:masterClrMapping/>
  </p:clrMapOvr>
  <p:transition spd="slow">
    <p:split orient="ver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2857496"/>
          </a:xfrm>
        </p:spPr>
        <p:txBody>
          <a:bodyPr/>
          <a:lstStyle/>
          <a:p>
            <a:pPr eaLnBrk="1" fontAlgn="auto" hangingPunct="1">
              <a:spcAft>
                <a:spcPts val="0"/>
              </a:spcAft>
              <a:defRPr/>
            </a:pPr>
            <a:r>
              <a:rPr lang="ru-RU" sz="2700" dirty="0" smtClean="0">
                <a:solidFill>
                  <a:srgbClr val="FFFF00"/>
                </a:solidFill>
              </a:rPr>
              <a:t>Однако ее правление ознаменовалось несколькими шумными политическими процессами, в частности, Лопухиных (1743) и Бестужева-Рюмина (1758). </a:t>
            </a:r>
            <a:r>
              <a:rPr lang="ru-RU" dirty="0" smtClean="0">
                <a:solidFill>
                  <a:srgbClr val="FFFF00"/>
                </a:solidFill>
              </a:rPr>
              <a:t/>
            </a:r>
            <a:br>
              <a:rPr lang="ru-RU" dirty="0" smtClean="0">
                <a:solidFill>
                  <a:srgbClr val="FFFF00"/>
                </a:solidFill>
              </a:rPr>
            </a:br>
            <a:endParaRPr lang="ru-RU" dirty="0">
              <a:solidFill>
                <a:srgbClr val="FFFF00"/>
              </a:solidFill>
            </a:endParaRPr>
          </a:p>
        </p:txBody>
      </p:sp>
      <p:pic>
        <p:nvPicPr>
          <p:cNvPr id="4" name="Picture 2" descr="Картинка 5 из 268">
            <a:hlinkClick r:id="rId2"/>
          </p:cNvPr>
          <p:cNvPicPr>
            <a:picLocks noGrp="1" noChangeAspect="1" noChangeArrowheads="1"/>
          </p:cNvPicPr>
          <p:nvPr>
            <p:ph idx="1"/>
          </p:nvPr>
        </p:nvPicPr>
        <p:blipFill>
          <a:blip r:embed="rId3" cstate="print"/>
          <a:srcRect/>
          <a:stretch>
            <a:fillRect/>
          </a:stretch>
        </p:blipFill>
        <p:spPr>
          <a:xfrm>
            <a:off x="2285984" y="2000240"/>
            <a:ext cx="3200400" cy="4191000"/>
          </a:xfrm>
          <a:effectLst>
            <a:softEdge rad="112500"/>
          </a:effectLst>
        </p:spPr>
      </p:pic>
      <p:sp>
        <p:nvSpPr>
          <p:cNvPr id="14340" name="Прямоугольник 4"/>
          <p:cNvSpPr>
            <a:spLocks noChangeArrowheads="1"/>
          </p:cNvSpPr>
          <p:nvPr/>
        </p:nvSpPr>
        <p:spPr bwMode="auto">
          <a:xfrm>
            <a:off x="2643188" y="6215063"/>
            <a:ext cx="2381250" cy="369887"/>
          </a:xfrm>
          <a:prstGeom prst="rect">
            <a:avLst/>
          </a:prstGeom>
          <a:noFill/>
          <a:ln w="9525">
            <a:noFill/>
            <a:miter lim="800000"/>
            <a:headEnd/>
            <a:tailEnd/>
          </a:ln>
        </p:spPr>
        <p:txBody>
          <a:bodyPr wrap="none">
            <a:spAutoFit/>
          </a:bodyPr>
          <a:lstStyle/>
          <a:p>
            <a:r>
              <a:rPr lang="ru-RU">
                <a:latin typeface="Times New Roman" pitchFamily="18" charset="0"/>
              </a:rPr>
              <a:t>А.П. Бестужев-Рюмин</a:t>
            </a:r>
          </a:p>
        </p:txBody>
      </p:sp>
    </p:spTree>
  </p:cSld>
  <p:clrMapOvr>
    <a:masterClrMapping/>
  </p:clrMapOvr>
  <p:transition spd="slow">
    <p:zoom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2"/>
          <p:cNvSpPr>
            <a:spLocks noGrp="1"/>
          </p:cNvSpPr>
          <p:nvPr>
            <p:ph idx="1"/>
          </p:nvPr>
        </p:nvSpPr>
        <p:spPr>
          <a:xfrm>
            <a:off x="4000500" y="142875"/>
            <a:ext cx="5143500" cy="6165850"/>
          </a:xfrm>
        </p:spPr>
        <p:txBody>
          <a:bodyPr/>
          <a:lstStyle/>
          <a:p>
            <a:pPr eaLnBrk="1" hangingPunct="1">
              <a:buFont typeface="Wingdings 2" pitchFamily="18" charset="2"/>
              <a:buNone/>
            </a:pPr>
            <a:r>
              <a:rPr lang="ru-RU" smtClean="0"/>
              <a:t>    Еще до воцарения у Елизаветы Петровны начался роман с украинским певчим А. Г. Разумовским, с которым, как считается, императрица тайно венчалась в 1742. Разумовский получил графский титул, ордена, звания и крупные пожалования, однако в государственных делах участия почти не принимал.</a:t>
            </a:r>
          </a:p>
        </p:txBody>
      </p:sp>
      <p:pic>
        <p:nvPicPr>
          <p:cNvPr id="28674" name="Picture 2" descr="http://zhurnal.lib.ru/img/e/erde_a_l/knjazna/1032-006.jpg">
            <a:hlinkClick r:id="rId2"/>
          </p:cNvPr>
          <p:cNvPicPr>
            <a:picLocks noChangeAspect="1" noChangeArrowheads="1"/>
          </p:cNvPicPr>
          <p:nvPr/>
        </p:nvPicPr>
        <p:blipFill>
          <a:blip r:embed="rId3" cstate="print"/>
          <a:srcRect/>
          <a:stretch>
            <a:fillRect/>
          </a:stretch>
        </p:blipFill>
        <p:spPr bwMode="auto">
          <a:xfrm>
            <a:off x="714348" y="0"/>
            <a:ext cx="3565120" cy="488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5364" name="TextBox 4"/>
          <p:cNvSpPr txBox="1">
            <a:spLocks noChangeArrowheads="1"/>
          </p:cNvSpPr>
          <p:nvPr/>
        </p:nvSpPr>
        <p:spPr bwMode="auto">
          <a:xfrm>
            <a:off x="571500" y="4857750"/>
            <a:ext cx="3357563" cy="646113"/>
          </a:xfrm>
          <a:prstGeom prst="rect">
            <a:avLst/>
          </a:prstGeom>
          <a:noFill/>
          <a:ln w="9525">
            <a:noFill/>
            <a:miter lim="800000"/>
            <a:headEnd/>
            <a:tailEnd/>
          </a:ln>
        </p:spPr>
        <p:txBody>
          <a:bodyPr>
            <a:spAutoFit/>
          </a:bodyPr>
          <a:lstStyle/>
          <a:p>
            <a:r>
              <a:rPr lang="ru-RU">
                <a:latin typeface="Times New Roman" pitchFamily="18" charset="0"/>
              </a:rPr>
              <a:t>А.Г. Разумовский</a:t>
            </a:r>
          </a:p>
          <a:p>
            <a:endParaRPr lang="ru-RU">
              <a:latin typeface="Times New Roman" pitchFamily="18" charset="0"/>
            </a:endParaRPr>
          </a:p>
        </p:txBody>
      </p:sp>
    </p:spTree>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Содержимое 2"/>
          <p:cNvSpPr>
            <a:spLocks noGrp="1"/>
          </p:cNvSpPr>
          <p:nvPr>
            <p:ph idx="1"/>
          </p:nvPr>
        </p:nvSpPr>
        <p:spPr>
          <a:xfrm>
            <a:off x="0" y="0"/>
            <a:ext cx="8686800" cy="6308725"/>
          </a:xfrm>
        </p:spPr>
        <p:txBody>
          <a:bodyPr/>
          <a:lstStyle/>
          <a:p>
            <a:pPr eaLnBrk="1" hangingPunct="1">
              <a:buFont typeface="Wingdings 2" pitchFamily="18" charset="2"/>
              <a:buNone/>
            </a:pPr>
            <a:r>
              <a:rPr lang="ru-RU" smtClean="0"/>
              <a:t>     Позднее фаворитом Елизаветы стал И. И. Шувалов, который покровительствовал просвещению. По его инициативе в 1755 был основан Московский университет, а в 1760 — Академия художеств.</a:t>
            </a:r>
          </a:p>
        </p:txBody>
      </p:sp>
      <p:pic>
        <p:nvPicPr>
          <p:cNvPr id="30722" name="Picture 2" descr="Картинка 11 из 103">
            <a:hlinkClick r:id="rId2"/>
          </p:cNvPr>
          <p:cNvPicPr>
            <a:picLocks noChangeAspect="1" noChangeArrowheads="1"/>
          </p:cNvPicPr>
          <p:nvPr/>
        </p:nvPicPr>
        <p:blipFill>
          <a:blip r:embed="rId3" cstate="print"/>
          <a:srcRect/>
          <a:stretch>
            <a:fillRect/>
          </a:stretch>
        </p:blipFill>
        <p:spPr bwMode="auto">
          <a:xfrm>
            <a:off x="2285984" y="1928802"/>
            <a:ext cx="3721149" cy="442915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6388" name="TextBox 4"/>
          <p:cNvSpPr txBox="1">
            <a:spLocks noChangeArrowheads="1"/>
          </p:cNvSpPr>
          <p:nvPr/>
        </p:nvSpPr>
        <p:spPr bwMode="auto">
          <a:xfrm>
            <a:off x="2571750" y="6286500"/>
            <a:ext cx="3643313" cy="369888"/>
          </a:xfrm>
          <a:prstGeom prst="rect">
            <a:avLst/>
          </a:prstGeom>
          <a:noFill/>
          <a:ln w="9525">
            <a:noFill/>
            <a:miter lim="800000"/>
            <a:headEnd/>
            <a:tailEnd/>
          </a:ln>
        </p:spPr>
        <p:txBody>
          <a:bodyPr>
            <a:spAutoFit/>
          </a:bodyPr>
          <a:lstStyle/>
          <a:p>
            <a:r>
              <a:rPr lang="ru-RU">
                <a:latin typeface="Times New Roman" pitchFamily="18" charset="0"/>
              </a:rPr>
              <a:t>И.И.Шувалов</a:t>
            </a:r>
          </a:p>
        </p:txBody>
      </p:sp>
    </p:spTree>
  </p:cSld>
  <p:clrMapOvr>
    <a:masterClrMapping/>
  </p:clrMapOvr>
  <p:transition spd="slow">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401050" cy="2357438"/>
          </a:xfrm>
        </p:spPr>
        <p:txBody>
          <a:bodyPr>
            <a:normAutofit fontScale="92500" lnSpcReduction="10000"/>
          </a:bodyPr>
          <a:lstStyle/>
          <a:p>
            <a:pPr marL="548640" indent="-411480" eaLnBrk="1" fontAlgn="auto" hangingPunct="1">
              <a:spcAft>
                <a:spcPts val="0"/>
              </a:spcAft>
              <a:buClr>
                <a:schemeClr val="tx1">
                  <a:shade val="95000"/>
                </a:schemeClr>
              </a:buClr>
              <a:buFont typeface="Wingdings 2"/>
              <a:buNone/>
              <a:defRPr/>
            </a:pPr>
            <a:r>
              <a:rPr lang="ru-RU" dirty="0" smtClean="0"/>
              <a:t>     Правление Елизаветы было временем расцвета русской культуры и науки. В целом царствование Елизаветы Петровны было временем политической стабильности, укрепления государственной власти и ее институтов, окончательного закрепления в русском обществе результатов петровских реформ.</a:t>
            </a:r>
            <a:endParaRPr lang="ru-RU" dirty="0"/>
          </a:p>
        </p:txBody>
      </p:sp>
      <p:pic>
        <p:nvPicPr>
          <p:cNvPr id="31746" name="Picture 2" descr="Картинка 33 из 2805">
            <a:hlinkClick r:id="rId2"/>
          </p:cNvPr>
          <p:cNvPicPr>
            <a:picLocks noChangeAspect="1" noChangeArrowheads="1"/>
          </p:cNvPicPr>
          <p:nvPr/>
        </p:nvPicPr>
        <p:blipFill>
          <a:blip r:embed="rId3" cstate="print"/>
          <a:srcRect/>
          <a:stretch>
            <a:fillRect/>
          </a:stretch>
        </p:blipFill>
        <p:spPr bwMode="auto">
          <a:xfrm>
            <a:off x="2928938" y="2714625"/>
            <a:ext cx="2943225" cy="3797300"/>
          </a:xfrm>
          <a:prstGeom prst="rect">
            <a:avLst/>
          </a:prstGeom>
          <a:ln>
            <a:noFill/>
          </a:ln>
          <a:effectLst>
            <a:outerShdw blurRad="292100" dist="139700" dir="2700000" algn="tl" rotWithShape="0">
              <a:srgbClr val="333333">
                <a:alpha val="65000"/>
              </a:srgbClr>
            </a:outerShdw>
          </a:effectLst>
        </p:spPr>
      </p:pic>
      <p:pic>
        <p:nvPicPr>
          <p:cNvPr id="31748" name="Picture 4" descr="Картинка 29 из 2805">
            <a:hlinkClick r:id="rId4"/>
          </p:cNvPr>
          <p:cNvPicPr>
            <a:picLocks noChangeAspect="1" noChangeArrowheads="1"/>
          </p:cNvPicPr>
          <p:nvPr/>
        </p:nvPicPr>
        <p:blipFill>
          <a:blip r:embed="rId5" cstate="print"/>
          <a:srcRect/>
          <a:stretch>
            <a:fillRect/>
          </a:stretch>
        </p:blipFill>
        <p:spPr bwMode="auto">
          <a:xfrm>
            <a:off x="428596" y="2643182"/>
            <a:ext cx="1905000" cy="345757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31750" name="Picture 6" descr="Картинка 29 из 2805">
            <a:hlinkClick r:id="rId6"/>
          </p:cNvPr>
          <p:cNvPicPr>
            <a:picLocks noChangeAspect="1" noChangeArrowheads="1"/>
          </p:cNvPicPr>
          <p:nvPr/>
        </p:nvPicPr>
        <p:blipFill>
          <a:blip r:embed="rId7" cstate="print"/>
          <a:srcRect/>
          <a:stretch>
            <a:fillRect/>
          </a:stretch>
        </p:blipFill>
        <p:spPr bwMode="auto">
          <a:xfrm rot="1085413">
            <a:off x="6420169" y="2879728"/>
            <a:ext cx="2476496" cy="309562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7414" name="Picture 4" descr="http://bestgif.narod.ru/cvety/bestgif.narod.ru_2125.gif"/>
          <p:cNvPicPr>
            <a:picLocks noChangeAspect="1" noChangeArrowheads="1" noCrop="1"/>
          </p:cNvPicPr>
          <p:nvPr/>
        </p:nvPicPr>
        <p:blipFill>
          <a:blip r:embed="rId8" cstate="print"/>
          <a:srcRect/>
          <a:stretch>
            <a:fillRect/>
          </a:stretch>
        </p:blipFill>
        <p:spPr bwMode="auto">
          <a:xfrm>
            <a:off x="0" y="4933950"/>
            <a:ext cx="2571750" cy="1924050"/>
          </a:xfrm>
          <a:prstGeom prst="rect">
            <a:avLst/>
          </a:prstGeom>
          <a:noFill/>
          <a:ln w="9525">
            <a:noFill/>
            <a:miter lim="800000"/>
            <a:headEnd/>
            <a:tailEnd/>
          </a:ln>
        </p:spPr>
      </p:pic>
      <p:pic>
        <p:nvPicPr>
          <p:cNvPr id="17415" name="Picture 6" descr="http://bestgif.narod.ru/cvety/bestgif.narod.ru_21218.gif"/>
          <p:cNvPicPr>
            <a:picLocks noChangeAspect="1" noChangeArrowheads="1" noCrop="1"/>
          </p:cNvPicPr>
          <p:nvPr/>
        </p:nvPicPr>
        <p:blipFill>
          <a:blip r:embed="rId9" cstate="print"/>
          <a:srcRect/>
          <a:stretch>
            <a:fillRect/>
          </a:stretch>
        </p:blipFill>
        <p:spPr bwMode="auto">
          <a:xfrm rot="10492441">
            <a:off x="142875" y="142875"/>
            <a:ext cx="839788" cy="2714625"/>
          </a:xfrm>
          <a:prstGeom prst="rect">
            <a:avLst/>
          </a:prstGeom>
          <a:noFill/>
          <a:ln w="9525">
            <a:noFill/>
            <a:miter lim="800000"/>
            <a:headEnd/>
            <a:tailEnd/>
          </a:ln>
        </p:spPr>
      </p:pic>
      <p:pic>
        <p:nvPicPr>
          <p:cNvPr id="17416" name="Picture 6" descr="http://bestgif.narod.ru/cvety/bestgif.narod.ru_21218.gif"/>
          <p:cNvPicPr>
            <a:picLocks noChangeAspect="1" noChangeArrowheads="1" noCrop="1"/>
          </p:cNvPicPr>
          <p:nvPr/>
        </p:nvPicPr>
        <p:blipFill>
          <a:blip r:embed="rId9" cstate="print"/>
          <a:srcRect/>
          <a:stretch>
            <a:fillRect/>
          </a:stretch>
        </p:blipFill>
        <p:spPr bwMode="auto">
          <a:xfrm rot="-1751284">
            <a:off x="8229600" y="23813"/>
            <a:ext cx="611188" cy="1974850"/>
          </a:xfrm>
          <a:prstGeom prst="rect">
            <a:avLst/>
          </a:prstGeom>
          <a:noFill/>
          <a:ln w="9525">
            <a:noFill/>
            <a:miter lim="800000"/>
            <a:headEnd/>
            <a:tailEnd/>
          </a:ln>
        </p:spPr>
      </p:pic>
    </p:spTree>
  </p:cSld>
  <p:clrMapOvr>
    <a:masterClrMapping/>
  </p:clrMapOvr>
  <p:transition spd="slow">
    <p:strip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Содержимое 2"/>
          <p:cNvSpPr>
            <a:spLocks noGrp="1"/>
          </p:cNvSpPr>
          <p:nvPr>
            <p:ph idx="1"/>
          </p:nvPr>
        </p:nvSpPr>
        <p:spPr>
          <a:xfrm>
            <a:off x="457200" y="0"/>
            <a:ext cx="8229600" cy="1571625"/>
          </a:xfrm>
        </p:spPr>
        <p:txBody>
          <a:bodyPr/>
          <a:lstStyle/>
          <a:p>
            <a:pPr eaLnBrk="1" hangingPunct="1">
              <a:buFont typeface="Wingdings 2" pitchFamily="18" charset="2"/>
              <a:buNone/>
            </a:pPr>
            <a:r>
              <a:rPr lang="ru-RU" smtClean="0"/>
              <a:t>     Елизавета Петровна внезапно скончалась в  декабре 1761 г., после двадцатилетнего царствования, на 53 - м году жизни.</a:t>
            </a:r>
          </a:p>
          <a:p>
            <a:pPr eaLnBrk="1" hangingPunct="1">
              <a:buFont typeface="Wingdings 2" pitchFamily="18" charset="2"/>
              <a:buNone/>
            </a:pPr>
            <a:endParaRPr lang="ru-RU" smtClean="0"/>
          </a:p>
        </p:txBody>
      </p:sp>
      <p:pic>
        <p:nvPicPr>
          <p:cNvPr id="32770" name="Picture 2" descr="D:\SYS\Desktop\Лиза\7.jpg"/>
          <p:cNvPicPr>
            <a:picLocks noChangeAspect="1" noChangeArrowheads="1"/>
          </p:cNvPicPr>
          <p:nvPr/>
        </p:nvPicPr>
        <p:blipFill>
          <a:blip r:embed="rId2" cstate="print"/>
          <a:srcRect/>
          <a:stretch>
            <a:fillRect/>
          </a:stretch>
        </p:blipFill>
        <p:spPr bwMode="auto">
          <a:xfrm>
            <a:off x="2500298" y="1285860"/>
            <a:ext cx="4357718" cy="4861594"/>
          </a:xfrm>
          <a:prstGeom prst="rect">
            <a:avLst/>
          </a:prstGeom>
          <a:ln>
            <a:noFill/>
          </a:ln>
          <a:effectLst>
            <a:softEdge rad="112500"/>
          </a:effectLst>
        </p:spPr>
      </p:pic>
      <p:pic>
        <p:nvPicPr>
          <p:cNvPr id="18436" name="Picture 12" descr="http://bestgif.narod.ru/cvety/bestgif.narod.ru_21190.gif"/>
          <p:cNvPicPr>
            <a:picLocks noChangeAspect="1" noChangeArrowheads="1" noCrop="1"/>
          </p:cNvPicPr>
          <p:nvPr/>
        </p:nvPicPr>
        <p:blipFill>
          <a:blip r:embed="rId3" cstate="print"/>
          <a:srcRect/>
          <a:stretch>
            <a:fillRect/>
          </a:stretch>
        </p:blipFill>
        <p:spPr bwMode="auto">
          <a:xfrm>
            <a:off x="6072188" y="5343525"/>
            <a:ext cx="1571625" cy="1514475"/>
          </a:xfrm>
          <a:prstGeom prst="rect">
            <a:avLst/>
          </a:prstGeom>
          <a:noFill/>
          <a:ln w="9525">
            <a:noFill/>
            <a:miter lim="800000"/>
            <a:headEnd/>
            <a:tailEnd/>
          </a:ln>
        </p:spPr>
      </p:pic>
      <p:pic>
        <p:nvPicPr>
          <p:cNvPr id="18437" name="Picture 12" descr="http://bestgif.narod.ru/cvety/bestgif.narod.ru_21190.gif"/>
          <p:cNvPicPr>
            <a:picLocks noChangeAspect="1" noChangeArrowheads="1" noCrop="1"/>
          </p:cNvPicPr>
          <p:nvPr/>
        </p:nvPicPr>
        <p:blipFill>
          <a:blip r:embed="rId3" cstate="print"/>
          <a:srcRect/>
          <a:stretch>
            <a:fillRect/>
          </a:stretch>
        </p:blipFill>
        <p:spPr bwMode="auto">
          <a:xfrm>
            <a:off x="7572375" y="4214813"/>
            <a:ext cx="1571625" cy="1514475"/>
          </a:xfrm>
          <a:prstGeom prst="rect">
            <a:avLst/>
          </a:prstGeom>
          <a:noFill/>
          <a:ln w="9525">
            <a:noFill/>
            <a:miter lim="800000"/>
            <a:headEnd/>
            <a:tailEnd/>
          </a:ln>
        </p:spPr>
      </p:pic>
      <p:pic>
        <p:nvPicPr>
          <p:cNvPr id="18438" name="Picture 12" descr="http://bestgif.narod.ru/cvety/bestgif.narod.ru_21190.gif"/>
          <p:cNvPicPr>
            <a:picLocks noChangeAspect="1" noChangeArrowheads="1" noCrop="1"/>
          </p:cNvPicPr>
          <p:nvPr/>
        </p:nvPicPr>
        <p:blipFill>
          <a:blip r:embed="rId3" cstate="print"/>
          <a:srcRect/>
          <a:stretch>
            <a:fillRect/>
          </a:stretch>
        </p:blipFill>
        <p:spPr bwMode="auto">
          <a:xfrm>
            <a:off x="1643063" y="5343525"/>
            <a:ext cx="1571625" cy="1514475"/>
          </a:xfrm>
          <a:prstGeom prst="rect">
            <a:avLst/>
          </a:prstGeom>
          <a:noFill/>
          <a:ln w="9525">
            <a:noFill/>
            <a:miter lim="800000"/>
            <a:headEnd/>
            <a:tailEnd/>
          </a:ln>
        </p:spPr>
      </p:pic>
      <p:pic>
        <p:nvPicPr>
          <p:cNvPr id="18439" name="Picture 12" descr="http://bestgif.narod.ru/cvety/bestgif.narod.ru_21190.gif"/>
          <p:cNvPicPr>
            <a:picLocks noChangeAspect="1" noChangeArrowheads="1" noCrop="1"/>
          </p:cNvPicPr>
          <p:nvPr/>
        </p:nvPicPr>
        <p:blipFill>
          <a:blip r:embed="rId3" cstate="print"/>
          <a:srcRect/>
          <a:stretch>
            <a:fillRect/>
          </a:stretch>
        </p:blipFill>
        <p:spPr bwMode="auto">
          <a:xfrm>
            <a:off x="142875" y="4214813"/>
            <a:ext cx="1571625" cy="1514475"/>
          </a:xfrm>
          <a:prstGeom prst="rect">
            <a:avLst/>
          </a:prstGeom>
          <a:noFill/>
          <a:ln w="9525">
            <a:noFill/>
            <a:miter lim="800000"/>
            <a:headEnd/>
            <a:tailEnd/>
          </a:ln>
        </p:spPr>
      </p:pic>
      <p:pic>
        <p:nvPicPr>
          <p:cNvPr id="18440" name="Picture 4" descr="http://bestgif.narod.ru/predmeti/bestgif.narod.ru_1493.gif"/>
          <p:cNvPicPr>
            <a:picLocks noChangeAspect="1" noChangeArrowheads="1" noCrop="1"/>
          </p:cNvPicPr>
          <p:nvPr/>
        </p:nvPicPr>
        <p:blipFill>
          <a:blip r:embed="rId4" cstate="print"/>
          <a:srcRect/>
          <a:stretch>
            <a:fillRect/>
          </a:stretch>
        </p:blipFill>
        <p:spPr bwMode="auto">
          <a:xfrm>
            <a:off x="3571875" y="4857750"/>
            <a:ext cx="2219325" cy="2192338"/>
          </a:xfrm>
          <a:prstGeom prst="rect">
            <a:avLst/>
          </a:prstGeom>
          <a:noFill/>
          <a:ln w="9525">
            <a:noFill/>
            <a:miter lim="800000"/>
            <a:headEnd/>
            <a:tailEnd/>
          </a:ln>
        </p:spPr>
      </p:pic>
    </p:spTree>
  </p:cSld>
  <p:clrMapOvr>
    <a:masterClrMapping/>
  </p:clrMapOvr>
  <p:transition spd="slow">
    <p:plu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43608" y="2571750"/>
            <a:ext cx="6840760" cy="2043113"/>
          </a:xfrm>
        </p:spPr>
        <p:txBody>
          <a:bodyPr>
            <a:normAutofit fontScale="85000" lnSpcReduction="20000"/>
          </a:bodyPr>
          <a:lstStyle/>
          <a:p>
            <a:pPr>
              <a:buNone/>
            </a:pPr>
            <a:r>
              <a:rPr lang="ru-RU" sz="3600" smtClean="0"/>
              <a:t>Подготовила  </a:t>
            </a:r>
            <a:r>
              <a:rPr lang="ru-RU" sz="3600" dirty="0" smtClean="0"/>
              <a:t>воспитатель</a:t>
            </a:r>
          </a:p>
          <a:p>
            <a:pPr>
              <a:buNone/>
            </a:pPr>
            <a:r>
              <a:rPr lang="ru-RU" sz="3600" dirty="0" smtClean="0"/>
              <a:t>ГБС(К)ОУ школы-интерната № 1 </a:t>
            </a:r>
          </a:p>
          <a:p>
            <a:pPr>
              <a:buNone/>
            </a:pPr>
            <a:r>
              <a:rPr lang="en-US" sz="3600" dirty="0" smtClean="0"/>
              <a:t>VI</a:t>
            </a:r>
            <a:r>
              <a:rPr lang="ru-RU" sz="3600" dirty="0" smtClean="0"/>
              <a:t> вида г. Ейска</a:t>
            </a:r>
          </a:p>
          <a:p>
            <a:pPr>
              <a:buNone/>
            </a:pPr>
            <a:r>
              <a:rPr lang="ru-RU" sz="3600" dirty="0" smtClean="0"/>
              <a:t>Плахтеева Наталья Владимировна</a:t>
            </a:r>
          </a:p>
          <a:p>
            <a:pPr marL="548640" indent="-411480" eaLnBrk="1" fontAlgn="auto" hangingPunct="1">
              <a:spcAft>
                <a:spcPts val="0"/>
              </a:spcAft>
              <a:buClr>
                <a:schemeClr val="tx1">
                  <a:shade val="95000"/>
                </a:schemeClr>
              </a:buClr>
              <a:buNone/>
              <a:defRPr/>
            </a:pPr>
            <a:endParaRPr lang="ru-RU" sz="3600" dirty="0" smtClean="0"/>
          </a:p>
          <a:p>
            <a:pPr marL="548640" indent="-411480" eaLnBrk="1" fontAlgn="auto" hangingPunct="1">
              <a:spcAft>
                <a:spcPts val="0"/>
              </a:spcAft>
              <a:buClr>
                <a:schemeClr val="tx1">
                  <a:shade val="95000"/>
                </a:schemeClr>
              </a:buClr>
              <a:buFont typeface="Wingdings 2"/>
              <a:buNone/>
              <a:defRPr/>
            </a:pPr>
            <a:endParaRPr lang="ru-RU" dirty="0"/>
          </a:p>
        </p:txBody>
      </p:sp>
      <p:pic>
        <p:nvPicPr>
          <p:cNvPr id="19459" name="Picture 2" descr="http://holiday.ds8.ru/imagesm/7z9n2ir.gif"/>
          <p:cNvPicPr>
            <a:picLocks noChangeAspect="1" noChangeArrowheads="1" noCrop="1"/>
          </p:cNvPicPr>
          <p:nvPr/>
        </p:nvPicPr>
        <p:blipFill>
          <a:blip r:embed="rId2" cstate="print"/>
          <a:srcRect/>
          <a:stretch>
            <a:fillRect/>
          </a:stretch>
        </p:blipFill>
        <p:spPr bwMode="auto">
          <a:xfrm>
            <a:off x="6012160" y="4293096"/>
            <a:ext cx="2876550" cy="2352675"/>
          </a:xfrm>
          <a:prstGeom prst="rect">
            <a:avLst/>
          </a:prstGeom>
          <a:noFill/>
          <a:ln w="9525">
            <a:noFill/>
            <a:miter lim="800000"/>
            <a:headEnd/>
            <a:tailEnd/>
          </a:ln>
        </p:spPr>
      </p:pic>
      <p:pic>
        <p:nvPicPr>
          <p:cNvPr id="19460" name="Picture 2" descr="http://holiday.ds8.ru/imagesm/7z9n2ir.gif"/>
          <p:cNvPicPr>
            <a:picLocks noChangeAspect="1" noChangeArrowheads="1" noCrop="1"/>
          </p:cNvPicPr>
          <p:nvPr/>
        </p:nvPicPr>
        <p:blipFill>
          <a:blip r:embed="rId2" cstate="print"/>
          <a:srcRect/>
          <a:stretch>
            <a:fillRect/>
          </a:stretch>
        </p:blipFill>
        <p:spPr bwMode="auto">
          <a:xfrm>
            <a:off x="357188" y="214313"/>
            <a:ext cx="2876550" cy="2352675"/>
          </a:xfrm>
          <a:prstGeom prst="rect">
            <a:avLst/>
          </a:prstGeom>
          <a:noFill/>
          <a:ln w="9525">
            <a:noFill/>
            <a:miter lim="800000"/>
            <a:headEnd/>
            <a:tailEnd/>
          </a:ln>
        </p:spPr>
      </p:pic>
    </p:spTree>
  </p:cSld>
  <p:clrMapOvr>
    <a:masterClrMapping/>
  </p:clrMapOvr>
  <p:transition spd="slow">
    <p:diamon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643313" y="0"/>
            <a:ext cx="5500687" cy="6858000"/>
          </a:xfrm>
        </p:spPr>
        <p:txBody>
          <a:bodyPr>
            <a:noAutofit/>
          </a:bodyPr>
          <a:lstStyle/>
          <a:p>
            <a:pPr marL="548640" indent="-411480" eaLnBrk="1" fontAlgn="auto" hangingPunct="1">
              <a:spcAft>
                <a:spcPts val="0"/>
              </a:spcAft>
              <a:buClr>
                <a:schemeClr val="tx1">
                  <a:shade val="95000"/>
                </a:schemeClr>
              </a:buClr>
              <a:buFont typeface="Wingdings 2"/>
              <a:buNone/>
              <a:defRPr/>
            </a:pPr>
            <a:r>
              <a:rPr lang="en-US" b="1" dirty="0" smtClean="0">
                <a:solidFill>
                  <a:schemeClr val="accent5">
                    <a:lumMod val="60000"/>
                    <a:lumOff val="40000"/>
                  </a:schemeClr>
                </a:solidFill>
              </a:rPr>
              <a:t>     </a:t>
            </a:r>
            <a:r>
              <a:rPr lang="ru-RU" b="1" dirty="0" smtClean="0">
                <a:solidFill>
                  <a:schemeClr val="accent5">
                    <a:lumMod val="60000"/>
                    <a:lumOff val="40000"/>
                  </a:schemeClr>
                </a:solidFill>
              </a:rPr>
              <a:t>Елизавета Петровна </a:t>
            </a:r>
            <a:r>
              <a:rPr lang="en-US" b="1" dirty="0" smtClean="0">
                <a:solidFill>
                  <a:schemeClr val="accent5">
                    <a:lumMod val="60000"/>
                    <a:lumOff val="40000"/>
                  </a:schemeClr>
                </a:solidFill>
              </a:rPr>
              <a:t>            </a:t>
            </a:r>
            <a:r>
              <a:rPr lang="ru-RU" b="1" dirty="0" smtClean="0">
                <a:solidFill>
                  <a:srgbClr val="FFFF00"/>
                </a:solidFill>
              </a:rPr>
              <a:t>(1709-1761/62), российская императрица с 1741, дочь </a:t>
            </a:r>
            <a:r>
              <a:rPr lang="ru-RU" b="1" dirty="0" smtClean="0">
                <a:solidFill>
                  <a:srgbClr val="FF0000"/>
                </a:solidFill>
              </a:rPr>
              <a:t>Петра </a:t>
            </a:r>
            <a:r>
              <a:rPr lang="en-US" b="1" dirty="0" smtClean="0">
                <a:solidFill>
                  <a:srgbClr val="FF0000"/>
                </a:solidFill>
              </a:rPr>
              <a:t>I</a:t>
            </a:r>
            <a:r>
              <a:rPr lang="ru-RU" b="1" dirty="0" smtClean="0">
                <a:solidFill>
                  <a:schemeClr val="accent3">
                    <a:lumMod val="75000"/>
                  </a:schemeClr>
                </a:solidFill>
              </a:rPr>
              <a:t> </a:t>
            </a:r>
            <a:r>
              <a:rPr lang="ru-RU" b="1" dirty="0" smtClean="0">
                <a:solidFill>
                  <a:srgbClr val="FFFF00"/>
                </a:solidFill>
              </a:rPr>
              <a:t>и </a:t>
            </a:r>
            <a:r>
              <a:rPr lang="ru-RU" b="1" dirty="0" smtClean="0">
                <a:solidFill>
                  <a:srgbClr val="FF0000"/>
                </a:solidFill>
              </a:rPr>
              <a:t>Екатерины I.</a:t>
            </a:r>
            <a:r>
              <a:rPr lang="ru-RU" b="1" dirty="0" smtClean="0">
                <a:solidFill>
                  <a:schemeClr val="accent3">
                    <a:lumMod val="75000"/>
                  </a:schemeClr>
                </a:solidFill>
              </a:rPr>
              <a:t> </a:t>
            </a:r>
            <a:r>
              <a:rPr lang="ru-RU" b="1" dirty="0" smtClean="0">
                <a:solidFill>
                  <a:srgbClr val="FFFF00"/>
                </a:solidFill>
              </a:rPr>
              <a:t>Возведена на престол гвардией. В ее царствование были достигнуты значительные успехи в развитии хозяйства, культуры России и во внешней политике, чему способствовала деятельность </a:t>
            </a:r>
            <a:r>
              <a:rPr lang="ru-RU" b="1" dirty="0" smtClean="0">
                <a:solidFill>
                  <a:srgbClr val="FF0000"/>
                </a:solidFill>
              </a:rPr>
              <a:t>Михаила Ломоносова</a:t>
            </a:r>
            <a:r>
              <a:rPr lang="ru-RU" b="1" dirty="0" smtClean="0">
                <a:solidFill>
                  <a:srgbClr val="FFFF00"/>
                </a:solidFill>
              </a:rPr>
              <a:t>, П. И. и И. И. Шуваловых, А. П. Бестужева-Рюмина и др.</a:t>
            </a:r>
          </a:p>
          <a:p>
            <a:pPr marL="548640" indent="-411480" eaLnBrk="1" fontAlgn="auto" hangingPunct="1">
              <a:spcAft>
                <a:spcPts val="0"/>
              </a:spcAft>
              <a:buClr>
                <a:schemeClr val="tx1">
                  <a:shade val="95000"/>
                </a:schemeClr>
              </a:buClr>
              <a:buFont typeface="Wingdings 2"/>
              <a:buChar char=""/>
              <a:defRPr/>
            </a:pPr>
            <a:endParaRPr lang="ru-RU" sz="2400" b="1" dirty="0"/>
          </a:p>
        </p:txBody>
      </p:sp>
      <p:pic>
        <p:nvPicPr>
          <p:cNvPr id="2052" name="Picture 4" descr="Картинка 15 из 2805">
            <a:hlinkClick r:id="rId2"/>
          </p:cNvPr>
          <p:cNvPicPr>
            <a:picLocks noChangeAspect="1" noChangeArrowheads="1"/>
          </p:cNvPicPr>
          <p:nvPr/>
        </p:nvPicPr>
        <p:blipFill>
          <a:blip r:embed="rId3" cstate="print"/>
          <a:srcRect/>
          <a:stretch>
            <a:fillRect/>
          </a:stretch>
        </p:blipFill>
        <p:spPr bwMode="auto">
          <a:xfrm>
            <a:off x="285720" y="928670"/>
            <a:ext cx="3794787" cy="5357850"/>
          </a:xfrm>
          <a:prstGeom prst="rect">
            <a:avLst/>
          </a:prstGeom>
          <a:ln>
            <a:noFill/>
          </a:ln>
          <a:effectLst>
            <a:softEdge rad="112500"/>
          </a:effectLst>
        </p:spPr>
      </p:pic>
      <p:pic>
        <p:nvPicPr>
          <p:cNvPr id="4100" name="Picture 4" descr="http://bestgif.narod.ru/cvety/bestgif.narod.ru_21231.gif"/>
          <p:cNvPicPr>
            <a:picLocks noChangeAspect="1" noChangeArrowheads="1" noCrop="1"/>
          </p:cNvPicPr>
          <p:nvPr/>
        </p:nvPicPr>
        <p:blipFill>
          <a:blip r:embed="rId4" cstate="print"/>
          <a:srcRect/>
          <a:stretch>
            <a:fillRect/>
          </a:stretch>
        </p:blipFill>
        <p:spPr bwMode="auto">
          <a:xfrm>
            <a:off x="0" y="-214313"/>
            <a:ext cx="1200150" cy="4000501"/>
          </a:xfrm>
          <a:prstGeom prst="rect">
            <a:avLst/>
          </a:prstGeom>
          <a:noFill/>
          <a:ln w="9525">
            <a:noFill/>
            <a:miter lim="800000"/>
            <a:headEnd/>
            <a:tailEnd/>
          </a:ln>
        </p:spPr>
      </p:pic>
      <p:pic>
        <p:nvPicPr>
          <p:cNvPr id="4101" name="Picture 4" descr="http://bestgif.narod.ru/cvety/bestgif.narod.ru_21231.gif"/>
          <p:cNvPicPr>
            <a:picLocks noChangeAspect="1" noChangeArrowheads="1" noCrop="1"/>
          </p:cNvPicPr>
          <p:nvPr/>
        </p:nvPicPr>
        <p:blipFill>
          <a:blip r:embed="rId4" cstate="print"/>
          <a:srcRect/>
          <a:stretch>
            <a:fillRect/>
          </a:stretch>
        </p:blipFill>
        <p:spPr bwMode="auto">
          <a:xfrm rot="-5400000">
            <a:off x="1851025" y="-1279525"/>
            <a:ext cx="1096963" cy="3656013"/>
          </a:xfrm>
          <a:prstGeom prst="rect">
            <a:avLst/>
          </a:prstGeom>
          <a:noFill/>
          <a:ln w="9525">
            <a:noFill/>
            <a:miter lim="800000"/>
            <a:headEnd/>
            <a:tailEnd/>
          </a:ln>
        </p:spPr>
      </p:pic>
    </p:spTree>
  </p:cSld>
  <p:clrMapOvr>
    <a:masterClrMapping/>
  </p:clrMapOvr>
  <p:transition spd="slow">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214422"/>
          </a:xfrm>
        </p:spPr>
        <p:txBody>
          <a:bodyPr/>
          <a:lstStyle/>
          <a:p>
            <a:pPr eaLnBrk="1" fontAlgn="auto" hangingPunct="1">
              <a:spcAft>
                <a:spcPts val="0"/>
              </a:spcAft>
              <a:defRPr/>
            </a:pPr>
            <a:r>
              <a:rPr lang="ru-RU" sz="6600" dirty="0" smtClean="0">
                <a:solidFill>
                  <a:srgbClr val="FFFF00"/>
                </a:solidFill>
              </a:rPr>
              <a:t>Родители</a:t>
            </a:r>
            <a:endParaRPr lang="ru-RU" sz="6600" dirty="0">
              <a:solidFill>
                <a:srgbClr val="FFFF00"/>
              </a:solidFill>
            </a:endParaRPr>
          </a:p>
        </p:txBody>
      </p:sp>
      <p:pic>
        <p:nvPicPr>
          <p:cNvPr id="3074" name="Picture 2" descr="D:\SYS\Desktop\Лиза\petr3.jpg"/>
          <p:cNvPicPr>
            <a:picLocks noGrp="1" noChangeAspect="1" noChangeArrowheads="1"/>
          </p:cNvPicPr>
          <p:nvPr>
            <p:ph idx="1"/>
          </p:nvPr>
        </p:nvPicPr>
        <p:blipFill>
          <a:blip r:embed="rId2" cstate="print"/>
          <a:srcRect/>
          <a:stretch>
            <a:fillRect/>
          </a:stretch>
        </p:blipFill>
        <p:spPr>
          <a:xfrm>
            <a:off x="785786" y="1357298"/>
            <a:ext cx="3492073" cy="4143404"/>
          </a:xfrm>
          <a:ln w="190500" cap="sq">
            <a:solidFill>
              <a:srgbClr val="C8C6BD"/>
            </a:solidFill>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075" name="Picture 3" descr="D:\SYS\Desktop\Лиза\10e6b3f510d1eafc13d51f23d951169f.jpg"/>
          <p:cNvPicPr>
            <a:picLocks noChangeAspect="1" noChangeArrowheads="1"/>
          </p:cNvPicPr>
          <p:nvPr/>
        </p:nvPicPr>
        <p:blipFill>
          <a:blip r:embed="rId3" cstate="print"/>
          <a:srcRect/>
          <a:stretch>
            <a:fillRect/>
          </a:stretch>
        </p:blipFill>
        <p:spPr bwMode="auto">
          <a:xfrm>
            <a:off x="5214942" y="1285860"/>
            <a:ext cx="3178419" cy="414937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p:cNvSpPr txBox="1"/>
          <p:nvPr/>
        </p:nvSpPr>
        <p:spPr>
          <a:xfrm>
            <a:off x="1500188" y="5572125"/>
            <a:ext cx="1643062" cy="523875"/>
          </a:xfrm>
          <a:prstGeom prst="rect">
            <a:avLst/>
          </a:prstGeom>
          <a:noFill/>
        </p:spPr>
        <p:txBody>
          <a:bodyPr>
            <a:spAutoFit/>
          </a:bodyPr>
          <a:lstStyle/>
          <a:p>
            <a:pPr algn="ctr" fontAlgn="auto">
              <a:spcBef>
                <a:spcPts val="0"/>
              </a:spcBef>
              <a:spcAft>
                <a:spcPts val="0"/>
              </a:spcAft>
              <a:defRPr/>
            </a:pPr>
            <a:r>
              <a:rPr lang="ru-RU" sz="2800" b="1" dirty="0">
                <a:effectLst>
                  <a:outerShdw blurRad="38100" dist="38100" dir="2700000" algn="tl">
                    <a:srgbClr val="000000">
                      <a:alpha val="43137"/>
                    </a:srgbClr>
                  </a:outerShdw>
                </a:effectLst>
                <a:latin typeface="+mn-lt"/>
                <a:cs typeface="+mn-cs"/>
              </a:rPr>
              <a:t>Петр</a:t>
            </a:r>
            <a:r>
              <a:rPr lang="en-US" sz="2800" b="1" dirty="0">
                <a:effectLst>
                  <a:outerShdw blurRad="38100" dist="38100" dir="2700000" algn="tl">
                    <a:srgbClr val="000000">
                      <a:alpha val="43137"/>
                    </a:srgbClr>
                  </a:outerShdw>
                </a:effectLst>
                <a:latin typeface="+mn-lt"/>
                <a:cs typeface="+mn-cs"/>
              </a:rPr>
              <a:t>I</a:t>
            </a:r>
            <a:endParaRPr lang="ru-RU" sz="2800" b="1" dirty="0">
              <a:effectLst>
                <a:outerShdw blurRad="38100" dist="38100" dir="2700000" algn="tl">
                  <a:srgbClr val="000000">
                    <a:alpha val="43137"/>
                  </a:srgbClr>
                </a:outerShdw>
              </a:effectLst>
              <a:latin typeface="+mn-lt"/>
              <a:cs typeface="+mn-cs"/>
            </a:endParaRPr>
          </a:p>
        </p:txBody>
      </p:sp>
      <p:sp>
        <p:nvSpPr>
          <p:cNvPr id="5126" name="TextBox 6"/>
          <p:cNvSpPr txBox="1">
            <a:spLocks noChangeArrowheads="1"/>
          </p:cNvSpPr>
          <p:nvPr/>
        </p:nvSpPr>
        <p:spPr bwMode="auto">
          <a:xfrm>
            <a:off x="5214938" y="5500688"/>
            <a:ext cx="2286000" cy="523875"/>
          </a:xfrm>
          <a:prstGeom prst="rect">
            <a:avLst/>
          </a:prstGeom>
          <a:noFill/>
          <a:ln w="9525">
            <a:noFill/>
            <a:miter lim="800000"/>
            <a:headEnd/>
            <a:tailEnd/>
          </a:ln>
        </p:spPr>
        <p:txBody>
          <a:bodyPr>
            <a:spAutoFit/>
          </a:bodyPr>
          <a:lstStyle/>
          <a:p>
            <a:pPr algn="ctr"/>
            <a:r>
              <a:rPr lang="ru-RU" sz="2800" b="1">
                <a:latin typeface="Times New Roman" pitchFamily="18" charset="0"/>
              </a:rPr>
              <a:t>Екатерина</a:t>
            </a:r>
            <a:r>
              <a:rPr lang="en-US" sz="2800" b="1">
                <a:latin typeface="Book Antiqua" pitchFamily="18" charset="0"/>
              </a:rPr>
              <a:t> I</a:t>
            </a:r>
            <a:endParaRPr lang="ru-RU" sz="2800" b="1">
              <a:latin typeface="Times New Roman" pitchFamily="18" charset="0"/>
            </a:endParaRPr>
          </a:p>
        </p:txBody>
      </p:sp>
      <p:pic>
        <p:nvPicPr>
          <p:cNvPr id="5127" name="Picture 8" descr="http://bestgif.narod.ru/cvety/bestgif.narod.ru_213.gif"/>
          <p:cNvPicPr>
            <a:picLocks noChangeAspect="1" noChangeArrowheads="1" noCrop="1"/>
          </p:cNvPicPr>
          <p:nvPr/>
        </p:nvPicPr>
        <p:blipFill>
          <a:blip r:embed="rId4" cstate="print"/>
          <a:srcRect/>
          <a:stretch>
            <a:fillRect/>
          </a:stretch>
        </p:blipFill>
        <p:spPr bwMode="auto">
          <a:xfrm>
            <a:off x="7372350" y="4638675"/>
            <a:ext cx="1771650" cy="2219325"/>
          </a:xfrm>
          <a:prstGeom prst="rect">
            <a:avLst/>
          </a:prstGeom>
          <a:noFill/>
          <a:ln w="9525">
            <a:noFill/>
            <a:miter lim="800000"/>
            <a:headEnd/>
            <a:tailEnd/>
          </a:ln>
        </p:spPr>
      </p:pic>
      <p:pic>
        <p:nvPicPr>
          <p:cNvPr id="5128" name="Picture 8" descr="http://bestgif.narod.ru/cvety/bestgif.narod.ru_213.gif"/>
          <p:cNvPicPr>
            <a:picLocks noChangeAspect="1" noChangeArrowheads="1" noCrop="1"/>
          </p:cNvPicPr>
          <p:nvPr/>
        </p:nvPicPr>
        <p:blipFill>
          <a:blip r:embed="rId4" cstate="print"/>
          <a:srcRect/>
          <a:stretch>
            <a:fillRect/>
          </a:stretch>
        </p:blipFill>
        <p:spPr bwMode="auto">
          <a:xfrm>
            <a:off x="0" y="4786313"/>
            <a:ext cx="1543050" cy="1933575"/>
          </a:xfrm>
          <a:prstGeom prst="rect">
            <a:avLst/>
          </a:prstGeom>
          <a:noFill/>
          <a:ln w="9525">
            <a:noFill/>
            <a:miter lim="800000"/>
            <a:headEnd/>
            <a:tailEnd/>
          </a:ln>
        </p:spPr>
      </p:pic>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i="1" dirty="0" smtClean="0">
                <a:solidFill>
                  <a:srgbClr val="FFFF00"/>
                </a:solidFill>
              </a:rPr>
              <a:t>Детство, образование, характер Елизаветы Петровны.</a:t>
            </a:r>
            <a:endParaRPr lang="ru-RU" dirty="0">
              <a:solidFill>
                <a:srgbClr val="FFFF00"/>
              </a:solidFill>
            </a:endParaRPr>
          </a:p>
        </p:txBody>
      </p:sp>
      <p:sp>
        <p:nvSpPr>
          <p:cNvPr id="3" name="Содержимое 2"/>
          <p:cNvSpPr>
            <a:spLocks noGrp="1"/>
          </p:cNvSpPr>
          <p:nvPr>
            <p:ph idx="1"/>
          </p:nvPr>
        </p:nvSpPr>
        <p:spPr>
          <a:xfrm>
            <a:off x="3571875" y="1600200"/>
            <a:ext cx="5114925" cy="4708525"/>
          </a:xfrm>
        </p:spPr>
        <p:txBody>
          <a:bodyPr>
            <a:normAutofit fontScale="92500" lnSpcReduction="10000"/>
          </a:bodyPr>
          <a:lstStyle/>
          <a:p>
            <a:pPr marL="548640" indent="-411480" eaLnBrk="1" fontAlgn="auto" hangingPunct="1">
              <a:spcAft>
                <a:spcPts val="0"/>
              </a:spcAft>
              <a:buClr>
                <a:schemeClr val="tx1">
                  <a:shade val="95000"/>
                </a:schemeClr>
              </a:buClr>
              <a:buFont typeface="Wingdings 2"/>
              <a:buNone/>
              <a:defRPr/>
            </a:pPr>
            <a:r>
              <a:rPr lang="ru-RU" dirty="0" smtClean="0"/>
              <a:t>     С детства Елизавета пользовалась любовью и заботой отца, рано обучилась грамоте, учила также французский язык, основы истории, географии. По характеру была веселой, добродушной и одновременно капризной и вспыльчивой. Больше всего на свете любила светские развлечения: балы, танцы, охоту, маскарады. </a:t>
            </a:r>
          </a:p>
          <a:p>
            <a:pPr marL="548640" indent="-411480" eaLnBrk="1" fontAlgn="auto" hangingPunct="1">
              <a:spcAft>
                <a:spcPts val="0"/>
              </a:spcAft>
              <a:buClr>
                <a:schemeClr val="tx1">
                  <a:shade val="95000"/>
                </a:schemeClr>
              </a:buClr>
              <a:buFont typeface="Wingdings 2"/>
              <a:buChar char=""/>
              <a:defRPr/>
            </a:pPr>
            <a:endParaRPr lang="ru-RU" dirty="0"/>
          </a:p>
        </p:txBody>
      </p:sp>
      <p:pic>
        <p:nvPicPr>
          <p:cNvPr id="16386" name="Picture 2" descr="Картинка 1 из 67">
            <a:hlinkClick r:id="rId3"/>
          </p:cNvPr>
          <p:cNvPicPr>
            <a:picLocks noChangeAspect="1" noChangeArrowheads="1"/>
          </p:cNvPicPr>
          <p:nvPr/>
        </p:nvPicPr>
        <p:blipFill>
          <a:blip r:embed="rId4" cstate="print"/>
          <a:srcRect/>
          <a:stretch>
            <a:fillRect/>
          </a:stretch>
        </p:blipFill>
        <p:spPr bwMode="auto">
          <a:xfrm>
            <a:off x="571472" y="1714488"/>
            <a:ext cx="3165954" cy="407196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slow">
    <p:circl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SYS\Desktop\Лиза\Царевны Анна Петровна и Елизавета Петровна.jpg"/>
          <p:cNvPicPr>
            <a:picLocks noChangeAspect="1" noChangeArrowheads="1"/>
          </p:cNvPicPr>
          <p:nvPr/>
        </p:nvPicPr>
        <p:blipFill>
          <a:blip r:embed="rId2" cstate="print"/>
          <a:srcRect/>
          <a:stretch>
            <a:fillRect/>
          </a:stretch>
        </p:blipFill>
        <p:spPr bwMode="auto">
          <a:xfrm>
            <a:off x="928662" y="428604"/>
            <a:ext cx="7239051" cy="5429288"/>
          </a:xfrm>
          <a:prstGeom prst="rect">
            <a:avLst/>
          </a:prstGeom>
          <a:ln>
            <a:noFill/>
          </a:ln>
          <a:effectLst>
            <a:softEdge rad="112500"/>
          </a:effectLst>
        </p:spPr>
      </p:pic>
      <p:sp>
        <p:nvSpPr>
          <p:cNvPr id="7171" name="TextBox 4"/>
          <p:cNvSpPr txBox="1">
            <a:spLocks noChangeArrowheads="1"/>
          </p:cNvSpPr>
          <p:nvPr/>
        </p:nvSpPr>
        <p:spPr bwMode="auto">
          <a:xfrm>
            <a:off x="571500" y="5857875"/>
            <a:ext cx="6215063" cy="461963"/>
          </a:xfrm>
          <a:prstGeom prst="rect">
            <a:avLst/>
          </a:prstGeom>
          <a:noFill/>
          <a:ln w="9525">
            <a:noFill/>
            <a:miter lim="800000"/>
            <a:headEnd/>
            <a:tailEnd/>
          </a:ln>
        </p:spPr>
        <p:txBody>
          <a:bodyPr>
            <a:spAutoFit/>
          </a:bodyPr>
          <a:lstStyle/>
          <a:p>
            <a:pPr algn="ctr"/>
            <a:r>
              <a:rPr lang="ru-RU" sz="2400" b="1">
                <a:latin typeface="Times New Roman" pitchFamily="18" charset="0"/>
              </a:rPr>
              <a:t>Елизавета  Петровна</a:t>
            </a:r>
            <a:r>
              <a:rPr lang="en-US" sz="2400" b="1">
                <a:latin typeface="Book Antiqua" pitchFamily="18" charset="0"/>
              </a:rPr>
              <a:t> </a:t>
            </a:r>
            <a:r>
              <a:rPr lang="ru-RU" sz="2400" b="1">
                <a:latin typeface="Times New Roman" pitchFamily="18" charset="0"/>
              </a:rPr>
              <a:t>и Анна Иоанновна</a:t>
            </a:r>
          </a:p>
        </p:txBody>
      </p:sp>
      <p:pic>
        <p:nvPicPr>
          <p:cNvPr id="7172" name="Picture 6" descr="http://holiday.ds8.ru/imagess/xk9m0.gif"/>
          <p:cNvPicPr>
            <a:picLocks noChangeAspect="1" noChangeArrowheads="1" noCrop="1"/>
          </p:cNvPicPr>
          <p:nvPr/>
        </p:nvPicPr>
        <p:blipFill>
          <a:blip r:embed="rId3" cstate="print"/>
          <a:srcRect/>
          <a:stretch>
            <a:fillRect/>
          </a:stretch>
        </p:blipFill>
        <p:spPr bwMode="auto">
          <a:xfrm>
            <a:off x="6286500" y="4624388"/>
            <a:ext cx="2630488" cy="2233612"/>
          </a:xfrm>
          <a:prstGeom prst="rect">
            <a:avLst/>
          </a:prstGeom>
          <a:noFill/>
          <a:ln w="9525">
            <a:noFill/>
            <a:miter lim="800000"/>
            <a:headEnd/>
            <a:tailEnd/>
          </a:ln>
        </p:spPr>
      </p:pic>
      <p:pic>
        <p:nvPicPr>
          <p:cNvPr id="7173" name="Picture 6" descr="http://holiday.ds8.ru/imagess/xk9m0.gif"/>
          <p:cNvPicPr>
            <a:picLocks noChangeAspect="1" noChangeArrowheads="1" noCrop="1"/>
          </p:cNvPicPr>
          <p:nvPr/>
        </p:nvPicPr>
        <p:blipFill>
          <a:blip r:embed="rId3" cstate="print"/>
          <a:srcRect/>
          <a:stretch>
            <a:fillRect/>
          </a:stretch>
        </p:blipFill>
        <p:spPr bwMode="auto">
          <a:xfrm>
            <a:off x="0" y="-142875"/>
            <a:ext cx="2630488" cy="2233613"/>
          </a:xfrm>
          <a:prstGeom prst="rect">
            <a:avLst/>
          </a:prstGeom>
          <a:noFill/>
          <a:ln w="9525">
            <a:noFill/>
            <a:miter lim="800000"/>
            <a:headEnd/>
            <a:tailEnd/>
          </a:ln>
        </p:spPr>
      </p:pic>
    </p:spTree>
  </p:cSld>
  <p:clrMapOvr>
    <a:masterClrMapping/>
  </p:clrMapOvr>
  <p:transition spd="slow">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857625" y="0"/>
            <a:ext cx="5286375" cy="6858000"/>
          </a:xfrm>
        </p:spPr>
        <p:txBody>
          <a:bodyPr>
            <a:normAutofit fontScale="92500" lnSpcReduction="20000"/>
          </a:bodyPr>
          <a:lstStyle/>
          <a:p>
            <a:pPr marL="548640" indent="-411480" eaLnBrk="1" fontAlgn="auto" hangingPunct="1">
              <a:spcAft>
                <a:spcPts val="0"/>
              </a:spcAft>
              <a:buClr>
                <a:schemeClr val="tx1">
                  <a:shade val="95000"/>
                </a:schemeClr>
              </a:buClr>
              <a:buFont typeface="Wingdings 2"/>
              <a:buNone/>
              <a:defRPr/>
            </a:pPr>
            <a:r>
              <a:rPr lang="ru-RU" dirty="0" smtClean="0"/>
              <a:t>     Елизавета Петровна слыла первой красавицей своего времени, обожала наряжаться, никогда не надевала одно платье дважды и строго следила, чтобы никто из придворных дам не был одет или причесан красивее ее или даже появился в платье такой же материи (после смерти императрицы в ее гардеробе было найдено около 15 тыс. платьев). При дворе строились планы относительно ее замужества. Елизавету Петровну хотели отдать то за французского короля Людовика XV, то за принца </a:t>
            </a:r>
            <a:r>
              <a:rPr lang="ru-RU" dirty="0" err="1" smtClean="0"/>
              <a:t>Голштинского</a:t>
            </a:r>
            <a:r>
              <a:rPr lang="ru-RU" dirty="0" smtClean="0"/>
              <a:t> Карла Фридриха. Были и другие кандидаты, однако в брак она так и не вступила. </a:t>
            </a:r>
          </a:p>
          <a:p>
            <a:pPr marL="548640" indent="-411480" eaLnBrk="1" fontAlgn="auto" hangingPunct="1">
              <a:spcAft>
                <a:spcPts val="0"/>
              </a:spcAft>
              <a:buClr>
                <a:schemeClr val="tx1">
                  <a:shade val="95000"/>
                </a:schemeClr>
              </a:buClr>
              <a:buFont typeface="Wingdings 2"/>
              <a:buChar char=""/>
              <a:defRPr/>
            </a:pPr>
            <a:endParaRPr lang="ru-RU" dirty="0"/>
          </a:p>
        </p:txBody>
      </p:sp>
      <p:pic>
        <p:nvPicPr>
          <p:cNvPr id="18436" name="Picture 4" descr="Картинка 6 из 51">
            <a:hlinkClick r:id="rId2"/>
          </p:cNvPr>
          <p:cNvPicPr>
            <a:picLocks noChangeAspect="1" noChangeArrowheads="1"/>
          </p:cNvPicPr>
          <p:nvPr/>
        </p:nvPicPr>
        <p:blipFill>
          <a:blip r:embed="rId3" cstate="print"/>
          <a:srcRect/>
          <a:stretch>
            <a:fillRect/>
          </a:stretch>
        </p:blipFill>
        <p:spPr bwMode="auto">
          <a:xfrm>
            <a:off x="285720" y="1"/>
            <a:ext cx="3016094" cy="3746700"/>
          </a:xfrm>
          <a:prstGeom prst="rect">
            <a:avLst/>
          </a:prstGeom>
          <a:ln>
            <a:noFill/>
          </a:ln>
          <a:effectLst>
            <a:softEdge rad="112500"/>
          </a:effectLst>
        </p:spPr>
      </p:pic>
      <p:pic>
        <p:nvPicPr>
          <p:cNvPr id="18438" name="Picture 6" descr="Картинка 30 из 51">
            <a:hlinkClick r:id="rId4"/>
          </p:cNvPr>
          <p:cNvPicPr>
            <a:picLocks noChangeAspect="1" noChangeArrowheads="1"/>
          </p:cNvPicPr>
          <p:nvPr/>
        </p:nvPicPr>
        <p:blipFill>
          <a:blip r:embed="rId5" cstate="print"/>
          <a:srcRect/>
          <a:stretch>
            <a:fillRect/>
          </a:stretch>
        </p:blipFill>
        <p:spPr bwMode="auto">
          <a:xfrm>
            <a:off x="714375" y="3357563"/>
            <a:ext cx="3611563" cy="3286125"/>
          </a:xfrm>
          <a:prstGeom prst="rect">
            <a:avLst/>
          </a:prstGeom>
          <a:ln>
            <a:noFill/>
          </a:ln>
          <a:effectLst>
            <a:outerShdw blurRad="190500" algn="tl" rotWithShape="0">
              <a:srgbClr val="000000">
                <a:alpha val="70000"/>
              </a:srgbClr>
            </a:outerShdw>
          </a:effectLst>
        </p:spPr>
      </p:pic>
    </p:spTree>
  </p:cSld>
  <p:clrMapOvr>
    <a:masterClrMapping/>
  </p:clrMapOvr>
  <p:transition spd="slow">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417638"/>
          </a:xfrm>
        </p:spPr>
        <p:txBody>
          <a:bodyPr/>
          <a:lstStyle/>
          <a:p>
            <a:pPr eaLnBrk="1" fontAlgn="auto" hangingPunct="1">
              <a:spcAft>
                <a:spcPts val="0"/>
              </a:spcAft>
              <a:defRPr/>
            </a:pPr>
            <a:r>
              <a:rPr lang="ru-RU" i="1" dirty="0" smtClean="0">
                <a:solidFill>
                  <a:srgbClr val="FFFF00"/>
                </a:solidFill>
              </a:rPr>
              <a:t>Воцарение</a:t>
            </a:r>
            <a:r>
              <a:rPr lang="ru-RU" dirty="0" smtClean="0">
                <a:solidFill>
                  <a:srgbClr val="FFFF00"/>
                </a:solidFill>
              </a:rPr>
              <a:t/>
            </a:r>
            <a:br>
              <a:rPr lang="ru-RU" dirty="0" smtClean="0">
                <a:solidFill>
                  <a:srgbClr val="FFFF00"/>
                </a:solidFill>
              </a:rPr>
            </a:br>
            <a:endParaRPr lang="ru-RU" dirty="0">
              <a:solidFill>
                <a:srgbClr val="FFFF00"/>
              </a:solidFill>
            </a:endParaRPr>
          </a:p>
        </p:txBody>
      </p:sp>
      <p:sp>
        <p:nvSpPr>
          <p:cNvPr id="3" name="Содержимое 2"/>
          <p:cNvSpPr>
            <a:spLocks noGrp="1"/>
          </p:cNvSpPr>
          <p:nvPr>
            <p:ph idx="1"/>
          </p:nvPr>
        </p:nvSpPr>
        <p:spPr>
          <a:xfrm>
            <a:off x="3500438" y="857250"/>
            <a:ext cx="5643562" cy="6000750"/>
          </a:xfrm>
        </p:spPr>
        <p:txBody>
          <a:bodyPr>
            <a:normAutofit fontScale="77500" lnSpcReduction="20000"/>
          </a:bodyPr>
          <a:lstStyle/>
          <a:p>
            <a:pPr marL="548640" indent="-411480" eaLnBrk="1" fontAlgn="auto" hangingPunct="1">
              <a:spcAft>
                <a:spcPts val="0"/>
              </a:spcAft>
              <a:buClr>
                <a:schemeClr val="tx1">
                  <a:shade val="95000"/>
                </a:schemeClr>
              </a:buClr>
              <a:buFont typeface="Wingdings 2"/>
              <a:buNone/>
              <a:defRPr/>
            </a:pPr>
            <a:r>
              <a:rPr lang="ru-RU" dirty="0" smtClean="0"/>
              <a:t>      После смерти матери (1727) Елизавета сблизилась с императором Петром II, который, судя по всему, был влюблен в нее. В царствование Анны Ивановны положение Елизаветы осложнилось, поскольку императрица завидовала ее красоте и видела в ней опасную политическую соперницу. В то же время она пользовалась большой симпатией жителей Петербурга, особенно гвардейских солдат и офицеров, видевших в ней наследницу Петра Великого. Министры правительницы Анны Леопольдовны советовали ей как можно скорее удалить Елизавету из Петербурга, но знавшая об этих планах цесаревна 25 ноября 1741 при помощи роты гвардейцев Преображенского полка совершила государственный переворот и узурпировала власть, на которую не имела никаких прав. </a:t>
            </a:r>
          </a:p>
          <a:p>
            <a:pPr marL="548640" indent="-411480" eaLnBrk="1" fontAlgn="auto" hangingPunct="1">
              <a:spcAft>
                <a:spcPts val="0"/>
              </a:spcAft>
              <a:buClr>
                <a:schemeClr val="tx1">
                  <a:shade val="95000"/>
                </a:schemeClr>
              </a:buClr>
              <a:buFont typeface="Wingdings 2"/>
              <a:buChar char=""/>
              <a:defRPr/>
            </a:pPr>
            <a:endParaRPr lang="ru-RU" dirty="0"/>
          </a:p>
        </p:txBody>
      </p:sp>
      <p:pic>
        <p:nvPicPr>
          <p:cNvPr id="9220" name="Picture 2" descr="Картинка 5 из 2956">
            <a:hlinkClick r:id="rId2"/>
          </p:cNvPr>
          <p:cNvPicPr>
            <a:picLocks noChangeAspect="1" noChangeArrowheads="1"/>
          </p:cNvPicPr>
          <p:nvPr/>
        </p:nvPicPr>
        <p:blipFill>
          <a:blip r:embed="rId3" cstate="print"/>
          <a:srcRect/>
          <a:stretch>
            <a:fillRect/>
          </a:stretch>
        </p:blipFill>
        <p:spPr bwMode="auto">
          <a:xfrm>
            <a:off x="500063" y="857250"/>
            <a:ext cx="2738437" cy="4071938"/>
          </a:xfrm>
          <a:prstGeom prst="rect">
            <a:avLst/>
          </a:prstGeom>
          <a:noFill/>
          <a:ln w="9525">
            <a:noFill/>
            <a:miter lim="800000"/>
            <a:headEnd/>
            <a:tailEnd/>
          </a:ln>
        </p:spPr>
      </p:pic>
      <p:sp>
        <p:nvSpPr>
          <p:cNvPr id="9221" name="TextBox 5"/>
          <p:cNvSpPr txBox="1">
            <a:spLocks noChangeArrowheads="1"/>
          </p:cNvSpPr>
          <p:nvPr/>
        </p:nvSpPr>
        <p:spPr bwMode="auto">
          <a:xfrm>
            <a:off x="500063" y="4857750"/>
            <a:ext cx="2714625" cy="369888"/>
          </a:xfrm>
          <a:prstGeom prst="rect">
            <a:avLst/>
          </a:prstGeom>
          <a:noFill/>
          <a:ln w="9525">
            <a:noFill/>
            <a:miter lim="800000"/>
            <a:headEnd/>
            <a:tailEnd/>
          </a:ln>
        </p:spPr>
        <p:txBody>
          <a:bodyPr>
            <a:spAutoFit/>
          </a:bodyPr>
          <a:lstStyle/>
          <a:p>
            <a:r>
              <a:rPr lang="ru-RU">
                <a:latin typeface="Times New Roman" pitchFamily="18" charset="0"/>
              </a:rPr>
              <a:t>Анна Ивановна</a:t>
            </a:r>
          </a:p>
        </p:txBody>
      </p:sp>
    </p:spTree>
  </p:cSld>
  <p:clrMapOvr>
    <a:masterClrMapping/>
  </p:clrMapOvr>
  <p:transition spd="slow">
    <p:whee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rn-fareast.ucoz.ru/_ph/3/2/795589399.jpg">
            <a:hlinkClick r:id="rId2"/>
          </p:cNvPr>
          <p:cNvPicPr>
            <a:picLocks noChangeAspect="1" noChangeArrowheads="1"/>
          </p:cNvPicPr>
          <p:nvPr/>
        </p:nvPicPr>
        <p:blipFill>
          <a:blip r:embed="rId3" cstate="print"/>
          <a:srcRect/>
          <a:stretch>
            <a:fillRect/>
          </a:stretch>
        </p:blipFill>
        <p:spPr bwMode="auto">
          <a:xfrm>
            <a:off x="1000100" y="500042"/>
            <a:ext cx="6872517" cy="5429288"/>
          </a:xfrm>
          <a:prstGeom prst="rect">
            <a:avLst/>
          </a:prstGeom>
          <a:ln>
            <a:noFill/>
          </a:ln>
          <a:effectLst>
            <a:softEdge rad="112500"/>
          </a:effectLst>
        </p:spPr>
      </p:pic>
      <p:sp>
        <p:nvSpPr>
          <p:cNvPr id="10243" name="Rectangle 3"/>
          <p:cNvSpPr>
            <a:spLocks noChangeArrowheads="1"/>
          </p:cNvSpPr>
          <p:nvPr/>
        </p:nvSpPr>
        <p:spPr bwMode="auto">
          <a:xfrm>
            <a:off x="500063" y="6000750"/>
            <a:ext cx="7862887" cy="400050"/>
          </a:xfrm>
          <a:prstGeom prst="rect">
            <a:avLst/>
          </a:prstGeom>
          <a:noFill/>
          <a:ln w="9525">
            <a:noFill/>
            <a:miter lim="800000"/>
            <a:headEnd/>
            <a:tailEnd/>
          </a:ln>
        </p:spPr>
        <p:txBody>
          <a:bodyPr anchor="ctr">
            <a:spAutoFit/>
          </a:bodyPr>
          <a:lstStyle/>
          <a:p>
            <a:r>
              <a:rPr lang="ru-RU" sz="2000" b="1">
                <a:solidFill>
                  <a:srgbClr val="FF0000"/>
                </a:solidFill>
              </a:rPr>
              <a:t>Елизавета</a:t>
            </a:r>
            <a:r>
              <a:rPr lang="ru-RU" sz="2000"/>
              <a:t> </a:t>
            </a:r>
            <a:r>
              <a:rPr lang="ru-RU" sz="2000" b="1">
                <a:solidFill>
                  <a:srgbClr val="FF0000"/>
                </a:solidFill>
              </a:rPr>
              <a:t>Петровна</a:t>
            </a:r>
            <a:r>
              <a:rPr lang="ru-RU" sz="2000"/>
              <a:t> была возведена на престол гвардейцами </a:t>
            </a:r>
          </a:p>
        </p:txBody>
      </p:sp>
      <p:pic>
        <p:nvPicPr>
          <p:cNvPr id="10244" name="Picture 8" descr="http://bestgif.narod.ru/predmeti/bestgif.narod.ru_1497.gif"/>
          <p:cNvPicPr>
            <a:picLocks noChangeAspect="1" noChangeArrowheads="1" noCrop="1"/>
          </p:cNvPicPr>
          <p:nvPr/>
        </p:nvPicPr>
        <p:blipFill>
          <a:blip r:embed="rId4" cstate="print"/>
          <a:srcRect/>
          <a:stretch>
            <a:fillRect/>
          </a:stretch>
        </p:blipFill>
        <p:spPr bwMode="auto">
          <a:xfrm>
            <a:off x="142875" y="357188"/>
            <a:ext cx="928688" cy="993775"/>
          </a:xfrm>
          <a:prstGeom prst="rect">
            <a:avLst/>
          </a:prstGeom>
          <a:noFill/>
          <a:ln w="9525">
            <a:noFill/>
            <a:miter lim="800000"/>
            <a:headEnd/>
            <a:tailEnd/>
          </a:ln>
        </p:spPr>
      </p:pic>
      <p:pic>
        <p:nvPicPr>
          <p:cNvPr id="10245" name="Picture 8" descr="http://bestgif.narod.ru/predmeti/bestgif.narod.ru_1497.gif"/>
          <p:cNvPicPr>
            <a:picLocks noChangeAspect="1" noChangeArrowheads="1" noCrop="1"/>
          </p:cNvPicPr>
          <p:nvPr/>
        </p:nvPicPr>
        <p:blipFill>
          <a:blip r:embed="rId4" cstate="print"/>
          <a:srcRect/>
          <a:stretch>
            <a:fillRect/>
          </a:stretch>
        </p:blipFill>
        <p:spPr bwMode="auto">
          <a:xfrm>
            <a:off x="8001000" y="4929188"/>
            <a:ext cx="935038" cy="1000125"/>
          </a:xfrm>
          <a:prstGeom prst="rect">
            <a:avLst/>
          </a:prstGeom>
          <a:noFill/>
          <a:ln w="9525">
            <a:noFill/>
            <a:miter lim="800000"/>
            <a:headEnd/>
            <a:tailEnd/>
          </a:ln>
        </p:spPr>
      </p:pic>
      <p:pic>
        <p:nvPicPr>
          <p:cNvPr id="10246" name="Picture 8" descr="http://bestgif.narod.ru/predmeti/bestgif.narod.ru_1497.gif"/>
          <p:cNvPicPr>
            <a:picLocks noChangeAspect="1" noChangeArrowheads="1" noCrop="1"/>
          </p:cNvPicPr>
          <p:nvPr/>
        </p:nvPicPr>
        <p:blipFill>
          <a:blip r:embed="rId4" cstate="print"/>
          <a:srcRect/>
          <a:stretch>
            <a:fillRect/>
          </a:stretch>
        </p:blipFill>
        <p:spPr bwMode="auto">
          <a:xfrm>
            <a:off x="142875" y="2500313"/>
            <a:ext cx="876300" cy="938212"/>
          </a:xfrm>
          <a:prstGeom prst="rect">
            <a:avLst/>
          </a:prstGeom>
          <a:noFill/>
          <a:ln w="9525">
            <a:noFill/>
            <a:miter lim="800000"/>
            <a:headEnd/>
            <a:tailEnd/>
          </a:ln>
        </p:spPr>
      </p:pic>
      <p:pic>
        <p:nvPicPr>
          <p:cNvPr id="10247" name="Picture 8" descr="http://bestgif.narod.ru/predmeti/bestgif.narod.ru_1497.gif"/>
          <p:cNvPicPr>
            <a:picLocks noChangeAspect="1" noChangeArrowheads="1" noCrop="1"/>
          </p:cNvPicPr>
          <p:nvPr/>
        </p:nvPicPr>
        <p:blipFill>
          <a:blip r:embed="rId4" cstate="print"/>
          <a:srcRect/>
          <a:stretch>
            <a:fillRect/>
          </a:stretch>
        </p:blipFill>
        <p:spPr bwMode="auto">
          <a:xfrm>
            <a:off x="8001000" y="2643188"/>
            <a:ext cx="857250" cy="917575"/>
          </a:xfrm>
          <a:prstGeom prst="rect">
            <a:avLst/>
          </a:prstGeom>
          <a:noFill/>
          <a:ln w="9525">
            <a:noFill/>
            <a:miter lim="800000"/>
            <a:headEnd/>
            <a:tailEnd/>
          </a:ln>
        </p:spPr>
      </p:pic>
      <p:pic>
        <p:nvPicPr>
          <p:cNvPr id="10248" name="Picture 8" descr="http://bestgif.narod.ru/predmeti/bestgif.narod.ru_1497.gif"/>
          <p:cNvPicPr>
            <a:picLocks noChangeAspect="1" noChangeArrowheads="1" noCrop="1"/>
          </p:cNvPicPr>
          <p:nvPr/>
        </p:nvPicPr>
        <p:blipFill>
          <a:blip r:embed="rId4" cstate="print"/>
          <a:srcRect/>
          <a:stretch>
            <a:fillRect/>
          </a:stretch>
        </p:blipFill>
        <p:spPr bwMode="auto">
          <a:xfrm>
            <a:off x="7929563" y="285750"/>
            <a:ext cx="838200" cy="896938"/>
          </a:xfrm>
          <a:prstGeom prst="rect">
            <a:avLst/>
          </a:prstGeom>
          <a:noFill/>
          <a:ln w="9525">
            <a:noFill/>
            <a:miter lim="800000"/>
            <a:headEnd/>
            <a:tailEnd/>
          </a:ln>
        </p:spPr>
      </p:pic>
      <p:pic>
        <p:nvPicPr>
          <p:cNvPr id="10249" name="Picture 8" descr="http://bestgif.narod.ru/predmeti/bestgif.narod.ru_1497.gif"/>
          <p:cNvPicPr>
            <a:picLocks noChangeAspect="1" noChangeArrowheads="1" noCrop="1"/>
          </p:cNvPicPr>
          <p:nvPr/>
        </p:nvPicPr>
        <p:blipFill>
          <a:blip r:embed="rId4" cstate="print"/>
          <a:srcRect/>
          <a:stretch>
            <a:fillRect/>
          </a:stretch>
        </p:blipFill>
        <p:spPr bwMode="auto">
          <a:xfrm>
            <a:off x="0" y="4643438"/>
            <a:ext cx="1071563" cy="1147762"/>
          </a:xfrm>
          <a:prstGeom prst="rect">
            <a:avLst/>
          </a:prstGeom>
          <a:noFill/>
          <a:ln w="9525">
            <a:noFill/>
            <a:miter lim="800000"/>
            <a:headEnd/>
            <a:tailEnd/>
          </a:ln>
        </p:spPr>
      </p:pic>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68412"/>
          </a:xfrm>
        </p:spPr>
        <p:txBody>
          <a:bodyPr/>
          <a:lstStyle/>
          <a:p>
            <a:pPr eaLnBrk="1" fontAlgn="auto" hangingPunct="1">
              <a:spcAft>
                <a:spcPts val="0"/>
              </a:spcAft>
              <a:defRPr/>
            </a:pPr>
            <a:r>
              <a:rPr lang="ru-RU" i="1" dirty="0" smtClean="0">
                <a:solidFill>
                  <a:srgbClr val="FFFF00"/>
                </a:solidFill>
              </a:rPr>
              <a:t>Внутренняя политика </a:t>
            </a:r>
            <a:r>
              <a:rPr lang="ru-RU" dirty="0" smtClean="0"/>
              <a:t/>
            </a:r>
            <a:br>
              <a:rPr lang="ru-RU" dirty="0" smtClean="0"/>
            </a:br>
            <a:endParaRPr lang="ru-RU" dirty="0"/>
          </a:p>
        </p:txBody>
      </p:sp>
      <p:sp>
        <p:nvSpPr>
          <p:cNvPr id="3" name="Содержимое 2"/>
          <p:cNvSpPr>
            <a:spLocks noGrp="1"/>
          </p:cNvSpPr>
          <p:nvPr>
            <p:ph idx="1"/>
          </p:nvPr>
        </p:nvSpPr>
        <p:spPr>
          <a:xfrm>
            <a:off x="3929063" y="1071563"/>
            <a:ext cx="5214937" cy="5500687"/>
          </a:xfrm>
        </p:spPr>
        <p:txBody>
          <a:bodyPr>
            <a:normAutofit fontScale="62500" lnSpcReduction="20000"/>
          </a:bodyPr>
          <a:lstStyle/>
          <a:p>
            <a:pPr marL="548640" indent="-411480" eaLnBrk="1" fontAlgn="auto" hangingPunct="1">
              <a:spcAft>
                <a:spcPts val="0"/>
              </a:spcAft>
              <a:buClr>
                <a:schemeClr val="tx1">
                  <a:shade val="95000"/>
                </a:schemeClr>
              </a:buClr>
              <a:buFont typeface="Wingdings 2"/>
              <a:buNone/>
              <a:defRPr/>
            </a:pPr>
            <a:r>
              <a:rPr lang="ru-RU" dirty="0" smtClean="0"/>
              <a:t>       Обстоятельства восшествия на престол отразились на елизаветинском царствовании. Был провозглашен курс на возврат к наследию Петра Великого, в частности, восстановлена роль Сената и некоторых других центральных учреждений. Вместе с тем в конце 1740-х — первой половине 1750-х годов по инициативе П. И. Шувалова был осуществлен ряд серьезных преобразований, важнейшим из которых стала отмена в 1754 внутренних таможен. Это привело к значительному оживлению торговых связей между различными регионами страны. Были основаны первые русские банки — Дворянский, Купеческий и Медный; осуществлена реформа налогообложения, позволившая улучшить финансовое положение страны; получила развитие тяжелая промышленность. В 1754 была создана новая комиссия для составления Уложения, которая завершила свою работу к концу царствования Елизаветы Петровны. Однако процесс преобразований был прерван Семилетней войной (1756-62). </a:t>
            </a:r>
          </a:p>
          <a:p>
            <a:pPr marL="548640" indent="-411480" eaLnBrk="1" fontAlgn="auto" hangingPunct="1">
              <a:spcAft>
                <a:spcPts val="0"/>
              </a:spcAft>
              <a:buClr>
                <a:schemeClr val="tx1">
                  <a:shade val="95000"/>
                </a:schemeClr>
              </a:buClr>
              <a:buFont typeface="Wingdings 2"/>
              <a:buNone/>
              <a:defRPr/>
            </a:pPr>
            <a:endParaRPr lang="ru-RU" dirty="0"/>
          </a:p>
        </p:txBody>
      </p:sp>
      <p:pic>
        <p:nvPicPr>
          <p:cNvPr id="25602" name="Picture 2" descr="Картинка 11 из 2805">
            <a:hlinkClick r:id="rId3"/>
          </p:cNvPr>
          <p:cNvPicPr>
            <a:picLocks noChangeAspect="1" noChangeArrowheads="1"/>
          </p:cNvPicPr>
          <p:nvPr/>
        </p:nvPicPr>
        <p:blipFill>
          <a:blip r:embed="rId4" cstate="print"/>
          <a:srcRect/>
          <a:stretch>
            <a:fillRect/>
          </a:stretch>
        </p:blipFill>
        <p:spPr bwMode="auto">
          <a:xfrm>
            <a:off x="142844" y="1428736"/>
            <a:ext cx="4156593" cy="4429156"/>
          </a:xfrm>
          <a:prstGeom prst="round2DiagRect">
            <a:avLst>
              <a:gd name="adj1" fmla="val 16667"/>
              <a:gd name="adj2" fmla="val 38233"/>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slow">
    <p:pull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284</TotalTime>
  <Words>879</Words>
  <Application>Microsoft Office PowerPoint</Application>
  <PresentationFormat>Экран (4:3)</PresentationFormat>
  <Paragraphs>33</Paragraphs>
  <Slides>17</Slides>
  <Notes>2</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17</vt:i4>
      </vt:variant>
    </vt:vector>
  </HeadingPairs>
  <TitlesOfParts>
    <vt:vector size="25" baseType="lpstr">
      <vt:lpstr>Arial</vt:lpstr>
      <vt:lpstr>Times New Roman</vt:lpstr>
      <vt:lpstr>Wingdings 2</vt:lpstr>
      <vt:lpstr>Wingdings</vt:lpstr>
      <vt:lpstr>Wingdings 3</vt:lpstr>
      <vt:lpstr>Calibri</vt:lpstr>
      <vt:lpstr>Book Antiqua</vt:lpstr>
      <vt:lpstr>Апекс</vt:lpstr>
      <vt:lpstr>Слайд 1</vt:lpstr>
      <vt:lpstr>Слайд 2</vt:lpstr>
      <vt:lpstr>Родители</vt:lpstr>
      <vt:lpstr>Детство, образование, характер Елизаветы Петровны.</vt:lpstr>
      <vt:lpstr>Слайд 5</vt:lpstr>
      <vt:lpstr>Слайд 6</vt:lpstr>
      <vt:lpstr>Воцарение </vt:lpstr>
      <vt:lpstr>Слайд 8</vt:lpstr>
      <vt:lpstr>Внутренняя политика  </vt:lpstr>
      <vt:lpstr>Внешняя политика  </vt:lpstr>
      <vt:lpstr>Характер правления. Личная жизнь  </vt:lpstr>
      <vt:lpstr>Однако ее правление ознаменовалось несколькими шумными политическими процессами, в частности, Лопухиных (1743) и Бестужева-Рюмина (1758).  </vt:lpstr>
      <vt:lpstr>Слайд 13</vt:lpstr>
      <vt:lpstr>Слайд 14</vt:lpstr>
      <vt:lpstr>Слайд 15</vt:lpstr>
      <vt:lpstr>Слайд 16</vt:lpstr>
      <vt:lpstr>Слайд 17</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Alex</dc:creator>
  <cp:lastModifiedBy>Alex</cp:lastModifiedBy>
  <cp:revision>32</cp:revision>
  <dcterms:created xsi:type="dcterms:W3CDTF">2010-02-28T13:26:34Z</dcterms:created>
  <dcterms:modified xsi:type="dcterms:W3CDTF">2011-09-28T11:34:08Z</dcterms:modified>
</cp:coreProperties>
</file>