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24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4" r:id="rId20"/>
    <p:sldId id="271" r:id="rId21"/>
    <p:sldId id="272" r:id="rId22"/>
    <p:sldId id="273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\&#1052;&#1072;&#1084;&#1080;&#1085;&#1072;\&#1074;&#1086;&#1089;&#1087;&#1080;&#1090;&#1072;&#1090;&#1077;&#1083;&#1100;&#1085;&#1072;&#1103;%20&#1088;&#1072;&#1073;&#1086;&#1090;&#1072;\&#1050;&#1051;&#1040;&#1057;&#1057;&#1053;&#1067;&#1045;%20&#1063;&#1040;&#1057;&#1067;%205&#1050;&#1051;\&#1080;&#1084;&#1080;&#1076;&#1078;\&#1076;&#1080;&#1072;&#1075;&#1088;&#1072;&#1084;&#1084;&#1099;%20&#1087;&#1086;%20&#1086;&#1087;&#1088;&#1086;&#1089;&#109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\&#1052;&#1072;&#1084;&#1080;&#1085;&#1072;\&#1074;&#1086;&#1089;&#1087;&#1080;&#1090;&#1072;&#1090;&#1077;&#1083;&#1100;&#1085;&#1072;&#1103;%20&#1088;&#1072;&#1073;&#1086;&#1090;&#1072;\&#1050;&#1051;&#1040;&#1057;&#1057;&#1053;&#1067;&#1045;%20&#1063;&#1040;&#1057;&#1067;%205&#1050;&#1051;\&#1080;&#1084;&#1080;&#1076;&#1078;\&#1076;&#1080;&#1072;&#1075;&#1088;&#1072;&#1084;&#1084;&#1099;%20&#1087;&#1086;%20&#1086;&#1087;&#1088;&#1086;&#1089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\&#1052;&#1072;&#1084;&#1080;&#1085;&#1072;\&#1074;&#1086;&#1089;&#1087;&#1080;&#1090;&#1072;&#1090;&#1077;&#1083;&#1100;&#1085;&#1072;&#1103;%20&#1088;&#1072;&#1073;&#1086;&#1090;&#1072;\&#1050;&#1051;&#1040;&#1057;&#1057;&#1053;&#1067;&#1045;%20&#1063;&#1040;&#1057;&#1067;%205&#1050;&#1051;\&#1080;&#1084;&#1080;&#1076;&#1078;\&#1076;&#1080;&#1072;&#1075;&#1088;&#1072;&#1084;&#1084;&#1099;%20&#1087;&#1086;%20&#1086;&#1087;&#1088;&#1086;&#1089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\&#1052;&#1072;&#1084;&#1080;&#1085;&#1072;\&#1074;&#1086;&#1089;&#1087;&#1080;&#1090;&#1072;&#1090;&#1077;&#1083;&#1100;&#1085;&#1072;&#1103;%20&#1088;&#1072;&#1073;&#1086;&#1090;&#1072;\&#1050;&#1051;&#1040;&#1057;&#1057;&#1053;&#1067;&#1045;%20&#1063;&#1040;&#1057;&#1067;%205&#1050;&#1051;\&#1080;&#1084;&#1080;&#1076;&#1078;\&#1076;&#1080;&#1072;&#1075;&#1088;&#1072;&#1084;&#1084;&#1099;%20&#1087;&#1086;%20&#1086;&#1087;&#1088;&#1086;&#1089;&#109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\&#1052;&#1072;&#1084;&#1080;&#1085;&#1072;\&#1074;&#1086;&#1089;&#1087;&#1080;&#1090;&#1072;&#1090;&#1077;&#1083;&#1100;&#1085;&#1072;&#1103;%20&#1088;&#1072;&#1073;&#1086;&#1090;&#1072;\&#1050;&#1051;&#1040;&#1057;&#1057;&#1053;&#1067;&#1045;%20&#1063;&#1040;&#1057;&#1067;%205&#1050;&#1051;\&#1080;&#1084;&#1080;&#1076;&#1078;\&#1076;&#1080;&#1072;&#1075;&#1088;&#1072;&#1084;&#1084;&#1099;%20&#1087;&#1086;%20&#1086;&#1087;&#1088;&#1086;&#1089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\&#1052;&#1072;&#1084;&#1080;&#1085;&#1072;\&#1074;&#1086;&#1089;&#1087;&#1080;&#1090;&#1072;&#1090;&#1077;&#1083;&#1100;&#1085;&#1072;&#1103;%20&#1088;&#1072;&#1073;&#1086;&#1090;&#1072;\&#1050;&#1051;&#1040;&#1057;&#1057;&#1053;&#1067;&#1045;%20&#1063;&#1040;&#1057;&#1067;%205&#1050;&#1051;\&#1080;&#1084;&#1080;&#1076;&#1078;\&#1076;&#1080;&#1072;&#1075;&#1088;&#1072;&#1084;&#1084;&#1099;%20&#1087;&#1086;%20&#1086;&#1087;&#1088;&#1086;&#1089;&#109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6;&#1082;&#1091;&#1084;&#1077;&#1085;&#1090;&#1099;\&#1052;&#1072;&#1084;&#1080;&#1085;&#1072;\&#1074;&#1086;&#1089;&#1087;&#1080;&#1090;&#1072;&#1090;&#1077;&#1083;&#1100;&#1085;&#1072;&#1103;%20&#1088;&#1072;&#1073;&#1086;&#1090;&#1072;\&#1050;&#1051;&#1040;&#1057;&#1057;&#1053;&#1067;&#1045;%20&#1063;&#1040;&#1057;&#1067;%205&#1050;&#1051;\&#1080;&#1084;&#1080;&#1076;&#1078;\&#1076;&#1080;&#1072;&#1075;&#1088;&#1072;&#1084;&#1084;&#1099;%20&#1087;&#1086;%20&#1086;&#1087;&#1088;&#1086;&#1089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2027491408934717E-2"/>
                  <c:y val="7.0048309178743981E-2"/>
                </c:manualLayout>
              </c:layout>
              <c:showVal val="1"/>
            </c:dLbl>
            <c:dLbl>
              <c:idx val="1"/>
              <c:layout>
                <c:manualLayout>
                  <c:x val="6.872852233676981E-3"/>
                  <c:y val="6.7632850241545958E-2"/>
                </c:manualLayout>
              </c:layout>
              <c:showVal val="1"/>
            </c:dLbl>
            <c:dLbl>
              <c:idx val="2"/>
              <c:layout>
                <c:manualLayout>
                  <c:x val="6.872852233676981E-3"/>
                  <c:y val="6.280193236714982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 - 3балла</c:v>
                </c:pt>
                <c:pt idx="1">
                  <c:v>не всегда - 2 балла</c:v>
                </c:pt>
                <c:pt idx="2">
                  <c:v>нет - 1 балл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8.5910652920962623E-3"/>
                  <c:y val="7.0048309178743981E-2"/>
                </c:manualLayout>
              </c:layout>
              <c:showVal val="1"/>
            </c:dLbl>
            <c:dLbl>
              <c:idx val="1"/>
              <c:layout>
                <c:manualLayout>
                  <c:x val="5.1546391752577371E-3"/>
                  <c:y val="5.314009661835748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 - 3балла</c:v>
                </c:pt>
                <c:pt idx="1">
                  <c:v>не всегда - 2 балла</c:v>
                </c:pt>
                <c:pt idx="2">
                  <c:v>нет - 1 балл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97163520"/>
        <c:axId val="97181696"/>
        <c:axId val="0"/>
      </c:bar3DChart>
      <c:catAx>
        <c:axId val="97163520"/>
        <c:scaling>
          <c:orientation val="minMax"/>
        </c:scaling>
        <c:axPos val="b"/>
        <c:tickLblPos val="nextTo"/>
        <c:crossAx val="97181696"/>
        <c:crosses val="autoZero"/>
        <c:auto val="1"/>
        <c:lblAlgn val="ctr"/>
        <c:lblOffset val="100"/>
      </c:catAx>
      <c:valAx>
        <c:axId val="97181696"/>
        <c:scaling>
          <c:orientation val="minMax"/>
        </c:scaling>
        <c:axPos val="l"/>
        <c:majorGridlines/>
        <c:numFmt formatCode="General" sourceLinked="1"/>
        <c:tickLblPos val="nextTo"/>
        <c:crossAx val="97163520"/>
        <c:crosses val="autoZero"/>
        <c:crossBetween val="between"/>
      </c:valAx>
      <c:spPr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Лист1!$B$37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5.1546391752577319E-3"/>
                  <c:y val="8.6956521739130516E-2"/>
                </c:manualLayout>
              </c:layout>
              <c:showVal val="1"/>
            </c:dLbl>
            <c:dLbl>
              <c:idx val="1"/>
              <c:layout>
                <c:manualLayout>
                  <c:x val="1.0309278350515465E-2"/>
                  <c:y val="7.971014492753636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Лист1!$A$38:$A$40</c:f>
              <c:strCache>
                <c:ptCount val="3"/>
                <c:pt idx="0">
                  <c:v>да - 3 балла</c:v>
                </c:pt>
                <c:pt idx="1">
                  <c:v>через день - 2 балла</c:v>
                </c:pt>
                <c:pt idx="2">
                  <c:v>от случая к случаю - 1 балл</c:v>
                </c:pt>
              </c:strCache>
            </c:strRef>
          </c:cat>
          <c:val>
            <c:numRef>
              <c:f>Лист1!$B$38:$B$40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Лист1!$C$37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4364261168384879E-3"/>
                  <c:y val="7.9710144927536364E-2"/>
                </c:manualLayout>
              </c:layout>
              <c:showVal val="1"/>
            </c:dLbl>
            <c:dLbl>
              <c:idx val="1"/>
              <c:layout>
                <c:manualLayout>
                  <c:x val="8.5910652920962848E-3"/>
                  <c:y val="7.246376811594208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Лист1!$A$38:$A$40</c:f>
              <c:strCache>
                <c:ptCount val="3"/>
                <c:pt idx="0">
                  <c:v>да - 3 балла</c:v>
                </c:pt>
                <c:pt idx="1">
                  <c:v>через день - 2 балла</c:v>
                </c:pt>
                <c:pt idx="2">
                  <c:v>от случая к случаю - 1 балл</c:v>
                </c:pt>
              </c:strCache>
            </c:strRef>
          </c:cat>
          <c:val>
            <c:numRef>
              <c:f>Лист1!$C$38:$C$40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98291072"/>
        <c:axId val="98317440"/>
        <c:axId val="0"/>
      </c:bar3DChart>
      <c:catAx>
        <c:axId val="98291072"/>
        <c:scaling>
          <c:orientation val="minMax"/>
        </c:scaling>
        <c:axPos val="b"/>
        <c:tickLblPos val="nextTo"/>
        <c:crossAx val="98317440"/>
        <c:crosses val="autoZero"/>
        <c:auto val="1"/>
        <c:lblAlgn val="ctr"/>
        <c:lblOffset val="100"/>
      </c:catAx>
      <c:valAx>
        <c:axId val="98317440"/>
        <c:scaling>
          <c:orientation val="minMax"/>
        </c:scaling>
        <c:axPos val="l"/>
        <c:majorGridlines/>
        <c:numFmt formatCode="General" sourceLinked="1"/>
        <c:tickLblPos val="nextTo"/>
        <c:crossAx val="982910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Первое впечатление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683E-2"/>
          <c:y val="0.31161745406824148"/>
          <c:w val="0.81388888888888933"/>
          <c:h val="0.648663240011665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25425688976377958"/>
                  <c:y val="-0.1223585593467482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167431102362207"/>
                  <c:y val="-9.1415135608048981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аудиальны</a:t>
                    </a:r>
                    <a:r>
                      <a:rPr lang="ru-RU" dirty="0"/>
                      <a:t>
38%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8.6582895888014044E-2"/>
                  <c:y val="1.106189851268592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Лист1!$A$42:$A$44</c:f>
              <c:strCache>
                <c:ptCount val="3"/>
                <c:pt idx="0">
                  <c:v>визуальный</c:v>
                </c:pt>
                <c:pt idx="1">
                  <c:v>аудиальный</c:v>
                </c:pt>
                <c:pt idx="2">
                  <c:v>конкретный</c:v>
                </c:pt>
              </c:strCache>
            </c:strRef>
          </c:cat>
          <c:val>
            <c:numRef>
              <c:f>Лист1!$B$42:$B$44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0.38000000000000023</c:v>
                </c:pt>
                <c:pt idx="2">
                  <c:v>7.0000000000000021E-2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Лист1!$B$5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5.1546391752577319E-3"/>
                  <c:y val="6.7632850241545903E-2"/>
                </c:manualLayout>
              </c:layout>
              <c:showVal val="1"/>
            </c:dLbl>
            <c:dLbl>
              <c:idx val="1"/>
              <c:layout>
                <c:manualLayout>
                  <c:x val="6.8728522336769784E-3"/>
                  <c:y val="6.7632850241545903E-2"/>
                </c:manualLayout>
              </c:layout>
              <c:showVal val="1"/>
            </c:dLbl>
            <c:dLbl>
              <c:idx val="2"/>
              <c:layout>
                <c:manualLayout>
                  <c:x val="6.8728522336769784E-3"/>
                  <c:y val="6.280193236714977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Лист1!$A$6:$A$8</c:f>
              <c:strCache>
                <c:ptCount val="3"/>
                <c:pt idx="0">
                  <c:v>да - 3балла</c:v>
                </c:pt>
                <c:pt idx="1">
                  <c:v>не всегда - 2 балла</c:v>
                </c:pt>
                <c:pt idx="2">
                  <c:v>нет - 1 балл</c:v>
                </c:pt>
              </c:strCache>
            </c:strRef>
          </c:cat>
          <c:val>
            <c:numRef>
              <c:f>Лист1!$B$6:$B$8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8.5910652920962623E-3"/>
                  <c:y val="5.555555555555549E-2"/>
                </c:manualLayout>
              </c:layout>
              <c:showVal val="1"/>
            </c:dLbl>
            <c:dLbl>
              <c:idx val="1"/>
              <c:layout>
                <c:manualLayout>
                  <c:x val="8.5909299997294249E-3"/>
                  <c:y val="6.280193236714977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Лист1!$A$6:$A$8</c:f>
              <c:strCache>
                <c:ptCount val="3"/>
                <c:pt idx="0">
                  <c:v>да - 3балла</c:v>
                </c:pt>
                <c:pt idx="1">
                  <c:v>не всегда - 2 балла</c:v>
                </c:pt>
                <c:pt idx="2">
                  <c:v>нет - 1 балл</c:v>
                </c:pt>
              </c:strCache>
            </c:strRef>
          </c:cat>
          <c:val>
            <c:numRef>
              <c:f>Лист1!$C$6:$C$8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98002432"/>
        <c:axId val="98003968"/>
        <c:axId val="0"/>
      </c:bar3DChart>
      <c:catAx>
        <c:axId val="98002432"/>
        <c:scaling>
          <c:orientation val="minMax"/>
        </c:scaling>
        <c:axPos val="b"/>
        <c:tickLblPos val="nextTo"/>
        <c:crossAx val="98003968"/>
        <c:crosses val="autoZero"/>
        <c:auto val="1"/>
        <c:lblAlgn val="ctr"/>
        <c:lblOffset val="100"/>
      </c:catAx>
      <c:valAx>
        <c:axId val="98003968"/>
        <c:scaling>
          <c:orientation val="minMax"/>
        </c:scaling>
        <c:axPos val="l"/>
        <c:majorGridlines/>
        <c:numFmt formatCode="General" sourceLinked="1"/>
        <c:tickLblPos val="nextTo"/>
        <c:crossAx val="980024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Лист1!$B$9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2027491408934709E-2"/>
                  <c:y val="5.555555555555549E-2"/>
                </c:manualLayout>
              </c:layout>
              <c:showVal val="1"/>
            </c:dLbl>
            <c:dLbl>
              <c:idx val="1"/>
              <c:layout>
                <c:manualLayout>
                  <c:x val="1.0309278350515465E-2"/>
                  <c:y val="6.521739130434790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Лист1!$A$10:$A$12</c:f>
              <c:strCache>
                <c:ptCount val="3"/>
                <c:pt idx="0">
                  <c:v>да - 3балла</c:v>
                </c:pt>
                <c:pt idx="1">
                  <c:v>не всегда - 2 балла</c:v>
                </c:pt>
                <c:pt idx="2">
                  <c:v>нет - 1 балл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8.5910652920962623E-3"/>
                  <c:y val="5.555555555555549E-2"/>
                </c:manualLayout>
              </c:layout>
              <c:showVal val="1"/>
            </c:dLbl>
            <c:dLbl>
              <c:idx val="1"/>
              <c:layout>
                <c:manualLayout>
                  <c:x val="5.1546391752577319E-3"/>
                  <c:y val="7.004830917874396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Лист1!$A$10:$A$12</c:f>
              <c:strCache>
                <c:ptCount val="3"/>
                <c:pt idx="0">
                  <c:v>да - 3балла</c:v>
                </c:pt>
                <c:pt idx="1">
                  <c:v>не всегда - 2 балла</c:v>
                </c:pt>
                <c:pt idx="2">
                  <c:v>нет - 1 балл</c:v>
                </c:pt>
              </c:strCache>
            </c:strRef>
          </c:cat>
          <c:val>
            <c:numRef>
              <c:f>Лист1!$C$10:$C$12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97256192"/>
        <c:axId val="97257728"/>
        <c:axId val="0"/>
      </c:bar3DChart>
      <c:catAx>
        <c:axId val="97256192"/>
        <c:scaling>
          <c:orientation val="minMax"/>
        </c:scaling>
        <c:axPos val="b"/>
        <c:tickLblPos val="nextTo"/>
        <c:crossAx val="97257728"/>
        <c:crosses val="autoZero"/>
        <c:auto val="1"/>
        <c:lblAlgn val="ctr"/>
        <c:lblOffset val="100"/>
      </c:catAx>
      <c:valAx>
        <c:axId val="97257728"/>
        <c:scaling>
          <c:orientation val="minMax"/>
        </c:scaling>
        <c:axPos val="l"/>
        <c:majorGridlines/>
        <c:numFmt formatCode="General" sourceLinked="1"/>
        <c:tickLblPos val="nextTo"/>
        <c:crossAx val="972561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Лист1!$B$13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3.4364261168384879E-3"/>
                  <c:y val="6.5217391304347824E-2"/>
                </c:manualLayout>
              </c:layout>
              <c:showVal val="1"/>
            </c:dLbl>
            <c:dLbl>
              <c:idx val="1"/>
              <c:layout>
                <c:manualLayout>
                  <c:x val="5.1546391752577319E-3"/>
                  <c:y val="6.038647342995177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Лист1!$A$14:$A$16</c:f>
              <c:strCache>
                <c:ptCount val="3"/>
                <c:pt idx="0">
                  <c:v>сразу переодеваетесь - 3 балла</c:v>
                </c:pt>
                <c:pt idx="1">
                  <c:v>не складываете одежду - 2 балла</c:v>
                </c:pt>
                <c:pt idx="2">
                  <c:v>разбрасываете одежду перед сном - 1 балл</c:v>
                </c:pt>
              </c:strCache>
            </c:strRef>
          </c:cat>
          <c:val>
            <c:numRef>
              <c:f>Лист1!$B$14:$B$16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Лист1!$C$13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0309278350515465E-2"/>
                  <c:y val="5.55555555555554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Лист1!$A$14:$A$16</c:f>
              <c:strCache>
                <c:ptCount val="3"/>
                <c:pt idx="0">
                  <c:v>сразу переодеваетесь - 3 балла</c:v>
                </c:pt>
                <c:pt idx="1">
                  <c:v>не складываете одежду - 2 балла</c:v>
                </c:pt>
                <c:pt idx="2">
                  <c:v>разбрасываете одежду перед сном - 1 балл</c:v>
                </c:pt>
              </c:strCache>
            </c:strRef>
          </c:cat>
          <c:val>
            <c:numRef>
              <c:f>Лист1!$C$14:$C$16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97280000"/>
        <c:axId val="97281536"/>
        <c:axId val="0"/>
      </c:bar3DChart>
      <c:catAx>
        <c:axId val="97280000"/>
        <c:scaling>
          <c:orientation val="minMax"/>
        </c:scaling>
        <c:axPos val="b"/>
        <c:tickLblPos val="nextTo"/>
        <c:crossAx val="97281536"/>
        <c:crosses val="autoZero"/>
        <c:auto val="1"/>
        <c:lblAlgn val="ctr"/>
        <c:lblOffset val="100"/>
      </c:catAx>
      <c:valAx>
        <c:axId val="97281536"/>
        <c:scaling>
          <c:orientation val="minMax"/>
        </c:scaling>
        <c:axPos val="l"/>
        <c:majorGridlines/>
        <c:numFmt formatCode="General" sourceLinked="1"/>
        <c:tickLblPos val="nextTo"/>
        <c:crossAx val="972800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Лист1!$B$17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7182130584192448E-3"/>
                  <c:y val="8.9371980676328483E-2"/>
                </c:manualLayout>
              </c:layout>
              <c:showVal val="1"/>
            </c:dLbl>
            <c:dLbl>
              <c:idx val="2"/>
              <c:layout>
                <c:manualLayout>
                  <c:x val="1.7182130584192441E-2"/>
                  <c:y val="7.246376811594208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Лист1!$A$18:$A$20</c:f>
              <c:strCache>
                <c:ptCount val="3"/>
                <c:pt idx="0">
                  <c:v>да - 3 балла</c:v>
                </c:pt>
                <c:pt idx="1">
                  <c:v>длаете это утром - 2 балла</c:v>
                </c:pt>
                <c:pt idx="2">
                  <c:v>это делает кто - за вас - 1балл</c:v>
                </c:pt>
              </c:strCache>
            </c:strRef>
          </c:cat>
          <c:val>
            <c:numRef>
              <c:f>Лист1!$B$18:$B$20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Лист1!$C$17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2027491408934709E-2"/>
                  <c:y val="7.9710144927536364E-2"/>
                </c:manualLayout>
              </c:layout>
              <c:showVal val="1"/>
            </c:dLbl>
            <c:dLbl>
              <c:idx val="1"/>
              <c:layout>
                <c:manualLayout>
                  <c:x val="8.5910652920962848E-3"/>
                  <c:y val="7.971014492753633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Лист1!$A$18:$A$20</c:f>
              <c:strCache>
                <c:ptCount val="3"/>
                <c:pt idx="0">
                  <c:v>да - 3 балла</c:v>
                </c:pt>
                <c:pt idx="1">
                  <c:v>длаете это утром - 2 балла</c:v>
                </c:pt>
                <c:pt idx="2">
                  <c:v>это делает кто - за вас - 1балл</c:v>
                </c:pt>
              </c:strCache>
            </c:strRef>
          </c:cat>
          <c:val>
            <c:numRef>
              <c:f>Лист1!$C$18:$C$20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98069504"/>
        <c:axId val="98079488"/>
        <c:axId val="0"/>
      </c:bar3DChart>
      <c:catAx>
        <c:axId val="98069504"/>
        <c:scaling>
          <c:orientation val="minMax"/>
        </c:scaling>
        <c:axPos val="b"/>
        <c:tickLblPos val="nextTo"/>
        <c:crossAx val="98079488"/>
        <c:crosses val="autoZero"/>
        <c:auto val="1"/>
        <c:lblAlgn val="ctr"/>
        <c:lblOffset val="100"/>
      </c:catAx>
      <c:valAx>
        <c:axId val="98079488"/>
        <c:scaling>
          <c:orientation val="minMax"/>
        </c:scaling>
        <c:axPos val="l"/>
        <c:majorGridlines/>
        <c:numFmt formatCode="General" sourceLinked="1"/>
        <c:tickLblPos val="nextTo"/>
        <c:crossAx val="980695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Лист1!$B$21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5.1546391752577319E-3"/>
                  <c:y val="7.7294685990338216E-2"/>
                </c:manualLayout>
              </c:layout>
              <c:showVal val="1"/>
            </c:dLbl>
            <c:dLbl>
              <c:idx val="1"/>
              <c:layout>
                <c:manualLayout>
                  <c:x val="1.0309278350515465E-2"/>
                  <c:y val="7.9710144927536336E-2"/>
                </c:manualLayout>
              </c:layout>
              <c:showVal val="1"/>
            </c:dLbl>
            <c:dLbl>
              <c:idx val="2"/>
              <c:layout>
                <c:manualLayout>
                  <c:x val="1.5463917525773196E-2"/>
                  <c:y val="7.729468599033821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Лист1!$A$22:$A$24</c:f>
              <c:strCache>
                <c:ptCount val="3"/>
                <c:pt idx="0">
                  <c:v>да - 3 балла</c:v>
                </c:pt>
                <c:pt idx="1">
                  <c:v>не всегда - 2 балла</c:v>
                </c:pt>
                <c:pt idx="2">
                  <c:v>нет - 1 балл</c:v>
                </c:pt>
              </c:strCache>
            </c:strRef>
          </c:cat>
          <c:val>
            <c:numRef>
              <c:f>Лист1!$B$22:$B$24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Лист1!$C$21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1"/>
              <c:layout>
                <c:manualLayout>
                  <c:x val="8.591065292096153E-3"/>
                  <c:y val="7.9710144927536336E-2"/>
                </c:manualLayout>
              </c:layout>
              <c:showVal val="1"/>
            </c:dLbl>
            <c:dLbl>
              <c:idx val="2"/>
              <c:layout>
                <c:manualLayout>
                  <c:x val="3.4364261168384879E-3"/>
                  <c:y val="7.971014492753633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Лист1!$A$22:$A$24</c:f>
              <c:strCache>
                <c:ptCount val="3"/>
                <c:pt idx="0">
                  <c:v>да - 3 балла</c:v>
                </c:pt>
                <c:pt idx="1">
                  <c:v>не всегда - 2 балла</c:v>
                </c:pt>
                <c:pt idx="2">
                  <c:v>нет - 1 балл</c:v>
                </c:pt>
              </c:strCache>
            </c:strRef>
          </c:cat>
          <c:val>
            <c:numRef>
              <c:f>Лист1!$C$22:$C$24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shape val="cylinder"/>
        <c:axId val="98121984"/>
        <c:axId val="98127872"/>
        <c:axId val="0"/>
      </c:bar3DChart>
      <c:catAx>
        <c:axId val="98121984"/>
        <c:scaling>
          <c:orientation val="minMax"/>
        </c:scaling>
        <c:axPos val="b"/>
        <c:tickLblPos val="nextTo"/>
        <c:crossAx val="98127872"/>
        <c:crosses val="autoZero"/>
        <c:auto val="1"/>
        <c:lblAlgn val="ctr"/>
        <c:lblOffset val="100"/>
      </c:catAx>
      <c:valAx>
        <c:axId val="98127872"/>
        <c:scaling>
          <c:orientation val="minMax"/>
        </c:scaling>
        <c:axPos val="l"/>
        <c:majorGridlines/>
        <c:numFmt formatCode="General" sourceLinked="1"/>
        <c:tickLblPos val="nextTo"/>
        <c:crossAx val="981219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Лист1!$B$25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5.1546391752577319E-3"/>
                  <c:y val="7.9710144927536336E-2"/>
                </c:manualLayout>
              </c:layout>
              <c:showVal val="1"/>
            </c:dLbl>
            <c:dLbl>
              <c:idx val="1"/>
              <c:layout>
                <c:manualLayout>
                  <c:x val="1.0309278350515465E-2"/>
                  <c:y val="7.729468599033821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Лист1!$A$26:$A$28</c:f>
              <c:strCache>
                <c:ptCount val="3"/>
                <c:pt idx="0">
                  <c:v>да - 3 балла</c:v>
                </c:pt>
                <c:pt idx="1">
                  <c:v>реже - 2 балла</c:v>
                </c:pt>
                <c:pt idx="2">
                  <c:v>раз в неделю - 1 балл</c:v>
                </c:pt>
              </c:strCache>
            </c:strRef>
          </c:cat>
          <c:val>
            <c:numRef>
              <c:f>Лист1!$B$26:$B$28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Лист1!$C$25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2027491408934709E-2"/>
                  <c:y val="7.9710144927536336E-2"/>
                </c:manualLayout>
              </c:layout>
              <c:showVal val="1"/>
            </c:dLbl>
            <c:dLbl>
              <c:idx val="1"/>
              <c:layout>
                <c:manualLayout>
                  <c:x val="8.591065292096153E-3"/>
                  <c:y val="7.729468599033821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Лист1!$A$26:$A$28</c:f>
              <c:strCache>
                <c:ptCount val="3"/>
                <c:pt idx="0">
                  <c:v>да - 3 балла</c:v>
                </c:pt>
                <c:pt idx="1">
                  <c:v>реже - 2 балла</c:v>
                </c:pt>
                <c:pt idx="2">
                  <c:v>раз в неделю - 1 балл</c:v>
                </c:pt>
              </c:strCache>
            </c:strRef>
          </c:cat>
          <c:val>
            <c:numRef>
              <c:f>Лист1!$C$26:$C$28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98162176"/>
        <c:axId val="98163712"/>
        <c:axId val="0"/>
      </c:bar3DChart>
      <c:catAx>
        <c:axId val="98162176"/>
        <c:scaling>
          <c:orientation val="minMax"/>
        </c:scaling>
        <c:axPos val="b"/>
        <c:tickLblPos val="nextTo"/>
        <c:crossAx val="98163712"/>
        <c:crosses val="autoZero"/>
        <c:auto val="1"/>
        <c:lblAlgn val="ctr"/>
        <c:lblOffset val="100"/>
      </c:catAx>
      <c:valAx>
        <c:axId val="98163712"/>
        <c:scaling>
          <c:orientation val="minMax"/>
        </c:scaling>
        <c:axPos val="l"/>
        <c:majorGridlines/>
        <c:numFmt formatCode="General" sourceLinked="1"/>
        <c:tickLblPos val="nextTo"/>
        <c:crossAx val="981621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Лист1!$B$29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5463917525773196E-2"/>
                  <c:y val="7.9710144927536336E-2"/>
                </c:manualLayout>
              </c:layout>
              <c:showVal val="1"/>
            </c:dLbl>
            <c:dLbl>
              <c:idx val="2"/>
              <c:layout>
                <c:manualLayout>
                  <c:x val="6.8728522336769784E-3"/>
                  <c:y val="7.729468599033821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Лист1!$A$30:$A$32</c:f>
              <c:strCache>
                <c:ptCount val="3"/>
                <c:pt idx="0">
                  <c:v>да - 3 балла</c:v>
                </c:pt>
                <c:pt idx="1">
                  <c:v>реже - 2 балла</c:v>
                </c:pt>
                <c:pt idx="2">
                  <c:v>раз в неделю - 1 балл</c:v>
                </c:pt>
              </c:strCache>
            </c:strRef>
          </c:cat>
          <c:val>
            <c:numRef>
              <c:f>Лист1!$B$30:$B$32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Лист1!$C$29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2027491408934709E-2"/>
                  <c:y val="7.9710144927536336E-2"/>
                </c:manualLayout>
              </c:layout>
              <c:showVal val="1"/>
            </c:dLbl>
            <c:dLbl>
              <c:idx val="1"/>
              <c:layout>
                <c:manualLayout>
                  <c:x val="1.0309143058148659E-2"/>
                  <c:y val="7.729468599033821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Лист1!$A$30:$A$32</c:f>
              <c:strCache>
                <c:ptCount val="3"/>
                <c:pt idx="0">
                  <c:v>да - 3 балла</c:v>
                </c:pt>
                <c:pt idx="1">
                  <c:v>реже - 2 балла</c:v>
                </c:pt>
                <c:pt idx="2">
                  <c:v>раз в неделю - 1 балл</c:v>
                </c:pt>
              </c:strCache>
            </c:strRef>
          </c:cat>
          <c:val>
            <c:numRef>
              <c:f>Лист1!$C$30:$C$32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98202368"/>
        <c:axId val="98203904"/>
        <c:axId val="0"/>
      </c:bar3DChart>
      <c:catAx>
        <c:axId val="98202368"/>
        <c:scaling>
          <c:orientation val="minMax"/>
        </c:scaling>
        <c:axPos val="b"/>
        <c:tickLblPos val="nextTo"/>
        <c:crossAx val="98203904"/>
        <c:crosses val="autoZero"/>
        <c:auto val="1"/>
        <c:lblAlgn val="ctr"/>
        <c:lblOffset val="100"/>
      </c:catAx>
      <c:valAx>
        <c:axId val="98203904"/>
        <c:scaling>
          <c:orientation val="minMax"/>
        </c:scaling>
        <c:axPos val="l"/>
        <c:majorGridlines/>
        <c:numFmt formatCode="General" sourceLinked="1"/>
        <c:tickLblPos val="nextTo"/>
        <c:crossAx val="982023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Лист1!$B$33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6.8728522336769784E-3"/>
                  <c:y val="8.4541062801932479E-2"/>
                </c:manualLayout>
              </c:layout>
              <c:showVal val="1"/>
            </c:dLbl>
            <c:dLbl>
              <c:idx val="2"/>
              <c:layout>
                <c:manualLayout>
                  <c:x val="1.0309278350515465E-2"/>
                  <c:y val="7.487922705314016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Лист1!$A$34:$A$36</c:f>
              <c:strCache>
                <c:ptCount val="3"/>
                <c:pt idx="0">
                  <c:v>да - 3 балла</c:v>
                </c:pt>
                <c:pt idx="1">
                  <c:v>реже - 2 балла</c:v>
                </c:pt>
                <c:pt idx="2">
                  <c:v>только когда напомнят - 1 балл</c:v>
                </c:pt>
              </c:strCache>
            </c:strRef>
          </c:cat>
          <c:val>
            <c:numRef>
              <c:f>Лист1!$B$34:$B$36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Лист1!$C$33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3745704467353929E-2"/>
                  <c:y val="7.971014492753633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Лист1!$A$34:$A$36</c:f>
              <c:strCache>
                <c:ptCount val="3"/>
                <c:pt idx="0">
                  <c:v>да - 3 балла</c:v>
                </c:pt>
                <c:pt idx="1">
                  <c:v>реже - 2 балла</c:v>
                </c:pt>
                <c:pt idx="2">
                  <c:v>только когда напомнят - 1 балл</c:v>
                </c:pt>
              </c:strCache>
            </c:strRef>
          </c:cat>
          <c:val>
            <c:numRef>
              <c:f>Лист1!$C$34:$C$36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98254848"/>
        <c:axId val="98256384"/>
        <c:axId val="0"/>
      </c:bar3DChart>
      <c:catAx>
        <c:axId val="98254848"/>
        <c:scaling>
          <c:orientation val="minMax"/>
        </c:scaling>
        <c:axPos val="b"/>
        <c:tickLblPos val="nextTo"/>
        <c:crossAx val="98256384"/>
        <c:crosses val="autoZero"/>
        <c:auto val="1"/>
        <c:lblAlgn val="ctr"/>
        <c:lblOffset val="100"/>
      </c:catAx>
      <c:valAx>
        <c:axId val="98256384"/>
        <c:scaling>
          <c:orientation val="minMax"/>
        </c:scaling>
        <c:axPos val="l"/>
        <c:majorGridlines/>
        <c:numFmt formatCode="General" sourceLinked="1"/>
        <c:tickLblPos val="nextTo"/>
        <c:crossAx val="982548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FBB7B-425A-49C4-B7C5-D347600AFEF9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6942-0224-44EB-B949-05F7D6E23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497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24497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6473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6473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423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fld id="{918E9E5D-1498-4BF2-BB0F-BF5C7A6561CD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88826" name="Rectangle 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fld id="{310EBAE8-FB3E-4765-8E88-AE3043347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357298"/>
            <a:ext cx="5429256" cy="9906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Встречают по одежке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429256" y="4572008"/>
            <a:ext cx="37147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Добрый день! -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сказал Маленький принц. -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Какая у вас забавная шляпа.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чтобы раскланиваться, -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объяснил честолюбец.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де Сент-Экзюпери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620155" cy="1066800"/>
          </a:xfrm>
        </p:spPr>
        <p:txBody>
          <a:bodyPr/>
          <a:lstStyle/>
          <a:p>
            <a:pPr algn="ctr"/>
            <a:r>
              <a:rPr lang="ru-RU" sz="3200" dirty="0" smtClean="0"/>
              <a:t>Вы принимаете душ ежедневно?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691593" cy="1066800"/>
          </a:xfrm>
        </p:spPr>
        <p:txBody>
          <a:bodyPr/>
          <a:lstStyle/>
          <a:p>
            <a:pPr algn="ctr"/>
            <a:r>
              <a:rPr lang="ru-RU" sz="3200" dirty="0" smtClean="0"/>
              <a:t>Вы пользуетесь косметическими средствами каждый день?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691593" cy="1066800"/>
          </a:xfrm>
        </p:spPr>
        <p:txBody>
          <a:bodyPr/>
          <a:lstStyle/>
          <a:p>
            <a:pPr algn="ctr"/>
            <a:r>
              <a:rPr lang="ru-RU" sz="3200" dirty="0" smtClean="0"/>
              <a:t>Вы каждый день меняете хотя бы </a:t>
            </a:r>
            <a:br>
              <a:rPr lang="ru-RU" sz="3200" dirty="0" smtClean="0"/>
            </a:br>
            <a:r>
              <a:rPr lang="ru-RU" sz="3200" dirty="0" smtClean="0"/>
              <a:t>частично одежду?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691593" cy="1066800"/>
          </a:xfrm>
        </p:spPr>
        <p:txBody>
          <a:bodyPr/>
          <a:lstStyle/>
          <a:p>
            <a:pPr algn="ctr"/>
            <a:r>
              <a:rPr lang="ru-RU" sz="3200" dirty="0" smtClean="0"/>
              <a:t>Результаты тестирования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Общее количество баллов </a:t>
            </a:r>
          </a:p>
          <a:p>
            <a:pPr algn="ctr">
              <a:buNone/>
            </a:pPr>
            <a:r>
              <a:rPr lang="ru-RU" b="1" i="1" dirty="0" smtClean="0"/>
              <a:t>от 22 до 28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 мнению специалистов вы довольно стильны, аккуратны и привлекательны. Так держать!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2786058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Мальчики</a:t>
                      </a:r>
                      <a:endParaRPr lang="ru-RU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Девочки</a:t>
                      </a:r>
                      <a:endParaRPr lang="ru-RU" sz="2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22 – 26 баллов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25 – 28 баллов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620155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 вас не будет второго шанса произвести первое впечатление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01052" cy="22050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Первое впечатление о человеке складывается за время от 5 секунд до 5 минут. Чтобы его впоследствии изменить, потребуется вся жизнь.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71736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620155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Не одевайтесь красиво –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одевайтесь правильно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7343796" cy="1847848"/>
          </a:xfrm>
          <a:solidFill>
            <a:srgbClr val="FFCC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a_BodoniNovaBrk" pitchFamily="82" charset="-52"/>
              </a:rPr>
              <a:t>«открылись глаза у них обоих, и узнали они, что наги и сшили смоковные листья, и сделали себе опоясания»</a:t>
            </a:r>
          </a:p>
          <a:p>
            <a:pPr marL="0" indent="0" algn="r">
              <a:buNone/>
            </a:pPr>
            <a:r>
              <a:rPr lang="ru-RU" sz="2800" dirty="0" smtClean="0">
                <a:latin typeface="a_BodoniNovaBrk" pitchFamily="82" charset="-52"/>
              </a:rPr>
              <a:t>Священное Писание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white">
          <a:xfrm>
            <a:off x="4357686" y="4214818"/>
            <a:ext cx="4643438" cy="1990724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BodoniNovaBrk" pitchFamily="82" charset="-52"/>
                <a:ea typeface="+mn-ea"/>
                <a:cs typeface="+mn-cs"/>
              </a:rPr>
              <a:t>«сделал Господь Бог Адаму и жене его одежды кожаные и одел их»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_BodoniNovaBrk" pitchFamily="82" charset="-52"/>
                <a:ea typeface="+mn-ea"/>
                <a:cs typeface="+mn-cs"/>
              </a:rPr>
              <a:t>Священное Писание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документы\Мамина\Фото со сканера\img196.jpg"/>
          <p:cNvPicPr/>
          <p:nvPr/>
        </p:nvPicPr>
        <p:blipFill>
          <a:blip r:embed="rId2"/>
          <a:srcRect l="10422" t="64602" r="70135" b="22124"/>
          <a:stretch>
            <a:fillRect/>
          </a:stretch>
        </p:blipFill>
        <p:spPr bwMode="auto">
          <a:xfrm>
            <a:off x="785786" y="2000240"/>
            <a:ext cx="1506544" cy="121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документы\Мамина\анимашки\Анимашки\первобытный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357826"/>
            <a:ext cx="952500" cy="952500"/>
          </a:xfrm>
          <a:prstGeom prst="rect">
            <a:avLst/>
          </a:prstGeom>
          <a:noFill/>
        </p:spPr>
      </p:pic>
      <p:pic>
        <p:nvPicPr>
          <p:cNvPr id="6" name="Picture 3" descr="E:\документы\Мамина\анимашки\Анимашки\первобытный 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714488"/>
            <a:ext cx="1428750" cy="1333500"/>
          </a:xfrm>
          <a:prstGeom prst="rect">
            <a:avLst/>
          </a:prstGeom>
          <a:noFill/>
        </p:spPr>
      </p:pic>
      <p:pic>
        <p:nvPicPr>
          <p:cNvPr id="7" name="Рисунок 6" descr="E:\документы\Мамина\Фото со сканера\img196.jpg"/>
          <p:cNvPicPr/>
          <p:nvPr/>
        </p:nvPicPr>
        <p:blipFill>
          <a:blip r:embed="rId2"/>
          <a:srcRect l="50163" t="62390" r="32531" b="24336"/>
          <a:stretch>
            <a:fillRect/>
          </a:stretch>
        </p:blipFill>
        <p:spPr bwMode="auto">
          <a:xfrm>
            <a:off x="2857488" y="571480"/>
            <a:ext cx="15859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документы\Мамина\Фото со сканера\img197.jpg"/>
          <p:cNvPicPr/>
          <p:nvPr/>
        </p:nvPicPr>
        <p:blipFill>
          <a:blip r:embed="rId5"/>
          <a:srcRect l="74238" t="8628" r="2720" b="54425"/>
          <a:stretch>
            <a:fillRect/>
          </a:stretch>
        </p:blipFill>
        <p:spPr bwMode="auto">
          <a:xfrm>
            <a:off x="5857884" y="3214686"/>
            <a:ext cx="1371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документы\Мамина\Фото со сканера\img198.jpg"/>
          <p:cNvPicPr/>
          <p:nvPr/>
        </p:nvPicPr>
        <p:blipFill>
          <a:blip r:embed="rId6"/>
          <a:srcRect l="13629" t="65265" r="45936" b="17257"/>
          <a:stretch>
            <a:fillRect/>
          </a:stretch>
        </p:blipFill>
        <p:spPr bwMode="auto">
          <a:xfrm>
            <a:off x="2143108" y="3714752"/>
            <a:ext cx="271464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документы\Мамина\Фото со сканера\img199.jpg"/>
          <p:cNvPicPr/>
          <p:nvPr/>
        </p:nvPicPr>
        <p:blipFill>
          <a:blip r:embed="rId7"/>
          <a:srcRect l="79850" t="2434" r="2512" b="60841"/>
          <a:stretch>
            <a:fillRect/>
          </a:stretch>
        </p:blipFill>
        <p:spPr bwMode="auto">
          <a:xfrm>
            <a:off x="6000760" y="285728"/>
            <a:ext cx="1047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документы\Мамина\анимашки\Анимашки\на голове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42852"/>
            <a:ext cx="714375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928802"/>
            <a:ext cx="7643834" cy="235745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i="1" dirty="0" smtClean="0"/>
              <a:t>Шелк с хлопком изобильны теплотою,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b="1" i="1" dirty="0" smtClean="0"/>
              <a:t>Льну не присуще качество такое.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b="1" i="1" dirty="0" smtClean="0"/>
              <a:t>Тепла верблюжья иль овечья шерсть,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b="1" i="1" dirty="0" smtClean="0"/>
              <a:t>Хоть сухость в ней и грубоватость есть.</a:t>
            </a:r>
            <a:endParaRPr lang="ru-RU" sz="28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50016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620155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Лучше на шаг отставать от моды,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чем на полшага обгонять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95400"/>
            <a:ext cx="7415234" cy="20621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МОДА</a:t>
            </a:r>
            <a:r>
              <a:rPr lang="ru-RU" dirty="0" smtClean="0"/>
              <a:t> – это господство в данное время тех или иных внешних форм в предметах быта, главным образом в одежде.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691593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Имидж – это процесс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71612"/>
            <a:ext cx="7391400" cy="3633798"/>
          </a:xfrm>
        </p:spPr>
        <p:txBody>
          <a:bodyPr/>
          <a:lstStyle/>
          <a:p>
            <a:pPr algn="just"/>
            <a:r>
              <a:rPr lang="ru-RU" dirty="0" smtClean="0"/>
              <a:t>Имидж – это сложный длительный процесс, включающий в себя серьезное образование, постоянное самообразование, развитый интеллект, эрудицию, хорошие манеры, стиль, образ мышления, поведение, репутацию.</a:t>
            </a:r>
            <a:endParaRPr lang="ru-RU" dirty="0"/>
          </a:p>
        </p:txBody>
      </p:sp>
      <p:pic>
        <p:nvPicPr>
          <p:cNvPr id="1028" name="Picture 4" descr="E:\документы\Мамина\анимашки\Анимашки\разговор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214950"/>
            <a:ext cx="1238250" cy="1238250"/>
          </a:xfrm>
          <a:prstGeom prst="rect">
            <a:avLst/>
          </a:prstGeom>
          <a:noFill/>
        </p:spPr>
      </p:pic>
      <p:pic>
        <p:nvPicPr>
          <p:cNvPr id="1029" name="Picture 5" descr="E:\документы\Мамина\анимашки\Анимашки\танцует 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636"/>
            <a:ext cx="739340" cy="1573468"/>
          </a:xfrm>
          <a:prstGeom prst="rect">
            <a:avLst/>
          </a:prstGeom>
          <a:noFill/>
        </p:spPr>
      </p:pic>
      <p:pic>
        <p:nvPicPr>
          <p:cNvPr id="1030" name="Picture 6" descr="E:\документы\Мамина\анимашки\Анимашки\телфон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1171575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6200"/>
            <a:ext cx="8858312" cy="1066800"/>
          </a:xfrm>
        </p:spPr>
        <p:txBody>
          <a:bodyPr/>
          <a:lstStyle/>
          <a:p>
            <a:pPr algn="ctr"/>
            <a:r>
              <a:rPr lang="ru-RU" sz="3200" dirty="0" smtClean="0"/>
              <a:t>Соблюдаете ли вы правила </a:t>
            </a:r>
            <a:br>
              <a:rPr lang="ru-RU" sz="3200" dirty="0" smtClean="0"/>
            </a:br>
            <a:r>
              <a:rPr lang="ru-RU" sz="3200" dirty="0" smtClean="0"/>
              <a:t>в поддержании своего внешнего вида?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Вы аккуратно складываете свою одежду?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Одежду на завтра вы готовите с вечера?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Оторвавшуюся вешалку на куртке вы пришиваете сразу?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Придя домой вечером, вы: сразу переодеваетесь и аккуратно убираете все вещи на место; просто засовываете одежду в шкаф, не складывая; ходите дома в уличной одежде и снимаете ее только на ночь, разбрасывая как попало.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После прихода домой вы сразу моете и чистите обувь?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Свои вещи вы стираете сами?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Вы стрижетесь не менее одного раза в пол года?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Вы принимаете душ ежедневно?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Вы пользуетесь гигиеническими косметическими средствами (мыло, паста и т.п.) каждый день?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Вы каждый день меняете хотя бы частично свою одежду?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95400"/>
            <a:ext cx="7772424" cy="3062294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Созданный положительный имидж принесет свои плоды – отношение к вам просто не может быть плохим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691593" cy="1066800"/>
          </a:xfrm>
        </p:spPr>
        <p:txBody>
          <a:bodyPr/>
          <a:lstStyle/>
          <a:p>
            <a:r>
              <a:rPr lang="ru-RU" sz="3200" dirty="0" smtClean="0"/>
              <a:t>Вы аккуратно складываете свою одежду?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691593" cy="1066800"/>
          </a:xfrm>
        </p:spPr>
        <p:txBody>
          <a:bodyPr/>
          <a:lstStyle/>
          <a:p>
            <a:r>
              <a:rPr lang="ru-RU" sz="3200" dirty="0" smtClean="0"/>
              <a:t>Одежду на завтра вы готовите с вечера?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6200"/>
            <a:ext cx="8763031" cy="1066800"/>
          </a:xfrm>
        </p:spPr>
        <p:txBody>
          <a:bodyPr/>
          <a:lstStyle/>
          <a:p>
            <a:pPr algn="ctr"/>
            <a:r>
              <a:rPr lang="ru-RU" sz="3200" dirty="0" smtClean="0"/>
              <a:t>Оторвавшуюся вешалку на куртке вы пришиваете сразу?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620155" cy="1066800"/>
          </a:xfrm>
        </p:spPr>
        <p:txBody>
          <a:bodyPr/>
          <a:lstStyle/>
          <a:p>
            <a:pPr algn="ctr"/>
            <a:r>
              <a:rPr lang="ru-RU" sz="3200" dirty="0" smtClean="0"/>
              <a:t>Придя домой вечером, вы: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620155" cy="1066800"/>
          </a:xfrm>
        </p:spPr>
        <p:txBody>
          <a:bodyPr/>
          <a:lstStyle/>
          <a:p>
            <a:pPr algn="ctr"/>
            <a:r>
              <a:rPr lang="ru-RU" sz="3200" dirty="0" smtClean="0"/>
              <a:t>После прихода домой вы сразу моете и чистите обувь?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691593" cy="1066800"/>
          </a:xfrm>
        </p:spPr>
        <p:txBody>
          <a:bodyPr/>
          <a:lstStyle/>
          <a:p>
            <a:pPr algn="ctr"/>
            <a:r>
              <a:rPr lang="ru-RU" sz="3200" dirty="0" smtClean="0"/>
              <a:t>Свои вещи вы стираете сами?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691593" cy="1066800"/>
          </a:xfrm>
        </p:spPr>
        <p:txBody>
          <a:bodyPr/>
          <a:lstStyle/>
          <a:p>
            <a:pPr algn="ctr"/>
            <a:r>
              <a:rPr lang="ru-RU" sz="3200" dirty="0" smtClean="0"/>
              <a:t>Вы стрижетесь не менее 1 раза в пол года?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01159437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140834">
  <a:themeElements>
    <a:clrScheme name="Тема Offic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слушай">
  <a:themeElements>
    <a:clrScheme name="Competition 1">
      <a:dk1>
        <a:srgbClr val="000000"/>
      </a:dk1>
      <a:lt1>
        <a:srgbClr val="FFFFFF"/>
      </a:lt1>
      <a:dk2>
        <a:srgbClr val="5ED483"/>
      </a:dk2>
      <a:lt2>
        <a:srgbClr val="FFFFFF"/>
      </a:lt2>
      <a:accent1>
        <a:srgbClr val="003300"/>
      </a:accent1>
      <a:accent2>
        <a:srgbClr val="009900"/>
      </a:accent2>
      <a:accent3>
        <a:srgbClr val="B6E6C1"/>
      </a:accent3>
      <a:accent4>
        <a:srgbClr val="DADADA"/>
      </a:accent4>
      <a:accent5>
        <a:srgbClr val="AAADAA"/>
      </a:accent5>
      <a:accent6>
        <a:srgbClr val="008A00"/>
      </a:accent6>
      <a:hlink>
        <a:srgbClr val="1E5C1E"/>
      </a:hlink>
      <a:folHlink>
        <a:srgbClr val="6633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5ED483"/>
        </a:dk2>
        <a:lt2>
          <a:srgbClr val="FFFFFF"/>
        </a:lt2>
        <a:accent1>
          <a:srgbClr val="003300"/>
        </a:accent1>
        <a:accent2>
          <a:srgbClr val="009900"/>
        </a:accent2>
        <a:accent3>
          <a:srgbClr val="B6E6C1"/>
        </a:accent3>
        <a:accent4>
          <a:srgbClr val="DADADA"/>
        </a:accent4>
        <a:accent5>
          <a:srgbClr val="AAADAA"/>
        </a:accent5>
        <a:accent6>
          <a:srgbClr val="008A00"/>
        </a:accent6>
        <a:hlink>
          <a:srgbClr val="1E5C1E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488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01159437</vt:lpstr>
      <vt:lpstr>01140834</vt:lpstr>
      <vt:lpstr>послушай</vt:lpstr>
      <vt:lpstr>Встречают по одежке</vt:lpstr>
      <vt:lpstr>Соблюдаете ли вы правила  в поддержании своего внешнего вида?</vt:lpstr>
      <vt:lpstr>Вы аккуратно складываете свою одежду?</vt:lpstr>
      <vt:lpstr>Одежду на завтра вы готовите с вечера?</vt:lpstr>
      <vt:lpstr>Оторвавшуюся вешалку на куртке вы пришиваете сразу?</vt:lpstr>
      <vt:lpstr>Придя домой вечером, вы: </vt:lpstr>
      <vt:lpstr>После прихода домой вы сразу моете и чистите обувь?</vt:lpstr>
      <vt:lpstr>Свои вещи вы стираете сами?</vt:lpstr>
      <vt:lpstr>Вы стрижетесь не менее 1 раза в пол года?</vt:lpstr>
      <vt:lpstr>Вы принимаете душ ежедневно?</vt:lpstr>
      <vt:lpstr>Вы пользуетесь косметическими средствами каждый день?</vt:lpstr>
      <vt:lpstr>Вы каждый день меняете хотя бы  частично одежду?</vt:lpstr>
      <vt:lpstr>Результаты тестирования</vt:lpstr>
      <vt:lpstr>У вас не будет второго шанса произвести первое впечатление</vt:lpstr>
      <vt:lpstr>Не одевайтесь красиво –  одевайтесь правильно</vt:lpstr>
      <vt:lpstr>Слайд 16</vt:lpstr>
      <vt:lpstr>Слайд 17</vt:lpstr>
      <vt:lpstr>Лучше на шаг отставать от моды,  чем на полшага обгонять</vt:lpstr>
      <vt:lpstr>Имидж – это процесс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Встречают по одежке</dc:title>
  <dc:creator>Admin</dc:creator>
  <cp:lastModifiedBy>Admin</cp:lastModifiedBy>
  <cp:revision>20</cp:revision>
  <dcterms:created xsi:type="dcterms:W3CDTF">2009-10-18T15:03:49Z</dcterms:created>
  <dcterms:modified xsi:type="dcterms:W3CDTF">2009-12-06T13:34:44Z</dcterms:modified>
</cp:coreProperties>
</file>