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57" r:id="rId4"/>
    <p:sldId id="265" r:id="rId5"/>
    <p:sldId id="266" r:id="rId6"/>
    <p:sldId id="267" r:id="rId7"/>
    <p:sldId id="268" r:id="rId8"/>
    <p:sldId id="258" r:id="rId9"/>
    <p:sldId id="259" r:id="rId10"/>
    <p:sldId id="260" r:id="rId11"/>
    <p:sldId id="269" r:id="rId12"/>
    <p:sldId id="270" r:id="rId13"/>
    <p:sldId id="261" r:id="rId14"/>
    <p:sldId id="262" r:id="rId15"/>
    <p:sldId id="263" r:id="rId16"/>
    <p:sldId id="264" r:id="rId17"/>
    <p:sldId id="271" r:id="rId18"/>
    <p:sldId id="27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DC4EC1"/>
    <a:srgbClr val="FF3399"/>
    <a:srgbClr val="66FF33"/>
    <a:srgbClr val="FFCC00"/>
    <a:srgbClr val="CAE888"/>
    <a:srgbClr val="BAD19F"/>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9DE5FAB-FF7C-48CD-AF0D-A31BE081FBCE}" type="datetimeFigureOut">
              <a:rPr lang="ru-RU" smtClean="0"/>
              <a:pPr/>
              <a:t>23.09.2009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1362F7-8117-4620-95A2-E7E9540025C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DE5FAB-FF7C-48CD-AF0D-A31BE081FBCE}" type="datetimeFigureOut">
              <a:rPr lang="ru-RU" smtClean="0"/>
              <a:pPr/>
              <a:t>23.09.2009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1362F7-8117-4620-95A2-E7E9540025C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DE5FAB-FF7C-48CD-AF0D-A31BE081FBCE}" type="datetimeFigureOut">
              <a:rPr lang="ru-RU" smtClean="0"/>
              <a:pPr/>
              <a:t>23.09.2009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1362F7-8117-4620-95A2-E7E9540025C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DE5FAB-FF7C-48CD-AF0D-A31BE081FBCE}" type="datetimeFigureOut">
              <a:rPr lang="ru-RU" smtClean="0"/>
              <a:pPr/>
              <a:t>23.09.2009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1362F7-8117-4620-95A2-E7E9540025C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9DE5FAB-FF7C-48CD-AF0D-A31BE081FBCE}" type="datetimeFigureOut">
              <a:rPr lang="ru-RU" smtClean="0"/>
              <a:pPr/>
              <a:t>23.09.2009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1362F7-8117-4620-95A2-E7E9540025C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9DE5FAB-FF7C-48CD-AF0D-A31BE081FBCE}" type="datetimeFigureOut">
              <a:rPr lang="ru-RU" smtClean="0"/>
              <a:pPr/>
              <a:t>23.09.2009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1362F7-8117-4620-95A2-E7E9540025C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9DE5FAB-FF7C-48CD-AF0D-A31BE081FBCE}" type="datetimeFigureOut">
              <a:rPr lang="ru-RU" smtClean="0"/>
              <a:pPr/>
              <a:t>23.09.2009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C1362F7-8117-4620-95A2-E7E9540025C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9DE5FAB-FF7C-48CD-AF0D-A31BE081FBCE}" type="datetimeFigureOut">
              <a:rPr lang="ru-RU" smtClean="0"/>
              <a:pPr/>
              <a:t>23.09.2009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C1362F7-8117-4620-95A2-E7E9540025C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9DE5FAB-FF7C-48CD-AF0D-A31BE081FBCE}" type="datetimeFigureOut">
              <a:rPr lang="ru-RU" smtClean="0"/>
              <a:pPr/>
              <a:t>23.09.2009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C1362F7-8117-4620-95A2-E7E9540025C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9DE5FAB-FF7C-48CD-AF0D-A31BE081FBCE}" type="datetimeFigureOut">
              <a:rPr lang="ru-RU" smtClean="0"/>
              <a:pPr/>
              <a:t>23.09.2009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1362F7-8117-4620-95A2-E7E9540025C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9DE5FAB-FF7C-48CD-AF0D-A31BE081FBCE}" type="datetimeFigureOut">
              <a:rPr lang="ru-RU" smtClean="0"/>
              <a:pPr/>
              <a:t>23.09.2009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1362F7-8117-4620-95A2-E7E9540025C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E5FAB-FF7C-48CD-AF0D-A31BE081FBCE}" type="datetimeFigureOut">
              <a:rPr lang="ru-RU" smtClean="0"/>
              <a:pPr/>
              <a:t>23.09.2009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362F7-8117-4620-95A2-E7E9540025C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wm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001156" cy="6643710"/>
          </a:xfrm>
        </p:spPr>
        <p:txBody>
          <a:bodyPr>
            <a:normAutofit/>
          </a:bodyPr>
          <a:lstStyle/>
          <a:p>
            <a:pPr algn="l"/>
            <a:r>
              <a:rPr lang="ru-RU" sz="3600" b="1" i="1" dirty="0" smtClean="0"/>
              <a:t>   </a:t>
            </a:r>
            <a:r>
              <a:rPr lang="ru-RU" sz="3600" b="1" i="1" dirty="0" smtClean="0">
                <a:solidFill>
                  <a:srgbClr val="99FF99"/>
                </a:solidFill>
              </a:rPr>
              <a:t>Чай </a:t>
            </a:r>
            <a:r>
              <a:rPr lang="ru-RU" sz="3600" b="1" i="1" dirty="0">
                <a:solidFill>
                  <a:srgbClr val="99FF99"/>
                </a:solidFill>
              </a:rPr>
              <a:t>пьют во </a:t>
            </a:r>
            <a:r>
              <a:rPr lang="ru-RU" sz="3600" b="1" i="1" dirty="0" smtClean="0">
                <a:solidFill>
                  <a:srgbClr val="99FF99"/>
                </a:solidFill>
              </a:rPr>
              <a:t>всех </a:t>
            </a:r>
            <a:r>
              <a:rPr lang="ru-RU" sz="3600" b="1" i="1" dirty="0">
                <a:solidFill>
                  <a:srgbClr val="99FF99"/>
                </a:solidFill>
              </a:rPr>
              <a:t>частях света</a:t>
            </a:r>
            <a:r>
              <a:rPr lang="ru-RU" sz="3600" b="1" i="1" dirty="0" smtClean="0">
                <a:solidFill>
                  <a:srgbClr val="99FF99"/>
                </a:solidFill>
              </a:rPr>
              <a:t>.</a:t>
            </a:r>
            <a:br>
              <a:rPr lang="ru-RU" sz="3600" b="1" i="1" dirty="0" smtClean="0">
                <a:solidFill>
                  <a:srgbClr val="99FF99"/>
                </a:solidFill>
              </a:rPr>
            </a:br>
            <a:r>
              <a:rPr lang="ru-RU" sz="3600" dirty="0">
                <a:solidFill>
                  <a:srgbClr val="99FF99"/>
                </a:solidFill>
              </a:rPr>
              <a:t/>
            </a:r>
            <a:br>
              <a:rPr lang="ru-RU" sz="3600" dirty="0">
                <a:solidFill>
                  <a:srgbClr val="99FF99"/>
                </a:solidFill>
              </a:rPr>
            </a:br>
            <a:r>
              <a:rPr lang="ru-RU" sz="3600" b="1" i="1" dirty="0">
                <a:solidFill>
                  <a:srgbClr val="99FF99"/>
                </a:solidFill>
              </a:rPr>
              <a:t>   Чай возделывают на пяти </a:t>
            </a:r>
            <a:r>
              <a:rPr lang="ru-RU" sz="3600" b="1" i="1" dirty="0" smtClean="0">
                <a:solidFill>
                  <a:srgbClr val="99FF99"/>
                </a:solidFill>
              </a:rPr>
              <a:t>  </a:t>
            </a:r>
            <a:br>
              <a:rPr lang="ru-RU" sz="3600" b="1" i="1" dirty="0" smtClean="0">
                <a:solidFill>
                  <a:srgbClr val="99FF99"/>
                </a:solidFill>
              </a:rPr>
            </a:br>
            <a:r>
              <a:rPr lang="ru-RU" sz="3600" b="1" i="1" dirty="0">
                <a:solidFill>
                  <a:srgbClr val="99FF99"/>
                </a:solidFill>
              </a:rPr>
              <a:t> </a:t>
            </a:r>
            <a:r>
              <a:rPr lang="ru-RU" sz="3600" b="1" i="1" dirty="0" smtClean="0">
                <a:solidFill>
                  <a:srgbClr val="99FF99"/>
                </a:solidFill>
              </a:rPr>
              <a:t>                                                      континентах</a:t>
            </a:r>
            <a:r>
              <a:rPr lang="ru-RU" sz="3600" b="1" i="1" dirty="0">
                <a:solidFill>
                  <a:srgbClr val="99FF99"/>
                </a:solidFill>
              </a:rPr>
              <a:t>.</a:t>
            </a:r>
            <a:r>
              <a:rPr lang="ru-RU" sz="3600" dirty="0">
                <a:solidFill>
                  <a:srgbClr val="99FF99"/>
                </a:solidFill>
              </a:rPr>
              <a:t/>
            </a:r>
            <a:br>
              <a:rPr lang="ru-RU" sz="3600" dirty="0">
                <a:solidFill>
                  <a:srgbClr val="99FF99"/>
                </a:solidFill>
              </a:rPr>
            </a:br>
            <a:r>
              <a:rPr lang="ru-RU" sz="3600" b="1" i="1" dirty="0">
                <a:solidFill>
                  <a:srgbClr val="99FF99"/>
                </a:solidFill>
              </a:rPr>
              <a:t>   Многие ли из вас правильно пьют </a:t>
            </a:r>
            <a:r>
              <a:rPr lang="ru-RU" sz="3600" b="1" i="1" dirty="0" smtClean="0">
                <a:solidFill>
                  <a:srgbClr val="99FF99"/>
                </a:solidFill>
              </a:rPr>
              <a:t/>
            </a:r>
            <a:br>
              <a:rPr lang="ru-RU" sz="3600" b="1" i="1" dirty="0" smtClean="0">
                <a:solidFill>
                  <a:srgbClr val="99FF99"/>
                </a:solidFill>
              </a:rPr>
            </a:br>
            <a:r>
              <a:rPr lang="ru-RU" sz="3600" b="1" i="1" dirty="0">
                <a:solidFill>
                  <a:srgbClr val="99FF99"/>
                </a:solidFill>
              </a:rPr>
              <a:t> </a:t>
            </a:r>
            <a:r>
              <a:rPr lang="ru-RU" sz="3600" b="1" i="1" dirty="0" smtClean="0">
                <a:solidFill>
                  <a:srgbClr val="99FF99"/>
                </a:solidFill>
              </a:rPr>
              <a:t>                                                                        чай</a:t>
            </a:r>
            <a:r>
              <a:rPr lang="ru-RU" sz="3600" b="1" i="1" dirty="0">
                <a:solidFill>
                  <a:srgbClr val="99FF99"/>
                </a:solidFill>
              </a:rPr>
              <a:t>?</a:t>
            </a:r>
            <a:r>
              <a:rPr lang="ru-RU" sz="3600" dirty="0">
                <a:solidFill>
                  <a:srgbClr val="99FF99"/>
                </a:solidFill>
              </a:rPr>
              <a:t/>
            </a:r>
            <a:br>
              <a:rPr lang="ru-RU" sz="3600" dirty="0">
                <a:solidFill>
                  <a:srgbClr val="99FF99"/>
                </a:solidFill>
              </a:rPr>
            </a:br>
            <a:r>
              <a:rPr lang="ru-RU" sz="3600" b="1" i="1" dirty="0">
                <a:solidFill>
                  <a:srgbClr val="99FF99"/>
                </a:solidFill>
              </a:rPr>
              <a:t>   Знаете ли вы, какую пользу приносит </a:t>
            </a:r>
            <a:r>
              <a:rPr lang="ru-RU" sz="3600" b="1" i="1" dirty="0" smtClean="0">
                <a:solidFill>
                  <a:srgbClr val="99FF99"/>
                </a:solidFill>
              </a:rPr>
              <a:t/>
            </a:r>
            <a:br>
              <a:rPr lang="ru-RU" sz="3600" b="1" i="1" dirty="0" smtClean="0">
                <a:solidFill>
                  <a:srgbClr val="99FF99"/>
                </a:solidFill>
              </a:rPr>
            </a:br>
            <a:r>
              <a:rPr lang="ru-RU" sz="3600" b="1" i="1" dirty="0">
                <a:solidFill>
                  <a:srgbClr val="99FF99"/>
                </a:solidFill>
              </a:rPr>
              <a:t> </a:t>
            </a:r>
            <a:r>
              <a:rPr lang="ru-RU" sz="3600" b="1" i="1" dirty="0" smtClean="0">
                <a:solidFill>
                  <a:srgbClr val="99FF99"/>
                </a:solidFill>
              </a:rPr>
              <a:t>                                                                       чай</a:t>
            </a:r>
            <a:r>
              <a:rPr lang="ru-RU" sz="3600" b="1" i="1" dirty="0">
                <a:solidFill>
                  <a:srgbClr val="99FF99"/>
                </a:solidFill>
              </a:rPr>
              <a:t>?</a:t>
            </a:r>
            <a:r>
              <a:rPr lang="ru-RU" sz="3600" dirty="0">
                <a:solidFill>
                  <a:srgbClr val="99FF99"/>
                </a:solidFill>
              </a:rPr>
              <a:t/>
            </a:r>
            <a:br>
              <a:rPr lang="ru-RU" sz="3600" dirty="0">
                <a:solidFill>
                  <a:srgbClr val="99FF99"/>
                </a:solidFill>
              </a:rPr>
            </a:br>
            <a:r>
              <a:rPr lang="ru-RU" sz="3600" b="1" i="1" dirty="0">
                <a:solidFill>
                  <a:srgbClr val="99FF99"/>
                </a:solidFill>
              </a:rPr>
              <a:t>   Об этом мы будем говорить сегодня.</a:t>
            </a:r>
            <a:endParaRPr lang="ru-RU" sz="3600" dirty="0">
              <a:solidFill>
                <a:srgbClr val="99FF99"/>
              </a:solidFill>
            </a:endParaRPr>
          </a:p>
        </p:txBody>
      </p:sp>
      <p:pic>
        <p:nvPicPr>
          <p:cNvPr id="4" name="Picture 3" descr="C:\Archive\office2003\cd1\files\pfiles\MSOFFICE\CLIPART\PUB60COR\HH01618_.WMF"/>
          <p:cNvPicPr>
            <a:picLocks noChangeAspect="1" noChangeArrowheads="1"/>
          </p:cNvPicPr>
          <p:nvPr/>
        </p:nvPicPr>
        <p:blipFill>
          <a:blip r:embed="rId2"/>
          <a:srcRect/>
          <a:stretch>
            <a:fillRect/>
          </a:stretch>
        </p:blipFill>
        <p:spPr bwMode="auto">
          <a:xfrm>
            <a:off x="7286644" y="142852"/>
            <a:ext cx="1857355" cy="2071702"/>
          </a:xfrm>
          <a:prstGeom prst="rect">
            <a:avLst/>
          </a:prstGeom>
          <a:noFill/>
        </p:spPr>
      </p:pic>
      <p:pic>
        <p:nvPicPr>
          <p:cNvPr id="5" name="Picture 2" descr="C:\Archive\office2003\cd1\files\pfiles\MSOFFICE\CLIPART\PUB60COR\FD00543_.WMF"/>
          <p:cNvPicPr>
            <a:picLocks noChangeAspect="1" noChangeArrowheads="1"/>
          </p:cNvPicPr>
          <p:nvPr/>
        </p:nvPicPr>
        <p:blipFill>
          <a:blip r:embed="rId3"/>
          <a:srcRect/>
          <a:stretch>
            <a:fillRect/>
          </a:stretch>
        </p:blipFill>
        <p:spPr bwMode="auto">
          <a:xfrm>
            <a:off x="6500826" y="1571612"/>
            <a:ext cx="1000164" cy="100013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135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972320" cy="6297634"/>
          </a:xfrm>
        </p:spPr>
        <p:txBody>
          <a:bodyPr>
            <a:noAutofit/>
          </a:bodyPr>
          <a:lstStyle/>
          <a:p>
            <a:pPr lvl="0" algn="l"/>
            <a:r>
              <a:rPr lang="ru-RU" sz="2400" b="1" dirty="0">
                <a:solidFill>
                  <a:schemeClr val="accent2">
                    <a:lumMod val="60000"/>
                    <a:lumOff val="40000"/>
                  </a:schemeClr>
                </a:solidFill>
              </a:rPr>
              <a:t>Что на сковороду наливают,</a:t>
            </a:r>
            <a:br>
              <a:rPr lang="ru-RU" sz="2400" b="1" dirty="0">
                <a:solidFill>
                  <a:schemeClr val="accent2">
                    <a:lumMod val="60000"/>
                    <a:lumOff val="40000"/>
                  </a:schemeClr>
                </a:solidFill>
              </a:rPr>
            </a:br>
            <a:r>
              <a:rPr lang="ru-RU" sz="2400" b="1" dirty="0">
                <a:solidFill>
                  <a:schemeClr val="accent2">
                    <a:lumMod val="60000"/>
                    <a:lumOff val="40000"/>
                  </a:schemeClr>
                </a:solidFill>
              </a:rPr>
              <a:t>Да в четверо сгибают</a:t>
            </a:r>
            <a:r>
              <a:rPr lang="ru-RU" sz="2400" b="1" dirty="0" smtClean="0">
                <a:solidFill>
                  <a:schemeClr val="accent2">
                    <a:lumMod val="60000"/>
                    <a:lumOff val="40000"/>
                  </a:schemeClr>
                </a:solidFill>
              </a:rPr>
              <a:t>?</a:t>
            </a:r>
            <a:r>
              <a:rPr lang="ru-RU" sz="2400" b="1" dirty="0"/>
              <a:t/>
            </a:r>
            <a:br>
              <a:rPr lang="ru-RU" sz="2400" b="1" dirty="0"/>
            </a:br>
            <a:r>
              <a:rPr lang="ru-RU" sz="2400" b="1" dirty="0"/>
              <a:t> </a:t>
            </a:r>
            <a:br>
              <a:rPr lang="ru-RU" sz="2400" b="1" dirty="0"/>
            </a:br>
            <a:r>
              <a:rPr lang="ru-RU" sz="2400" b="1" dirty="0"/>
              <a:t> </a:t>
            </a:r>
            <a:r>
              <a:rPr lang="ru-RU" sz="2400" b="1" dirty="0" smtClean="0"/>
              <a:t>                       </a:t>
            </a:r>
            <a:r>
              <a:rPr lang="ru-RU" sz="2400" b="1" dirty="0" smtClean="0">
                <a:solidFill>
                  <a:srgbClr val="FFFF00"/>
                </a:solidFill>
              </a:rPr>
              <a:t>Кольцо </a:t>
            </a:r>
            <a:r>
              <a:rPr lang="ru-RU" sz="2400" b="1" dirty="0">
                <a:solidFill>
                  <a:srgbClr val="FFFF00"/>
                </a:solidFill>
              </a:rPr>
              <a:t>не простое, кольцо золотое,</a:t>
            </a:r>
            <a:br>
              <a:rPr lang="ru-RU" sz="2400" b="1" dirty="0">
                <a:solidFill>
                  <a:srgbClr val="FFFF00"/>
                </a:solidFill>
              </a:rPr>
            </a:br>
            <a:r>
              <a:rPr lang="ru-RU" sz="2400" b="1" dirty="0" smtClean="0">
                <a:solidFill>
                  <a:srgbClr val="FFFF00"/>
                </a:solidFill>
              </a:rPr>
              <a:t>                        Блестящее</a:t>
            </a:r>
            <a:r>
              <a:rPr lang="ru-RU" sz="2400" b="1" dirty="0">
                <a:solidFill>
                  <a:srgbClr val="FFFF00"/>
                </a:solidFill>
              </a:rPr>
              <a:t>, хрустящее.</a:t>
            </a:r>
            <a:br>
              <a:rPr lang="ru-RU" sz="2400" b="1" dirty="0">
                <a:solidFill>
                  <a:srgbClr val="FFFF00"/>
                </a:solidFill>
              </a:rPr>
            </a:br>
            <a:r>
              <a:rPr lang="ru-RU" sz="2400" b="1" dirty="0" smtClean="0">
                <a:solidFill>
                  <a:srgbClr val="FFFF00"/>
                </a:solidFill>
              </a:rPr>
              <a:t>                        Всем </a:t>
            </a:r>
            <a:r>
              <a:rPr lang="ru-RU" sz="2400" b="1" dirty="0">
                <a:solidFill>
                  <a:srgbClr val="FFFF00"/>
                </a:solidFill>
              </a:rPr>
              <a:t>на загляденье</a:t>
            </a:r>
            <a:r>
              <a:rPr lang="ru-RU" sz="2400" b="1" dirty="0" smtClean="0">
                <a:solidFill>
                  <a:srgbClr val="FFFF00"/>
                </a:solidFill>
              </a:rPr>
              <a:t>, ну </a:t>
            </a:r>
            <a:r>
              <a:rPr lang="ru-RU" sz="2400" b="1" dirty="0">
                <a:solidFill>
                  <a:srgbClr val="FFFF00"/>
                </a:solidFill>
              </a:rPr>
              <a:t>и объедение! </a:t>
            </a:r>
            <a:br>
              <a:rPr lang="ru-RU" sz="2400" b="1" dirty="0">
                <a:solidFill>
                  <a:srgbClr val="FFFF00"/>
                </a:solidFill>
              </a:rPr>
            </a:br>
            <a:r>
              <a:rPr lang="ru-RU" sz="2400" b="1" dirty="0"/>
              <a:t> </a:t>
            </a:r>
            <a:br>
              <a:rPr lang="ru-RU" sz="2400" b="1" dirty="0"/>
            </a:br>
            <a:r>
              <a:rPr lang="ru-RU" sz="2400" b="1" dirty="0">
                <a:solidFill>
                  <a:schemeClr val="accent6">
                    <a:lumMod val="75000"/>
                  </a:schemeClr>
                </a:solidFill>
              </a:rPr>
              <a:t>Стоит толстячок,</a:t>
            </a:r>
            <a:br>
              <a:rPr lang="ru-RU" sz="2400" b="1" dirty="0">
                <a:solidFill>
                  <a:schemeClr val="accent6">
                    <a:lumMod val="75000"/>
                  </a:schemeClr>
                </a:solidFill>
              </a:rPr>
            </a:br>
            <a:r>
              <a:rPr lang="ru-RU" sz="2400" b="1" dirty="0" err="1" smtClean="0">
                <a:solidFill>
                  <a:schemeClr val="accent6">
                    <a:lumMod val="75000"/>
                  </a:schemeClr>
                </a:solidFill>
              </a:rPr>
              <a:t>Подбочинивши</a:t>
            </a:r>
            <a:r>
              <a:rPr lang="ru-RU" sz="2400" b="1" dirty="0" smtClean="0">
                <a:solidFill>
                  <a:schemeClr val="accent6">
                    <a:lumMod val="75000"/>
                  </a:schemeClr>
                </a:solidFill>
              </a:rPr>
              <a:t> </a:t>
            </a:r>
            <a:r>
              <a:rPr lang="ru-RU" sz="2400" b="1" dirty="0">
                <a:solidFill>
                  <a:schemeClr val="accent6">
                    <a:lumMod val="75000"/>
                  </a:schemeClr>
                </a:solidFill>
              </a:rPr>
              <a:t>бочок,</a:t>
            </a:r>
            <a:br>
              <a:rPr lang="ru-RU" sz="2400" b="1" dirty="0">
                <a:solidFill>
                  <a:schemeClr val="accent6">
                    <a:lumMod val="75000"/>
                  </a:schemeClr>
                </a:solidFill>
              </a:rPr>
            </a:br>
            <a:r>
              <a:rPr lang="ru-RU" sz="2400" b="1" dirty="0">
                <a:solidFill>
                  <a:schemeClr val="accent6">
                    <a:lumMod val="75000"/>
                  </a:schemeClr>
                </a:solidFill>
              </a:rPr>
              <a:t>Шипит и кипит,</a:t>
            </a:r>
            <a:br>
              <a:rPr lang="ru-RU" sz="2400" b="1" dirty="0">
                <a:solidFill>
                  <a:schemeClr val="accent6">
                    <a:lumMod val="75000"/>
                  </a:schemeClr>
                </a:solidFill>
              </a:rPr>
            </a:br>
            <a:r>
              <a:rPr lang="ru-RU" sz="2400" b="1" dirty="0">
                <a:solidFill>
                  <a:schemeClr val="accent6">
                    <a:lumMod val="75000"/>
                  </a:schemeClr>
                </a:solidFill>
              </a:rPr>
              <a:t>Всем чай пить велит.  </a:t>
            </a:r>
            <a:br>
              <a:rPr lang="ru-RU" sz="2400" b="1" dirty="0">
                <a:solidFill>
                  <a:schemeClr val="accent6">
                    <a:lumMod val="75000"/>
                  </a:schemeClr>
                </a:solidFill>
              </a:rPr>
            </a:br>
            <a:r>
              <a:rPr lang="ru-RU" sz="2400" b="1" dirty="0">
                <a:solidFill>
                  <a:schemeClr val="accent6">
                    <a:lumMod val="75000"/>
                  </a:schemeClr>
                </a:solidFill>
              </a:rPr>
              <a:t> </a:t>
            </a:r>
            <a:r>
              <a:rPr lang="ru-RU" sz="2400" b="1" dirty="0"/>
              <a:t/>
            </a:r>
            <a:br>
              <a:rPr lang="ru-RU" sz="2400" b="1" dirty="0"/>
            </a:br>
            <a:r>
              <a:rPr lang="ru-RU" sz="2400" b="1" dirty="0"/>
              <a:t> </a:t>
            </a:r>
            <a:br>
              <a:rPr lang="ru-RU" sz="2400" b="1" dirty="0"/>
            </a:br>
            <a:r>
              <a:rPr lang="ru-RU" sz="2400" b="1" dirty="0" smtClean="0"/>
              <a:t>           </a:t>
            </a:r>
            <a:r>
              <a:rPr lang="ru-RU" sz="2400" b="1" dirty="0" smtClean="0">
                <a:solidFill>
                  <a:srgbClr val="00B0F0"/>
                </a:solidFill>
              </a:rPr>
              <a:t>Тянется</a:t>
            </a:r>
            <a:r>
              <a:rPr lang="ru-RU" sz="2400" b="1" dirty="0">
                <a:solidFill>
                  <a:srgbClr val="00B0F0"/>
                </a:solidFill>
              </a:rPr>
              <a:t>, а не резина,</a:t>
            </a:r>
            <a:br>
              <a:rPr lang="ru-RU" sz="2400" b="1" dirty="0">
                <a:solidFill>
                  <a:srgbClr val="00B0F0"/>
                </a:solidFill>
              </a:rPr>
            </a:br>
            <a:r>
              <a:rPr lang="ru-RU" sz="2400" b="1" dirty="0">
                <a:solidFill>
                  <a:srgbClr val="00B0F0"/>
                </a:solidFill>
              </a:rPr>
              <a:t>С клапанами, а не машина,</a:t>
            </a:r>
            <a:br>
              <a:rPr lang="ru-RU" sz="2400" b="1" dirty="0">
                <a:solidFill>
                  <a:srgbClr val="00B0F0"/>
                </a:solidFill>
              </a:rPr>
            </a:br>
            <a:r>
              <a:rPr lang="ru-RU" sz="2400" b="1" dirty="0" smtClean="0">
                <a:solidFill>
                  <a:srgbClr val="00B0F0"/>
                </a:solidFill>
              </a:rPr>
              <a:t>       Песни </a:t>
            </a:r>
            <a:r>
              <a:rPr lang="ru-RU" sz="2400" b="1" dirty="0">
                <a:solidFill>
                  <a:srgbClr val="00B0F0"/>
                </a:solidFill>
              </a:rPr>
              <a:t>поет, а не радио. </a:t>
            </a:r>
            <a:br>
              <a:rPr lang="ru-RU" sz="2400" b="1" dirty="0">
                <a:solidFill>
                  <a:srgbClr val="00B0F0"/>
                </a:solidFill>
              </a:rPr>
            </a:br>
            <a:r>
              <a:rPr lang="ru-RU" sz="2400" b="1" dirty="0" smtClean="0">
                <a:solidFill>
                  <a:srgbClr val="00B0F0"/>
                </a:solidFill>
              </a:rPr>
              <a:t>   </a:t>
            </a:r>
            <a:endParaRPr lang="ru-RU" sz="2400" b="1" dirty="0">
              <a:solidFill>
                <a:srgbClr val="00B0F0"/>
              </a:solidFill>
            </a:endParaRPr>
          </a:p>
        </p:txBody>
      </p:sp>
      <p:pic>
        <p:nvPicPr>
          <p:cNvPr id="5122" name="Picture 2" descr="C:\Documents and Settings\user\Мои документы\Мои рисунки\OBJ039.JPG"/>
          <p:cNvPicPr>
            <a:picLocks noGrp="1" noChangeAspect="1" noChangeArrowheads="1"/>
          </p:cNvPicPr>
          <p:nvPr>
            <p:ph idx="1"/>
          </p:nvPr>
        </p:nvPicPr>
        <p:blipFill>
          <a:blip r:embed="rId2"/>
          <a:srcRect/>
          <a:stretch>
            <a:fillRect/>
          </a:stretch>
        </p:blipFill>
        <p:spPr bwMode="auto">
          <a:xfrm>
            <a:off x="4929190" y="3571876"/>
            <a:ext cx="3894418" cy="2500330"/>
          </a:xfrm>
          <a:prstGeom prst="rect">
            <a:avLst/>
          </a:prstGeom>
          <a:noFill/>
        </p:spPr>
      </p:pic>
      <p:pic>
        <p:nvPicPr>
          <p:cNvPr id="5" name="Picture 1" descr="C:\Archive\office2003\cd1\files\pfiles\MSOFFICE\MEDIA\OFFICE11\LINES\BD14711_.GIF"/>
          <p:cNvPicPr>
            <a:picLocks noChangeAspect="1" noChangeArrowheads="1"/>
          </p:cNvPicPr>
          <p:nvPr/>
        </p:nvPicPr>
        <p:blipFill>
          <a:blip r:embed="rId3"/>
          <a:srcRect/>
          <a:stretch>
            <a:fillRect/>
          </a:stretch>
        </p:blipFill>
        <p:spPr bwMode="auto">
          <a:xfrm>
            <a:off x="4857752" y="3500438"/>
            <a:ext cx="3929050" cy="357190"/>
          </a:xfrm>
          <a:prstGeom prst="rect">
            <a:avLst/>
          </a:prstGeom>
          <a:noFill/>
        </p:spPr>
      </p:pic>
      <p:pic>
        <p:nvPicPr>
          <p:cNvPr id="6" name="Picture 1" descr="C:\Archive\office2003\cd1\files\pfiles\MSOFFICE\MEDIA\OFFICE11\LINES\BD14711_.GIF"/>
          <p:cNvPicPr>
            <a:picLocks noChangeAspect="1" noChangeArrowheads="1"/>
          </p:cNvPicPr>
          <p:nvPr/>
        </p:nvPicPr>
        <p:blipFill>
          <a:blip r:embed="rId3"/>
          <a:srcRect/>
          <a:stretch>
            <a:fillRect/>
          </a:stretch>
        </p:blipFill>
        <p:spPr bwMode="auto">
          <a:xfrm>
            <a:off x="4786314" y="6000768"/>
            <a:ext cx="4143364" cy="357190"/>
          </a:xfrm>
          <a:prstGeom prst="rect">
            <a:avLst/>
          </a:prstGeom>
          <a:noFill/>
        </p:spPr>
      </p:pic>
      <p:pic>
        <p:nvPicPr>
          <p:cNvPr id="7" name="Picture 1" descr="C:\Archive\office2003\cd1\files\pfiles\MSOFFICE\MEDIA\OFFICE11\LINES\BD14711_.GIF"/>
          <p:cNvPicPr>
            <a:picLocks noChangeAspect="1" noChangeArrowheads="1"/>
          </p:cNvPicPr>
          <p:nvPr/>
        </p:nvPicPr>
        <p:blipFill>
          <a:blip r:embed="rId3"/>
          <a:srcRect/>
          <a:stretch>
            <a:fillRect/>
          </a:stretch>
        </p:blipFill>
        <p:spPr bwMode="auto">
          <a:xfrm rot="16200000">
            <a:off x="3505557" y="4709757"/>
            <a:ext cx="2632953" cy="357190"/>
          </a:xfrm>
          <a:prstGeom prst="rect">
            <a:avLst/>
          </a:prstGeom>
          <a:noFill/>
        </p:spPr>
      </p:pic>
      <p:pic>
        <p:nvPicPr>
          <p:cNvPr id="8" name="Picture 1" descr="C:\Archive\office2003\cd1\files\pfiles\MSOFFICE\MEDIA\OFFICE11\LINES\BD14711_.GIF"/>
          <p:cNvPicPr>
            <a:picLocks noChangeAspect="1" noChangeArrowheads="1"/>
          </p:cNvPicPr>
          <p:nvPr/>
        </p:nvPicPr>
        <p:blipFill>
          <a:blip r:embed="rId3"/>
          <a:srcRect/>
          <a:stretch>
            <a:fillRect/>
          </a:stretch>
        </p:blipFill>
        <p:spPr bwMode="auto">
          <a:xfrm rot="16200000">
            <a:off x="7506085" y="4709757"/>
            <a:ext cx="2632953" cy="35719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AE888">
            <a:alpha val="41961"/>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7422" y="274638"/>
            <a:ext cx="4500594" cy="582594"/>
          </a:xfrm>
        </p:spPr>
        <p:txBody>
          <a:bodyPr>
            <a:noAutofit/>
          </a:bodyPr>
          <a:lstStyle/>
          <a:p>
            <a:r>
              <a:rPr lang="ru-RU" sz="3600" b="1" dirty="0">
                <a:solidFill>
                  <a:schemeClr val="accent5">
                    <a:lumMod val="60000"/>
                    <a:lumOff val="40000"/>
                  </a:schemeClr>
                </a:solidFill>
              </a:rPr>
              <a:t>Ч</a:t>
            </a:r>
            <a:r>
              <a:rPr lang="ru-RU" sz="3600" b="1" dirty="0" smtClean="0">
                <a:solidFill>
                  <a:schemeClr val="accent5">
                    <a:lumMod val="60000"/>
                    <a:lumOff val="40000"/>
                  </a:schemeClr>
                </a:solidFill>
              </a:rPr>
              <a:t>айные частушки</a:t>
            </a:r>
            <a:endParaRPr lang="ru-RU" sz="3600" b="1" dirty="0">
              <a:solidFill>
                <a:schemeClr val="accent5">
                  <a:lumMod val="60000"/>
                  <a:lumOff val="40000"/>
                </a:schemeClr>
              </a:solidFill>
            </a:endParaRPr>
          </a:p>
        </p:txBody>
      </p:sp>
      <p:sp>
        <p:nvSpPr>
          <p:cNvPr id="26625" name="Rectangle 1"/>
          <p:cNvSpPr>
            <a:spLocks noChangeArrowheads="1"/>
          </p:cNvSpPr>
          <p:nvPr/>
        </p:nvSpPr>
        <p:spPr bwMode="auto">
          <a:xfrm>
            <a:off x="0" y="857232"/>
            <a:ext cx="4500562"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2400" b="1" i="0" u="none" strike="noStrike" cap="none" normalizeH="0" baseline="0" dirty="0" smtClean="0">
                <a:ln>
                  <a:noFill/>
                </a:ln>
                <a:solidFill>
                  <a:srgbClr val="DC4EC1"/>
                </a:solidFill>
                <a:effectLst/>
                <a:latin typeface="Calibri" pitchFamily="34" charset="0"/>
                <a:ea typeface="Calibri" pitchFamily="34" charset="0"/>
                <a:cs typeface="Times New Roman" pitchFamily="18" charset="0"/>
              </a:rPr>
              <a:t>На  столе у нас пирог</a:t>
            </a:r>
            <a:endParaRPr kumimoji="0" lang="ru-RU" sz="2400" b="1" i="0" u="none" strike="noStrike" cap="none" normalizeH="0" baseline="0" dirty="0" smtClean="0">
              <a:ln>
                <a:noFill/>
              </a:ln>
              <a:solidFill>
                <a:srgbClr val="DC4EC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DC4EC1"/>
                </a:solidFill>
                <a:effectLst/>
                <a:latin typeface="Calibri" pitchFamily="34" charset="0"/>
                <a:ea typeface="Calibri" pitchFamily="34" charset="0"/>
                <a:cs typeface="Times New Roman" pitchFamily="18" charset="0"/>
              </a:rPr>
              <a:t>    Пышки и ватрушки</a:t>
            </a:r>
            <a:endParaRPr kumimoji="0" lang="ru-RU" sz="2400" b="1" i="0" u="none" strike="noStrike" cap="none" normalizeH="0" baseline="0" dirty="0" smtClean="0">
              <a:ln>
                <a:noFill/>
              </a:ln>
              <a:solidFill>
                <a:srgbClr val="DC4EC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DC4EC1"/>
                </a:solidFill>
                <a:effectLst/>
                <a:latin typeface="Calibri" pitchFamily="34" charset="0"/>
                <a:ea typeface="Calibri" pitchFamily="34" charset="0"/>
                <a:cs typeface="Times New Roman" pitchFamily="18" charset="0"/>
              </a:rPr>
              <a:t>    Так пропойте под чаек</a:t>
            </a:r>
            <a:endParaRPr kumimoji="0" lang="ru-RU" sz="2400" b="1" i="0" u="none" strike="noStrike" cap="none" normalizeH="0" baseline="0" dirty="0" smtClean="0">
              <a:ln>
                <a:noFill/>
              </a:ln>
              <a:solidFill>
                <a:srgbClr val="DC4EC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DC4EC1"/>
                </a:solidFill>
                <a:effectLst/>
                <a:latin typeface="Calibri" pitchFamily="34" charset="0"/>
                <a:ea typeface="Calibri" pitchFamily="34" charset="0"/>
                <a:cs typeface="Times New Roman" pitchFamily="18" charset="0"/>
              </a:rPr>
              <a:t>    Чайные частушки.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400" b="1" i="0" u="none" strike="noStrike" cap="none" normalizeH="0" baseline="0" dirty="0" smtClean="0">
                <a:ln>
                  <a:noFill/>
                </a:ln>
                <a:solidFill>
                  <a:srgbClr val="FFCC00"/>
                </a:solidFill>
                <a:effectLst/>
                <a:latin typeface="Calibri" pitchFamily="34" charset="0"/>
                <a:ea typeface="Calibri" pitchFamily="34" charset="0"/>
                <a:cs typeface="Times New Roman" pitchFamily="18" charset="0"/>
              </a:rPr>
              <a:t>Посидеть за самоваром</a:t>
            </a:r>
            <a:endParaRPr kumimoji="0" lang="ru-RU" sz="2400" b="1" i="0" u="none" strike="noStrike" cap="none" normalizeH="0" baseline="0" dirty="0" smtClean="0">
              <a:ln>
                <a:noFill/>
              </a:ln>
              <a:solidFill>
                <a:srgbClr val="FFCC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CC00"/>
                </a:solidFill>
                <a:effectLst/>
                <a:latin typeface="Calibri" pitchFamily="34" charset="0"/>
                <a:ea typeface="Calibri" pitchFamily="34" charset="0"/>
                <a:cs typeface="Times New Roman" pitchFamily="18" charset="0"/>
              </a:rPr>
              <a:t>    Рады все наверняка</a:t>
            </a:r>
            <a:endParaRPr kumimoji="0" lang="ru-RU" sz="2400" b="1" i="0" u="none" strike="noStrike" cap="none" normalizeH="0" baseline="0" dirty="0" smtClean="0">
              <a:ln>
                <a:noFill/>
              </a:ln>
              <a:solidFill>
                <a:srgbClr val="FFCC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CC00"/>
                </a:solidFill>
                <a:effectLst/>
                <a:latin typeface="Calibri" pitchFamily="34" charset="0"/>
                <a:ea typeface="Calibri" pitchFamily="34" charset="0"/>
                <a:cs typeface="Times New Roman" pitchFamily="18" charset="0"/>
              </a:rPr>
              <a:t>    Ярким солнечным пожаром</a:t>
            </a:r>
            <a:endParaRPr kumimoji="0" lang="ru-RU" sz="2400" b="1" i="0" u="none" strike="noStrike" cap="none" normalizeH="0" baseline="0" dirty="0" smtClean="0">
              <a:ln>
                <a:noFill/>
              </a:ln>
              <a:solidFill>
                <a:srgbClr val="FFCC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CC00"/>
                </a:solidFill>
                <a:effectLst/>
                <a:latin typeface="Calibri" pitchFamily="34" charset="0"/>
                <a:ea typeface="Calibri" pitchFamily="34" charset="0"/>
                <a:cs typeface="Times New Roman" pitchFamily="18" charset="0"/>
              </a:rPr>
              <a:t>    У него горят бока.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4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Самовар поет, гудит</a:t>
            </a:r>
            <a:endParaRPr kumimoji="0" lang="ru-RU" sz="2400" b="1" i="0" u="none" strike="noStrike" cap="none" normalizeH="0" baseline="0" dirty="0" smtClean="0">
              <a:ln>
                <a:noFill/>
              </a:ln>
              <a:solidFill>
                <a:srgbClr val="00B05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    Только с виду он сердит</a:t>
            </a:r>
            <a:endParaRPr kumimoji="0" lang="ru-RU" sz="2400" b="1" i="0" u="none" strike="noStrike" cap="none" normalizeH="0" baseline="0" dirty="0" smtClean="0">
              <a:ln>
                <a:noFill/>
              </a:ln>
              <a:solidFill>
                <a:srgbClr val="00B05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    К потолку пускает пар</a:t>
            </a:r>
            <a:endParaRPr kumimoji="0" lang="ru-RU" sz="2400" b="1" i="0" u="none" strike="noStrike" cap="none" normalizeH="0" baseline="0" dirty="0" smtClean="0">
              <a:ln>
                <a:noFill/>
              </a:ln>
              <a:solidFill>
                <a:srgbClr val="00B05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    Наш красавец самовар</a:t>
            </a:r>
            <a:endParaRPr kumimoji="0" lang="ru-RU" sz="2400" b="1" i="0" u="none" strike="noStrike" cap="none" normalizeH="0" baseline="0" dirty="0" smtClean="0">
              <a:ln>
                <a:noFill/>
              </a:ln>
              <a:solidFill>
                <a:srgbClr val="00B05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pitchFamily="34" charset="0"/>
            </a:endParaRPr>
          </a:p>
        </p:txBody>
      </p:sp>
      <p:sp>
        <p:nvSpPr>
          <p:cNvPr id="26626" name="Rectangle 2"/>
          <p:cNvSpPr>
            <a:spLocks noChangeArrowheads="1"/>
          </p:cNvSpPr>
          <p:nvPr/>
        </p:nvSpPr>
        <p:spPr bwMode="auto">
          <a:xfrm>
            <a:off x="4643438" y="857232"/>
            <a:ext cx="450056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2400" b="1" i="0" u="none" strike="noStrike" cap="none" normalizeH="0" baseline="0" dirty="0" smtClean="0">
                <a:ln>
                  <a:noFill/>
                </a:ln>
                <a:solidFill>
                  <a:srgbClr val="FF3399"/>
                </a:solidFill>
                <a:effectLst/>
                <a:latin typeface="Calibri" pitchFamily="34" charset="0"/>
                <a:ea typeface="Calibri" pitchFamily="34" charset="0"/>
                <a:cs typeface="Times New Roman" pitchFamily="18" charset="0"/>
              </a:rPr>
              <a:t>Лучше доктора любого</a:t>
            </a:r>
            <a:endParaRPr kumimoji="0" lang="ru-RU" sz="2400" b="1" i="0" u="none" strike="noStrike" cap="none" normalizeH="0" baseline="0" dirty="0" smtClean="0">
              <a:ln>
                <a:noFill/>
              </a:ln>
              <a:solidFill>
                <a:srgbClr val="FF3399"/>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3399"/>
                </a:solidFill>
                <a:effectLst/>
                <a:latin typeface="Calibri" pitchFamily="34" charset="0"/>
                <a:ea typeface="Calibri" pitchFamily="34" charset="0"/>
                <a:cs typeface="Times New Roman" pitchFamily="18" charset="0"/>
              </a:rPr>
              <a:t>    Лечит скуку и тоску</a:t>
            </a:r>
            <a:endParaRPr kumimoji="0" lang="ru-RU" sz="2400" b="1" i="0" u="none" strike="noStrike" cap="none" normalizeH="0" baseline="0" dirty="0" smtClean="0">
              <a:ln>
                <a:noFill/>
              </a:ln>
              <a:solidFill>
                <a:srgbClr val="FF3399"/>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3399"/>
                </a:solidFill>
                <a:effectLst/>
                <a:latin typeface="Calibri" pitchFamily="34" charset="0"/>
                <a:ea typeface="Calibri" pitchFamily="34" charset="0"/>
                <a:cs typeface="Times New Roman" pitchFamily="18" charset="0"/>
              </a:rPr>
              <a:t>    Чашка вкусного, крутого</a:t>
            </a:r>
            <a:endParaRPr kumimoji="0" lang="ru-RU" sz="2400" b="1" i="0" u="none" strike="noStrike" cap="none" normalizeH="0" baseline="0" dirty="0" smtClean="0">
              <a:ln>
                <a:noFill/>
              </a:ln>
              <a:solidFill>
                <a:srgbClr val="FF3399"/>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3399"/>
                </a:solidFill>
                <a:effectLst/>
                <a:latin typeface="Calibri" pitchFamily="34" charset="0"/>
                <a:ea typeface="Calibri" pitchFamily="34" charset="0"/>
                <a:cs typeface="Times New Roman" pitchFamily="18" charset="0"/>
              </a:rPr>
              <a:t>    Самоварного чайку</a:t>
            </a:r>
          </a:p>
          <a:p>
            <a:pPr marL="0" marR="0" lvl="0" indent="0" algn="l" defTabSz="914400" rtl="0" eaLnBrk="0" fontAlgn="base" latinLnBrk="0" hangingPunct="0">
              <a:lnSpc>
                <a:spcPct val="100000"/>
              </a:lnSpc>
              <a:spcBef>
                <a:spcPct val="0"/>
              </a:spcBef>
              <a:spcAft>
                <a:spcPct val="0"/>
              </a:spcAft>
              <a:buClrTx/>
              <a:buSzTx/>
              <a:buFontTx/>
              <a:buNone/>
              <a:tabLst/>
            </a:pPr>
            <a:endParaRPr lang="ru-RU" sz="2400" b="1" dirty="0">
              <a:latin typeface="Calibri" pitchFamily="34" charset="0"/>
              <a:cs typeface="Times New Roman" pitchFamily="18" charset="0"/>
            </a:endParaRPr>
          </a:p>
          <a:p>
            <a:pPr lvl="0" eaLnBrk="0" fontAlgn="base" hangingPunct="0">
              <a:spcBef>
                <a:spcPct val="0"/>
              </a:spcBef>
              <a:spcAft>
                <a:spcPct val="0"/>
              </a:spcAft>
              <a:buFont typeface="Wingdings" pitchFamily="2" charset="2"/>
              <a:buChar char="v"/>
            </a:pPr>
            <a:r>
              <a:rPr lang="ru-RU" sz="2400" b="1" dirty="0" smtClean="0">
                <a:solidFill>
                  <a:srgbClr val="66FF33"/>
                </a:solidFill>
              </a:rPr>
              <a:t>И врачи и санитары, </a:t>
            </a:r>
          </a:p>
          <a:p>
            <a:pPr lvl="0" eaLnBrk="0" fontAlgn="base" hangingPunct="0">
              <a:spcBef>
                <a:spcPct val="0"/>
              </a:spcBef>
              <a:spcAft>
                <a:spcPct val="0"/>
              </a:spcAft>
            </a:pPr>
            <a:r>
              <a:rPr lang="ru-RU" sz="2400" b="1" dirty="0" smtClean="0">
                <a:solidFill>
                  <a:srgbClr val="66FF33"/>
                </a:solidFill>
              </a:rPr>
              <a:t>    чабаны и </a:t>
            </a:r>
            <a:r>
              <a:rPr lang="ru-RU" sz="2400" b="1" dirty="0" err="1" smtClean="0">
                <a:solidFill>
                  <a:srgbClr val="66FF33"/>
                </a:solidFill>
              </a:rPr>
              <a:t>даргалары</a:t>
            </a:r>
            <a:r>
              <a:rPr lang="ru-RU" sz="2400" b="1" dirty="0" smtClean="0">
                <a:solidFill>
                  <a:srgbClr val="66FF33"/>
                </a:solidFill>
              </a:rPr>
              <a:t>,</a:t>
            </a:r>
          </a:p>
          <a:p>
            <a:pPr lvl="0" eaLnBrk="0" fontAlgn="base" hangingPunct="0">
              <a:spcBef>
                <a:spcPct val="0"/>
              </a:spcBef>
              <a:spcAft>
                <a:spcPct val="0"/>
              </a:spcAft>
            </a:pPr>
            <a:r>
              <a:rPr lang="ru-RU" sz="2400" b="1" dirty="0" smtClean="0">
                <a:solidFill>
                  <a:srgbClr val="66FF33"/>
                </a:solidFill>
              </a:rPr>
              <a:t>    Для здоровья так и знай,</a:t>
            </a:r>
          </a:p>
          <a:p>
            <a:pPr lvl="0" eaLnBrk="0" fontAlgn="base" hangingPunct="0">
              <a:spcBef>
                <a:spcPct val="0"/>
              </a:spcBef>
              <a:spcAft>
                <a:spcPct val="0"/>
              </a:spcAft>
            </a:pPr>
            <a:r>
              <a:rPr lang="ru-RU" sz="2400" b="1" dirty="0" smtClean="0">
                <a:solidFill>
                  <a:srgbClr val="66FF33"/>
                </a:solidFill>
              </a:rPr>
              <a:t>    пей тувинский, крепкий чай!</a:t>
            </a:r>
          </a:p>
          <a:p>
            <a:pPr lvl="0" eaLnBrk="0" fontAlgn="base" hangingPunct="0">
              <a:spcBef>
                <a:spcPct val="0"/>
              </a:spcBef>
              <a:spcAft>
                <a:spcPct val="0"/>
              </a:spcAft>
            </a:pPr>
            <a:endParaRPr kumimoji="0" lang="ru-RU" sz="2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400" b="1" i="0" u="none" strike="noStrike" cap="none" normalizeH="0" baseline="0" dirty="0" smtClean="0">
                <a:ln>
                  <a:noFill/>
                </a:ln>
                <a:solidFill>
                  <a:srgbClr val="6699FF"/>
                </a:solidFill>
                <a:effectLst/>
                <a:latin typeface="Calibri" pitchFamily="34" charset="0"/>
                <a:ea typeface="Calibri" pitchFamily="34" charset="0"/>
                <a:cs typeface="Times New Roman" pitchFamily="18" charset="0"/>
              </a:rPr>
              <a:t>Подавай мне чашку чая</a:t>
            </a:r>
            <a:endParaRPr kumimoji="0" lang="ru-RU" sz="2400" b="1" i="0" u="none" strike="noStrike" cap="none" normalizeH="0" baseline="0" dirty="0" smtClean="0">
              <a:ln>
                <a:noFill/>
              </a:ln>
              <a:solidFill>
                <a:srgbClr val="6699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6699FF"/>
                </a:solidFill>
                <a:effectLst/>
                <a:latin typeface="Calibri" pitchFamily="34" charset="0"/>
                <a:ea typeface="Calibri" pitchFamily="34" charset="0"/>
                <a:cs typeface="Times New Roman" pitchFamily="18" charset="0"/>
              </a:rPr>
              <a:t>    Ведь люблю я русский чай</a:t>
            </a:r>
            <a:endParaRPr kumimoji="0" lang="ru-RU" sz="2400" b="1" i="0" u="none" strike="noStrike" cap="none" normalizeH="0" baseline="0" dirty="0" smtClean="0">
              <a:ln>
                <a:noFill/>
              </a:ln>
              <a:solidFill>
                <a:srgbClr val="6699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6699FF"/>
                </a:solidFill>
                <a:effectLst/>
                <a:latin typeface="Calibri" pitchFamily="34" charset="0"/>
                <a:ea typeface="Calibri" pitchFamily="34" charset="0"/>
                <a:cs typeface="Times New Roman" pitchFamily="18" charset="0"/>
              </a:rPr>
              <a:t>    В чае я души не чаю</a:t>
            </a:r>
            <a:endParaRPr kumimoji="0" lang="ru-RU" sz="2400" b="1" i="0" u="none" strike="noStrike" cap="none" normalizeH="0" baseline="0" dirty="0" smtClean="0">
              <a:ln>
                <a:noFill/>
              </a:ln>
              <a:solidFill>
                <a:srgbClr val="6699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6699FF"/>
                </a:solidFill>
                <a:effectLst/>
                <a:latin typeface="Calibri" pitchFamily="34" charset="0"/>
                <a:ea typeface="Calibri" pitchFamily="34" charset="0"/>
                <a:cs typeface="Times New Roman" pitchFamily="18" charset="0"/>
              </a:rPr>
              <a:t>    Наливай горячий чай!</a:t>
            </a:r>
            <a:endParaRPr kumimoji="0" lang="ru-RU" sz="2400" b="1" i="0" u="none" strike="noStrike" cap="none" normalizeH="0" baseline="0" dirty="0" smtClean="0">
              <a:ln>
                <a:noFill/>
              </a:ln>
              <a:solidFill>
                <a:srgbClr val="6699FF"/>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7" name="Picture 16" descr="C:\Archive\office2003\cd1\files\pfiles\MSOFFICE\CLIPART\PUB60COR\PH02752U.BMP"/>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2428868"/>
            <a:ext cx="2071702" cy="1214446"/>
          </a:xfrm>
          <a:prstGeom prst="rect">
            <a:avLst/>
          </a:prstGeom>
          <a:noFill/>
        </p:spPr>
      </p:pic>
      <p:pic>
        <p:nvPicPr>
          <p:cNvPr id="17" name="Picture 16" descr="C:\Archive\office2003\cd1\files\pfiles\MSOFFICE\CLIPART\PUB60COR\PH02752U.BMP"/>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286612" y="2500306"/>
            <a:ext cx="1857388" cy="1200226"/>
          </a:xfrm>
          <a:prstGeom prst="rect">
            <a:avLst/>
          </a:prstGeom>
          <a:noFill/>
        </p:spPr>
      </p:pic>
      <p:sp>
        <p:nvSpPr>
          <p:cNvPr id="2" name="Заголовок 1"/>
          <p:cNvSpPr>
            <a:spLocks noGrp="1"/>
          </p:cNvSpPr>
          <p:nvPr>
            <p:ph type="title"/>
          </p:nvPr>
        </p:nvSpPr>
        <p:spPr>
          <a:xfrm>
            <a:off x="0" y="0"/>
            <a:ext cx="7572396" cy="785794"/>
          </a:xfrm>
        </p:spPr>
        <p:txBody>
          <a:bodyPr>
            <a:normAutofit fontScale="90000"/>
          </a:bodyPr>
          <a:lstStyle/>
          <a:p>
            <a:r>
              <a:rPr lang="ru-RU" sz="2800" b="1" dirty="0" smtClean="0">
                <a:solidFill>
                  <a:schemeClr val="accent1">
                    <a:lumMod val="75000"/>
                  </a:schemeClr>
                </a:solidFill>
              </a:rPr>
              <a:t>Сколько  надо  принести  пирожных, </a:t>
            </a:r>
            <a:br>
              <a:rPr lang="ru-RU" sz="2800" b="1" dirty="0" smtClean="0">
                <a:solidFill>
                  <a:schemeClr val="accent1">
                    <a:lumMod val="75000"/>
                  </a:schemeClr>
                </a:solidFill>
              </a:rPr>
            </a:br>
            <a:r>
              <a:rPr lang="ru-RU" sz="2800" b="1" dirty="0" smtClean="0">
                <a:solidFill>
                  <a:schemeClr val="accent1">
                    <a:lumMod val="75000"/>
                  </a:schemeClr>
                </a:solidFill>
              </a:rPr>
              <a:t>чтобы  каждому  гостью  их  досталось по 2?</a:t>
            </a:r>
            <a:endParaRPr lang="ru-RU" sz="2800" b="1" dirty="0">
              <a:solidFill>
                <a:schemeClr val="accent1">
                  <a:lumMod val="75000"/>
                </a:schemeClr>
              </a:solidFill>
            </a:endParaRPr>
          </a:p>
        </p:txBody>
      </p:sp>
      <p:pic>
        <p:nvPicPr>
          <p:cNvPr id="6" name="Picture 16" descr="C:\Archive\office2003\cd1\files\pfiles\MSOFFICE\CLIPART\PUB60COR\PH02752U.BMP"/>
          <p:cNvPicPr>
            <a:picLocks noGrp="1" noChangeAspect="1" noChangeArrowheads="1"/>
          </p:cNvPicPr>
          <p:nvPr>
            <p:ph idx="1"/>
          </p:nvPr>
        </p:nvPicPr>
        <p:blipFill>
          <a:blip r:embed="rId2">
            <a:clrChange>
              <a:clrFrom>
                <a:srgbClr val="FFFFFF"/>
              </a:clrFrom>
              <a:clrTo>
                <a:srgbClr val="FFFFFF">
                  <a:alpha val="0"/>
                </a:srgbClr>
              </a:clrTo>
            </a:clrChange>
          </a:blip>
          <a:srcRect/>
          <a:stretch>
            <a:fillRect/>
          </a:stretch>
        </p:blipFill>
        <p:spPr bwMode="auto">
          <a:xfrm>
            <a:off x="1785918" y="1643050"/>
            <a:ext cx="2071702" cy="1214446"/>
          </a:xfrm>
          <a:prstGeom prst="rect">
            <a:avLst/>
          </a:prstGeom>
          <a:noFill/>
        </p:spPr>
      </p:pic>
      <p:pic>
        <p:nvPicPr>
          <p:cNvPr id="8" name="Picture 16" descr="C:\Archive\office2003\cd1\files\pfiles\MSOFFICE\CLIPART\PUB60COR\PH02752U.BMP"/>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43042" y="5500702"/>
            <a:ext cx="2071702" cy="1214446"/>
          </a:xfrm>
          <a:prstGeom prst="rect">
            <a:avLst/>
          </a:prstGeom>
          <a:noFill/>
        </p:spPr>
      </p:pic>
      <p:pic>
        <p:nvPicPr>
          <p:cNvPr id="10" name="Picture 16" descr="C:\Archive\office2003\cd1\files\pfiles\MSOFFICE\CLIPART\PUB60COR\PH02752U.BMP"/>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072298" y="4214818"/>
            <a:ext cx="2071702" cy="1214446"/>
          </a:xfrm>
          <a:prstGeom prst="rect">
            <a:avLst/>
          </a:prstGeom>
          <a:noFill/>
        </p:spPr>
      </p:pic>
      <p:pic>
        <p:nvPicPr>
          <p:cNvPr id="11" name="Picture 16" descr="C:\Archive\office2003\cd1\files\pfiles\MSOFFICE\CLIPART\PUB60COR\PH02752U.BMP"/>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786182" y="1142984"/>
            <a:ext cx="2071702" cy="1214446"/>
          </a:xfrm>
          <a:prstGeom prst="rect">
            <a:avLst/>
          </a:prstGeom>
          <a:noFill/>
        </p:spPr>
      </p:pic>
      <p:pic>
        <p:nvPicPr>
          <p:cNvPr id="12" name="Picture 16" descr="C:\Archive\office2003\cd1\files\pfiles\MSOFFICE\CLIPART\PUB60COR\PH02752U.BMP"/>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286612" y="0"/>
            <a:ext cx="1857388" cy="1200226"/>
          </a:xfrm>
          <a:prstGeom prst="rect">
            <a:avLst/>
          </a:prstGeom>
          <a:noFill/>
        </p:spPr>
      </p:pic>
      <p:pic>
        <p:nvPicPr>
          <p:cNvPr id="13" name="Picture 16" descr="C:\Archive\office2003\cd1\files\pfiles\MSOFFICE\CLIPART\PUB60COR\PH02752U.BMP"/>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928670"/>
            <a:ext cx="1857388" cy="1200226"/>
          </a:xfrm>
          <a:prstGeom prst="rect">
            <a:avLst/>
          </a:prstGeom>
          <a:noFill/>
        </p:spPr>
      </p:pic>
      <p:pic>
        <p:nvPicPr>
          <p:cNvPr id="14" name="Picture 16" descr="C:\Archive\office2003\cd1\files\pfiles\MSOFFICE\CLIPART\PUB60COR\PH02752U.BMP"/>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000496" y="5657774"/>
            <a:ext cx="1857388" cy="1200226"/>
          </a:xfrm>
          <a:prstGeom prst="rect">
            <a:avLst/>
          </a:prstGeom>
          <a:noFill/>
        </p:spPr>
      </p:pic>
      <p:pic>
        <p:nvPicPr>
          <p:cNvPr id="15" name="Picture 16" descr="C:\Archive\office2003\cd1\files\pfiles\MSOFFICE\CLIPART\PUB60COR\PH02752U.BMP"/>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4572008"/>
            <a:ext cx="1857388" cy="1200226"/>
          </a:xfrm>
          <a:prstGeom prst="rect">
            <a:avLst/>
          </a:prstGeom>
          <a:noFill/>
        </p:spPr>
      </p:pic>
      <p:pic>
        <p:nvPicPr>
          <p:cNvPr id="16" name="Picture 16" descr="C:\Archive\office2003\cd1\files\pfiles\MSOFFICE\CLIPART\PUB60COR\PH02752U.BMP"/>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357950" y="5657774"/>
            <a:ext cx="1857388" cy="1200226"/>
          </a:xfrm>
          <a:prstGeom prst="rect">
            <a:avLst/>
          </a:prstGeom>
          <a:noFill/>
        </p:spPr>
      </p:pic>
      <p:pic>
        <p:nvPicPr>
          <p:cNvPr id="18" name="Picture 23" descr="C:\Archive\office2003\cd1\files\pfiles\MSOFFICE\CLIPART\PUB60COR\J0382959.JPG"/>
          <p:cNvPicPr>
            <a:picLocks noChangeAspect="1" noChangeArrowheads="1"/>
          </p:cNvPicPr>
          <p:nvPr/>
        </p:nvPicPr>
        <p:blipFill>
          <a:blip r:embed="rId3"/>
          <a:srcRect l="15625" t="12946" r="18749" b="10044"/>
          <a:stretch>
            <a:fillRect/>
          </a:stretch>
        </p:blipFill>
        <p:spPr bwMode="auto">
          <a:xfrm>
            <a:off x="3500430" y="2786058"/>
            <a:ext cx="1714512" cy="2500330"/>
          </a:xfrm>
          <a:prstGeom prst="rect">
            <a:avLst/>
          </a:prstGeom>
          <a:noFill/>
        </p:spPr>
      </p:pic>
      <p:pic>
        <p:nvPicPr>
          <p:cNvPr id="9" name="Picture 16" descr="C:\Archive\office2003\cd1\files\pfiles\MSOFFICE\CLIPART\PUB60COR\PH02752U.BMP"/>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143504" y="4429132"/>
            <a:ext cx="2071702" cy="1214446"/>
          </a:xfrm>
          <a:prstGeom prst="rect">
            <a:avLst/>
          </a:prstGeom>
          <a:noFill/>
        </p:spPr>
      </p:pic>
      <p:pic>
        <p:nvPicPr>
          <p:cNvPr id="19" name="Picture 16" descr="C:\Archive\office2003\cd1\files\pfiles\MSOFFICE\CLIPART\PUB60COR\PH02752U.BMP"/>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143636" y="1285860"/>
            <a:ext cx="2071702" cy="1214446"/>
          </a:xfrm>
          <a:prstGeom prst="rect">
            <a:avLst/>
          </a:prstGeom>
          <a:noFill/>
        </p:spPr>
      </p:pic>
      <p:pic>
        <p:nvPicPr>
          <p:cNvPr id="20" name="Picture 16" descr="C:\Archive\office2003\cd1\files\pfiles\MSOFFICE\CLIPART\PUB60COR\PH02752U.BMP"/>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286380" y="2786058"/>
            <a:ext cx="2071702" cy="1214446"/>
          </a:xfrm>
          <a:prstGeom prst="rect">
            <a:avLst/>
          </a:prstGeom>
          <a:noFill/>
        </p:spPr>
      </p:pic>
      <p:pic>
        <p:nvPicPr>
          <p:cNvPr id="21" name="Picture 16" descr="C:\Archive\office2003\cd1\files\pfiles\MSOFFICE\CLIPART\PUB60COR\PH02752U.BMP"/>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57290" y="3571876"/>
            <a:ext cx="2071702" cy="121444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13500000" scaled="1"/>
        </a:gradFill>
        <a:effectLst/>
      </p:bgPr>
    </p:bg>
    <p:spTree>
      <p:nvGrpSpPr>
        <p:cNvPr id="1" name=""/>
        <p:cNvGrpSpPr/>
        <p:nvPr/>
      </p:nvGrpSpPr>
      <p:grpSpPr>
        <a:xfrm>
          <a:off x="0" y="0"/>
          <a:ext cx="0" cy="0"/>
          <a:chOff x="0" y="0"/>
          <a:chExt cx="0" cy="0"/>
        </a:xfrm>
      </p:grpSpPr>
      <p:pic>
        <p:nvPicPr>
          <p:cNvPr id="29" name="Picture 3" descr="C:\Documents and Settings\user\Мои документы\Мои рисунки\PG131060.JPG"/>
          <p:cNvPicPr>
            <a:picLocks noGrp="1" noChangeAspect="1" noChangeArrowheads="1"/>
          </p:cNvPicPr>
          <p:nvPr>
            <p:ph idx="1"/>
          </p:nvPr>
        </p:nvPicPr>
        <p:blipFill>
          <a:blip r:embed="rId2"/>
          <a:srcRect l="15427" t="23044" r="1597" b="12241"/>
          <a:stretch>
            <a:fillRect/>
          </a:stretch>
        </p:blipFill>
        <p:spPr bwMode="auto">
          <a:xfrm>
            <a:off x="571472" y="642918"/>
            <a:ext cx="6643734" cy="4429156"/>
          </a:xfrm>
          <a:prstGeom prst="rect">
            <a:avLst/>
          </a:prstGeom>
          <a:noFill/>
        </p:spPr>
      </p:pic>
      <p:pic>
        <p:nvPicPr>
          <p:cNvPr id="30" name="Picture 21" descr="C:\Archive\office2003\cd1\files\pfiles\MSOFFICE\CLIPART\PUB60COR\J0217302.WMF"/>
          <p:cNvPicPr>
            <a:picLocks noChangeAspect="1" noChangeArrowheads="1"/>
          </p:cNvPicPr>
          <p:nvPr/>
        </p:nvPicPr>
        <p:blipFill>
          <a:blip r:embed="rId3"/>
          <a:srcRect/>
          <a:stretch>
            <a:fillRect/>
          </a:stretch>
        </p:blipFill>
        <p:spPr bwMode="auto">
          <a:xfrm>
            <a:off x="4572000" y="5214950"/>
            <a:ext cx="1745595" cy="1044903"/>
          </a:xfrm>
          <a:prstGeom prst="rect">
            <a:avLst/>
          </a:prstGeom>
          <a:noFill/>
        </p:spPr>
      </p:pic>
      <p:pic>
        <p:nvPicPr>
          <p:cNvPr id="31" name="Picture 21" descr="C:\Archive\office2003\cd1\files\pfiles\MSOFFICE\CLIPART\PUB60COR\J0217302.WMF"/>
          <p:cNvPicPr>
            <a:picLocks noChangeAspect="1" noChangeArrowheads="1"/>
          </p:cNvPicPr>
          <p:nvPr/>
        </p:nvPicPr>
        <p:blipFill>
          <a:blip r:embed="rId3"/>
          <a:srcRect/>
          <a:stretch>
            <a:fillRect/>
          </a:stretch>
        </p:blipFill>
        <p:spPr bwMode="auto">
          <a:xfrm>
            <a:off x="6215074" y="5643578"/>
            <a:ext cx="1674157" cy="1002141"/>
          </a:xfrm>
          <a:prstGeom prst="rect">
            <a:avLst/>
          </a:prstGeom>
          <a:noFill/>
        </p:spPr>
      </p:pic>
      <p:pic>
        <p:nvPicPr>
          <p:cNvPr id="32" name="Picture 21" descr="C:\Archive\office2003\cd1\files\pfiles\MSOFFICE\CLIPART\PUB60COR\J0217302.WMF"/>
          <p:cNvPicPr>
            <a:picLocks noChangeAspect="1" noChangeArrowheads="1"/>
          </p:cNvPicPr>
          <p:nvPr/>
        </p:nvPicPr>
        <p:blipFill>
          <a:blip r:embed="rId3"/>
          <a:srcRect/>
          <a:stretch>
            <a:fillRect/>
          </a:stretch>
        </p:blipFill>
        <p:spPr bwMode="auto">
          <a:xfrm>
            <a:off x="7215206" y="4929198"/>
            <a:ext cx="1674157" cy="1002141"/>
          </a:xfrm>
          <a:prstGeom prst="rect">
            <a:avLst/>
          </a:prstGeom>
          <a:noFill/>
        </p:spPr>
      </p:pic>
      <p:pic>
        <p:nvPicPr>
          <p:cNvPr id="33" name="Picture 3" descr="C:\Archive\office2003\cd1\files\pfiles\MSOFFICE\CLIPART\PUB60COR\HH01618_.WMF"/>
          <p:cNvPicPr>
            <a:picLocks noChangeAspect="1" noChangeArrowheads="1"/>
          </p:cNvPicPr>
          <p:nvPr/>
        </p:nvPicPr>
        <p:blipFill>
          <a:blip r:embed="rId4"/>
          <a:srcRect r="6061"/>
          <a:stretch>
            <a:fillRect/>
          </a:stretch>
        </p:blipFill>
        <p:spPr bwMode="auto">
          <a:xfrm>
            <a:off x="6000760" y="3929066"/>
            <a:ext cx="1428728" cy="161310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3500000" scaled="0"/>
        </a:gradFill>
        <a:effectLst/>
      </p:bgPr>
    </p:bg>
    <p:spTree>
      <p:nvGrpSpPr>
        <p:cNvPr id="1" name=""/>
        <p:cNvGrpSpPr/>
        <p:nvPr/>
      </p:nvGrpSpPr>
      <p:grpSpPr>
        <a:xfrm>
          <a:off x="0" y="0"/>
          <a:ext cx="0" cy="0"/>
          <a:chOff x="0" y="0"/>
          <a:chExt cx="0" cy="0"/>
        </a:xfrm>
      </p:grpSpPr>
      <p:pic>
        <p:nvPicPr>
          <p:cNvPr id="6147" name="Picture 3" descr="C:\Documents and Settings\user\Мои документы\Мои рисунки\400079.JPG"/>
          <p:cNvPicPr>
            <a:picLocks noChangeAspect="1" noChangeArrowheads="1"/>
          </p:cNvPicPr>
          <p:nvPr/>
        </p:nvPicPr>
        <p:blipFill>
          <a:blip r:embed="rId2"/>
          <a:srcRect/>
          <a:stretch>
            <a:fillRect/>
          </a:stretch>
        </p:blipFill>
        <p:spPr bwMode="auto">
          <a:xfrm>
            <a:off x="1000100" y="285728"/>
            <a:ext cx="7358114" cy="614366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13500000" scaled="0"/>
        </a:gradFill>
        <a:effectLst/>
      </p:bgPr>
    </p:bg>
    <p:spTree>
      <p:nvGrpSpPr>
        <p:cNvPr id="1" name=""/>
        <p:cNvGrpSpPr/>
        <p:nvPr/>
      </p:nvGrpSpPr>
      <p:grpSpPr>
        <a:xfrm>
          <a:off x="0" y="0"/>
          <a:ext cx="0" cy="0"/>
          <a:chOff x="0" y="0"/>
          <a:chExt cx="0" cy="0"/>
        </a:xfrm>
      </p:grpSpPr>
      <p:pic>
        <p:nvPicPr>
          <p:cNvPr id="7170" name="Picture 2" descr="C:\Documents and Settings\user\Мои документы\Мои рисунки\VAL51.JPG"/>
          <p:cNvPicPr>
            <a:picLocks noGrp="1" noChangeAspect="1" noChangeArrowheads="1"/>
          </p:cNvPicPr>
          <p:nvPr>
            <p:ph idx="1"/>
          </p:nvPr>
        </p:nvPicPr>
        <p:blipFill>
          <a:blip r:embed="rId2"/>
          <a:srcRect/>
          <a:stretch>
            <a:fillRect/>
          </a:stretch>
        </p:blipFill>
        <p:spPr bwMode="auto">
          <a:xfrm>
            <a:off x="1643042" y="571480"/>
            <a:ext cx="5929354" cy="4929222"/>
          </a:xfrm>
          <a:prstGeom prst="rect">
            <a:avLst/>
          </a:prstGeom>
          <a:noFill/>
        </p:spPr>
      </p:pic>
      <p:pic>
        <p:nvPicPr>
          <p:cNvPr id="6" name="Picture 21" descr="C:\Archive\office2003\cd1\files\pfiles\MSOFFICE\CLIPART\PUB60COR\J0217302.WMF"/>
          <p:cNvPicPr>
            <a:picLocks noChangeAspect="1" noChangeArrowheads="1"/>
          </p:cNvPicPr>
          <p:nvPr/>
        </p:nvPicPr>
        <p:blipFill>
          <a:blip r:embed="rId3"/>
          <a:srcRect/>
          <a:stretch>
            <a:fillRect/>
          </a:stretch>
        </p:blipFill>
        <p:spPr bwMode="auto">
          <a:xfrm>
            <a:off x="1643042" y="4500570"/>
            <a:ext cx="1857388" cy="1111822"/>
          </a:xfrm>
          <a:prstGeom prst="rect">
            <a:avLst/>
          </a:prstGeom>
          <a:noFill/>
        </p:spPr>
      </p:pic>
      <p:sp>
        <p:nvSpPr>
          <p:cNvPr id="9" name="TextBox 8"/>
          <p:cNvSpPr txBox="1"/>
          <p:nvPr/>
        </p:nvSpPr>
        <p:spPr>
          <a:xfrm>
            <a:off x="5572100" y="0"/>
            <a:ext cx="3571900" cy="523220"/>
          </a:xfrm>
          <a:prstGeom prst="rect">
            <a:avLst/>
          </a:prstGeom>
          <a:noFill/>
        </p:spPr>
        <p:txBody>
          <a:bodyPr wrap="square" rtlCol="0">
            <a:spAutoFit/>
          </a:bodyPr>
          <a:lstStyle/>
          <a:p>
            <a:r>
              <a:rPr lang="ru-RU" sz="2800" b="1" dirty="0" smtClean="0">
                <a:solidFill>
                  <a:srgbClr val="FF3399"/>
                </a:solidFill>
              </a:rPr>
              <a:t>Приятного аппетита!</a:t>
            </a:r>
            <a:endParaRPr lang="ru-RU" sz="2800" b="1" dirty="0">
              <a:solidFill>
                <a:srgbClr val="FF3399"/>
              </a:solidFill>
            </a:endParaRPr>
          </a:p>
        </p:txBody>
      </p:sp>
      <p:pic>
        <p:nvPicPr>
          <p:cNvPr id="10" name="Picture 3" descr="C:\Archive\office2003\cd1\files\pfiles\MSOFFICE\CLIPART\PUB60COR\HH01618_.WMF"/>
          <p:cNvPicPr>
            <a:picLocks noChangeAspect="1" noChangeArrowheads="1"/>
          </p:cNvPicPr>
          <p:nvPr/>
        </p:nvPicPr>
        <p:blipFill>
          <a:blip r:embed="rId4"/>
          <a:srcRect/>
          <a:stretch>
            <a:fillRect/>
          </a:stretch>
        </p:blipFill>
        <p:spPr bwMode="auto">
          <a:xfrm flipH="1">
            <a:off x="0" y="3429000"/>
            <a:ext cx="2071703" cy="207170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3500000" scaled="0"/>
        </a:gradFill>
        <a:effectLst/>
      </p:bgPr>
    </p:bg>
    <p:spTree>
      <p:nvGrpSpPr>
        <p:cNvPr id="1" name=""/>
        <p:cNvGrpSpPr/>
        <p:nvPr/>
      </p:nvGrpSpPr>
      <p:grpSpPr>
        <a:xfrm>
          <a:off x="0" y="0"/>
          <a:ext cx="0" cy="0"/>
          <a:chOff x="0" y="0"/>
          <a:chExt cx="0" cy="0"/>
        </a:xfrm>
      </p:grpSpPr>
      <p:pic>
        <p:nvPicPr>
          <p:cNvPr id="8194" name="Picture 2" descr="C:\Documents and Settings\user\Мои документы\Мои рисунки\623.JPG"/>
          <p:cNvPicPr>
            <a:picLocks noGrp="1" noChangeAspect="1" noChangeArrowheads="1"/>
          </p:cNvPicPr>
          <p:nvPr>
            <p:ph idx="1"/>
          </p:nvPr>
        </p:nvPicPr>
        <p:blipFill>
          <a:blip r:embed="rId2"/>
          <a:srcRect/>
          <a:stretch>
            <a:fillRect/>
          </a:stretch>
        </p:blipFill>
        <p:spPr bwMode="auto">
          <a:xfrm>
            <a:off x="1785918" y="428604"/>
            <a:ext cx="5929354" cy="607223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13500000" scaled="0"/>
        </a:gradFill>
        <a:effectLst/>
      </p:bgPr>
    </p:bg>
    <p:spTree>
      <p:nvGrpSpPr>
        <p:cNvPr id="1" name=""/>
        <p:cNvGrpSpPr/>
        <p:nvPr/>
      </p:nvGrpSpPr>
      <p:grpSpPr>
        <a:xfrm>
          <a:off x="0" y="0"/>
          <a:ext cx="0" cy="0"/>
          <a:chOff x="0" y="0"/>
          <a:chExt cx="0" cy="0"/>
        </a:xfrm>
      </p:grpSpPr>
      <p:pic>
        <p:nvPicPr>
          <p:cNvPr id="28674" name="Picture 2" descr="C:\Documents and Settings\user\Мои документы\Мои рисунки\VAL06.JPG"/>
          <p:cNvPicPr>
            <a:picLocks noGrp="1" noChangeAspect="1" noChangeArrowheads="1"/>
          </p:cNvPicPr>
          <p:nvPr>
            <p:ph idx="1"/>
          </p:nvPr>
        </p:nvPicPr>
        <p:blipFill>
          <a:blip r:embed="rId2"/>
          <a:srcRect/>
          <a:stretch>
            <a:fillRect/>
          </a:stretch>
        </p:blipFill>
        <p:spPr bwMode="auto">
          <a:xfrm>
            <a:off x="642910" y="1071546"/>
            <a:ext cx="7500958" cy="5500726"/>
          </a:xfrm>
          <a:prstGeom prst="rect">
            <a:avLst/>
          </a:prstGeom>
          <a:noFill/>
        </p:spPr>
      </p:pic>
      <p:pic>
        <p:nvPicPr>
          <p:cNvPr id="5" name="Picture 2" descr="C:\Archive\office2003\cd1\files\pfiles\MSOFFICE\CLIPART\PUB60COR\J0382961.JPG"/>
          <p:cNvPicPr>
            <a:picLocks noChangeAspect="1" noChangeArrowheads="1"/>
          </p:cNvPicPr>
          <p:nvPr/>
        </p:nvPicPr>
        <p:blipFill>
          <a:blip r:embed="rId3"/>
          <a:srcRect l="6629" t="9470" r="13938" b="14766"/>
          <a:stretch>
            <a:fillRect/>
          </a:stretch>
        </p:blipFill>
        <p:spPr bwMode="auto">
          <a:xfrm>
            <a:off x="4214810" y="1142984"/>
            <a:ext cx="3857652" cy="185738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35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6429388" cy="1143000"/>
          </a:xfrm>
        </p:spPr>
        <p:txBody>
          <a:bodyPr/>
          <a:lstStyle/>
          <a:p>
            <a:r>
              <a:rPr lang="ru-RU" dirty="0" smtClean="0">
                <a:solidFill>
                  <a:srgbClr val="FFFF00"/>
                </a:solidFill>
              </a:rPr>
              <a:t>Спасибо за внимание!</a:t>
            </a:r>
            <a:endParaRPr lang="ru-RU" dirty="0">
              <a:solidFill>
                <a:srgbClr val="FFFF00"/>
              </a:solidFill>
            </a:endParaRPr>
          </a:p>
        </p:txBody>
      </p:sp>
      <p:pic>
        <p:nvPicPr>
          <p:cNvPr id="29699" name="Picture 3" descr="C:\Documents and Settings\user\Мои документы\Мои рисунки\396.jpg"/>
          <p:cNvPicPr>
            <a:picLocks noGrp="1" noChangeAspect="1" noChangeArrowheads="1"/>
          </p:cNvPicPr>
          <p:nvPr>
            <p:ph idx="1"/>
          </p:nvPr>
        </p:nvPicPr>
        <p:blipFill>
          <a:blip r:embed="rId2"/>
          <a:srcRect/>
          <a:stretch>
            <a:fillRect/>
          </a:stretch>
        </p:blipFill>
        <p:spPr bwMode="auto">
          <a:xfrm>
            <a:off x="1071538" y="1500174"/>
            <a:ext cx="7000924" cy="464347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8" name="Picture 3" descr="C:\Documents and Settings\user\Мои документы\Мои рисунки\391.jpg"/>
          <p:cNvPicPr>
            <a:picLocks noChangeAspect="1" noChangeArrowheads="1"/>
          </p:cNvPicPr>
          <p:nvPr/>
        </p:nvPicPr>
        <p:blipFill>
          <a:blip r:embed="rId2" cstate="print"/>
          <a:srcRect l="35417" t="13462" r="10417" b="21154"/>
          <a:stretch>
            <a:fillRect/>
          </a:stretch>
        </p:blipFill>
        <p:spPr bwMode="auto">
          <a:xfrm>
            <a:off x="6286512" y="0"/>
            <a:ext cx="2857488" cy="1500174"/>
          </a:xfrm>
          <a:prstGeom prst="rect">
            <a:avLst/>
          </a:prstGeom>
          <a:noFill/>
        </p:spPr>
      </p:pic>
      <p:sp>
        <p:nvSpPr>
          <p:cNvPr id="2" name="Заголовок 1"/>
          <p:cNvSpPr>
            <a:spLocks noGrp="1"/>
          </p:cNvSpPr>
          <p:nvPr>
            <p:ph type="ctrTitle"/>
          </p:nvPr>
        </p:nvSpPr>
        <p:spPr>
          <a:xfrm>
            <a:off x="0" y="785794"/>
            <a:ext cx="6572264" cy="1428760"/>
          </a:xfrm>
        </p:spPr>
        <p:txBody>
          <a:bodyPr>
            <a:normAutofit fontScale="90000"/>
          </a:bodyPr>
          <a:lstStyle/>
          <a:p>
            <a:r>
              <a:rPr lang="ru-RU" b="1" dirty="0">
                <a:solidFill>
                  <a:srgbClr val="00B050"/>
                </a:solidFill>
              </a:rPr>
              <a:t>Чайный вечер  </a:t>
            </a:r>
            <a:r>
              <a:rPr lang="ru-RU" b="1" dirty="0" smtClean="0"/>
              <a:t/>
            </a:r>
            <a:br>
              <a:rPr lang="ru-RU" b="1" dirty="0" smtClean="0"/>
            </a:br>
            <a:r>
              <a:rPr lang="ru-RU" b="1" dirty="0" smtClean="0">
                <a:solidFill>
                  <a:srgbClr val="00B0F0"/>
                </a:solidFill>
              </a:rPr>
              <a:t> </a:t>
            </a:r>
            <a:r>
              <a:rPr lang="ru-RU" b="1" dirty="0">
                <a:solidFill>
                  <a:srgbClr val="00B0F0"/>
                </a:solidFill>
              </a:rPr>
              <a:t>« Мы за чаем не скучаем ».</a:t>
            </a:r>
            <a:r>
              <a:rPr lang="ru-RU" dirty="0">
                <a:solidFill>
                  <a:srgbClr val="00B0F0"/>
                </a:solidFill>
              </a:rPr>
              <a:t/>
            </a:r>
            <a:br>
              <a:rPr lang="ru-RU" dirty="0">
                <a:solidFill>
                  <a:srgbClr val="00B0F0"/>
                </a:solidFill>
              </a:rPr>
            </a:br>
            <a:endParaRPr lang="ru-RU" dirty="0">
              <a:solidFill>
                <a:srgbClr val="00B0F0"/>
              </a:solidFill>
            </a:endParaRPr>
          </a:p>
        </p:txBody>
      </p:sp>
      <p:sp>
        <p:nvSpPr>
          <p:cNvPr id="3" name="Подзаголовок 2"/>
          <p:cNvSpPr>
            <a:spLocks noGrp="1"/>
          </p:cNvSpPr>
          <p:nvPr>
            <p:ph type="subTitle" idx="1"/>
          </p:nvPr>
        </p:nvSpPr>
        <p:spPr>
          <a:xfrm>
            <a:off x="142844" y="2500306"/>
            <a:ext cx="8715436" cy="3138494"/>
          </a:xfrm>
        </p:spPr>
        <p:txBody>
          <a:bodyPr>
            <a:normAutofit/>
          </a:bodyPr>
          <a:lstStyle/>
          <a:p>
            <a:pPr algn="l"/>
            <a:r>
              <a:rPr lang="ru-RU" b="1" dirty="0"/>
              <a:t>Цели вечера: знакомство с историей </a:t>
            </a:r>
            <a:r>
              <a:rPr lang="ru-RU" b="1" dirty="0" smtClean="0"/>
              <a:t>   </a:t>
            </a:r>
          </a:p>
          <a:p>
            <a:pPr algn="l"/>
            <a:r>
              <a:rPr lang="ru-RU" b="1" dirty="0"/>
              <a:t> </a:t>
            </a:r>
            <a:r>
              <a:rPr lang="ru-RU" b="1" dirty="0" smtClean="0"/>
              <a:t>                         возникновения  чайной </a:t>
            </a:r>
          </a:p>
          <a:p>
            <a:pPr algn="l"/>
            <a:r>
              <a:rPr lang="ru-RU" b="1" dirty="0"/>
              <a:t> </a:t>
            </a:r>
            <a:r>
              <a:rPr lang="ru-RU" b="1" dirty="0" smtClean="0"/>
              <a:t>                         церемонии</a:t>
            </a:r>
            <a:r>
              <a:rPr lang="ru-RU" b="1" dirty="0"/>
              <a:t>, </a:t>
            </a:r>
            <a:r>
              <a:rPr lang="ru-RU" b="1" dirty="0" smtClean="0"/>
              <a:t>узнаем о пользе чая.  </a:t>
            </a:r>
          </a:p>
          <a:p>
            <a:endParaRPr lang="ru-RU" dirty="0"/>
          </a:p>
        </p:txBody>
      </p:sp>
      <p:pic>
        <p:nvPicPr>
          <p:cNvPr id="7" name="Picture 21" descr="C:\Archive\office2003\cd1\files\pfiles\MSOFFICE\CLIPART\PUB60COR\J0217302.WMF"/>
          <p:cNvPicPr>
            <a:picLocks noChangeAspect="1" noChangeArrowheads="1"/>
          </p:cNvPicPr>
          <p:nvPr/>
        </p:nvPicPr>
        <p:blipFill>
          <a:blip r:embed="rId3"/>
          <a:srcRect/>
          <a:stretch>
            <a:fillRect/>
          </a:stretch>
        </p:blipFill>
        <p:spPr bwMode="auto">
          <a:xfrm>
            <a:off x="2000232" y="4286256"/>
            <a:ext cx="3102917" cy="1857388"/>
          </a:xfrm>
          <a:prstGeom prst="rect">
            <a:avLst/>
          </a:prstGeom>
          <a:noFill/>
        </p:spPr>
      </p:pic>
      <p:pic>
        <p:nvPicPr>
          <p:cNvPr id="5" name="Picture 11" descr="C:\Archive\office2003\cd1\files\pfiles\MSOFFICE\CLIPART\PUB60COR\AG00175_.GIF"/>
          <p:cNvPicPr>
            <a:picLocks noChangeAspect="1" noChangeArrowheads="1" noCrop="1"/>
          </p:cNvPicPr>
          <p:nvPr/>
        </p:nvPicPr>
        <p:blipFill>
          <a:blip r:embed="rId4"/>
          <a:srcRect/>
          <a:stretch>
            <a:fillRect/>
          </a:stretch>
        </p:blipFill>
        <p:spPr bwMode="auto">
          <a:xfrm>
            <a:off x="571472" y="5000636"/>
            <a:ext cx="2143140" cy="1609732"/>
          </a:xfrm>
          <a:prstGeom prst="rect">
            <a:avLst/>
          </a:prstGeom>
          <a:noFill/>
        </p:spPr>
      </p:pic>
      <p:pic>
        <p:nvPicPr>
          <p:cNvPr id="4" name="Picture 2" descr="C:\Archive\office2003\cd1\files\pfiles\MSOFFICE\CLIPART\PUB60COR\FD00543_.WMF"/>
          <p:cNvPicPr>
            <a:picLocks noChangeAspect="1" noChangeArrowheads="1"/>
          </p:cNvPicPr>
          <p:nvPr/>
        </p:nvPicPr>
        <p:blipFill>
          <a:blip r:embed="rId5"/>
          <a:srcRect/>
          <a:stretch>
            <a:fillRect/>
          </a:stretch>
        </p:blipFill>
        <p:spPr bwMode="auto">
          <a:xfrm>
            <a:off x="4500562" y="5072050"/>
            <a:ext cx="2143172" cy="17859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1027" name="Picture 3" descr="C:\Archive\office2003\cd1\files\pfiles\MSOFFICE\CLIPART\PUB60COR\J0198022.WMF"/>
          <p:cNvPicPr>
            <a:picLocks noChangeAspect="1" noChangeArrowheads="1"/>
          </p:cNvPicPr>
          <p:nvPr/>
        </p:nvPicPr>
        <p:blipFill>
          <a:blip r:embed="rId2"/>
          <a:srcRect/>
          <a:stretch>
            <a:fillRect/>
          </a:stretch>
        </p:blipFill>
        <p:spPr bwMode="auto">
          <a:xfrm>
            <a:off x="5723324" y="3643314"/>
            <a:ext cx="3420676" cy="2939355"/>
          </a:xfrm>
          <a:prstGeom prst="rect">
            <a:avLst/>
          </a:prstGeom>
          <a:noFill/>
        </p:spPr>
      </p:pic>
      <p:pic>
        <p:nvPicPr>
          <p:cNvPr id="8" name="Picture 21" descr="C:\Archive\office2003\cd1\files\pfiles\MSOFFICE\CLIPART\PUB60COR\J0217302.WMF"/>
          <p:cNvPicPr>
            <a:picLocks noGrp="1" noChangeAspect="1" noChangeArrowheads="1"/>
          </p:cNvPicPr>
          <p:nvPr>
            <p:ph idx="1"/>
          </p:nvPr>
        </p:nvPicPr>
        <p:blipFill>
          <a:blip r:embed="rId3"/>
          <a:srcRect/>
          <a:stretch>
            <a:fillRect/>
          </a:stretch>
        </p:blipFill>
        <p:spPr bwMode="auto">
          <a:xfrm>
            <a:off x="5643570" y="3929066"/>
            <a:ext cx="1836123" cy="1797024"/>
          </a:xfrm>
          <a:prstGeom prst="rect">
            <a:avLst/>
          </a:prstGeom>
          <a:noFill/>
        </p:spPr>
      </p:pic>
      <p:sp>
        <p:nvSpPr>
          <p:cNvPr id="1028" name="Rectangle 4"/>
          <p:cNvSpPr>
            <a:spLocks noChangeArrowheads="1"/>
          </p:cNvSpPr>
          <p:nvPr/>
        </p:nvSpPr>
        <p:spPr bwMode="auto">
          <a:xfrm>
            <a:off x="0" y="0"/>
            <a:ext cx="91440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20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Чайная церемония – это обряд, зародившийся в Китае. Сейчас этот обряд сохранился только в Японии, где есть специальные чайные домики для чаепития. Входя в домик, человек оставляет  все свои заботы за его стенами и остается только с добрыми мыслями. За чаепитием ведутся беседы. Человеку, побывавшему в чайном домике, кажется, что он побывал в другом мире.</a:t>
            </a:r>
            <a:endParaRPr kumimoji="0" lang="ru-RU" sz="2000" b="1" i="0" u="none" strike="noStrike" cap="none" normalizeH="0" baseline="0" dirty="0" smtClean="0">
              <a:ln>
                <a:noFill/>
              </a:ln>
              <a:solidFill>
                <a:srgbClr val="7030A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                 В Московском государстве впервые чай появился в 1638 году. Монгольский хан прямо-таки насильно вручил пакеты с чаем послу Василию Старкову в качестве подарка русскому царю. Чай понравился. Сначала им пользовались как лекарством, затем чай вошел в моду как экзотический напиток. </a:t>
            </a:r>
            <a:endParaRPr kumimoji="0" lang="ru-RU" sz="2000" b="1" i="0" u="none" strike="noStrike" cap="none" normalizeH="0" baseline="0" dirty="0" smtClean="0">
              <a:ln>
                <a:noFill/>
              </a:ln>
              <a:solidFill>
                <a:srgbClr val="7030A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                </a:t>
            </a:r>
            <a:endParaRPr kumimoji="0" lang="ru-RU" sz="2000" b="1" i="0" u="none" strike="noStrike" cap="none" normalizeH="0" baseline="0" dirty="0" smtClean="0">
              <a:ln>
                <a:noFill/>
              </a:ln>
              <a:solidFill>
                <a:srgbClr val="7030A0"/>
              </a:solidFill>
              <a:effectLst/>
              <a:latin typeface="Arial" pitchFamily="34" charset="0"/>
            </a:endParaRPr>
          </a:p>
        </p:txBody>
      </p:sp>
      <p:sp>
        <p:nvSpPr>
          <p:cNvPr id="1029" name="Rectangle 5"/>
          <p:cNvSpPr>
            <a:spLocks noChangeArrowheads="1"/>
          </p:cNvSpPr>
          <p:nvPr/>
        </p:nvSpPr>
        <p:spPr bwMode="auto">
          <a:xfrm>
            <a:off x="0" y="3143248"/>
            <a:ext cx="571500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2400" b="1" i="0" u="none" strike="noStrike" cap="none" normalizeH="0" baseline="0" dirty="0" smtClean="0">
                <a:ln>
                  <a:noFill/>
                </a:ln>
                <a:solidFill>
                  <a:srgbClr val="DC4EC1"/>
                </a:solidFill>
                <a:effectLst/>
                <a:latin typeface="Calibri" pitchFamily="34" charset="0"/>
                <a:ea typeface="Calibri" pitchFamily="34" charset="0"/>
                <a:cs typeface="Times New Roman" pitchFamily="18" charset="0"/>
              </a:rPr>
              <a:t>В Туву чай поставлялся с Китая. Он ценился на вес золота, поэтому его могли позволить только очень состоятельные люди. Сегодня, зеленый чай доступен каждой семье. Чай с молоком -</a:t>
            </a:r>
            <a:r>
              <a:rPr kumimoji="0" lang="ru-RU" sz="2400" b="1" i="0" u="none" strike="noStrike" cap="none" normalizeH="0" dirty="0" smtClean="0">
                <a:ln>
                  <a:noFill/>
                </a:ln>
                <a:solidFill>
                  <a:srgbClr val="DC4EC1"/>
                </a:solidFill>
                <a:effectLst/>
                <a:latin typeface="Calibri" pitchFamily="34" charset="0"/>
                <a:ea typeface="Calibri" pitchFamily="34" charset="0"/>
                <a:cs typeface="Times New Roman" pitchFamily="18" charset="0"/>
              </a:rPr>
              <a:t> </a:t>
            </a:r>
            <a:r>
              <a:rPr kumimoji="0" lang="ru-RU" sz="2400" b="1" i="0" u="none" strike="noStrike" cap="none" normalizeH="0" baseline="0" dirty="0" smtClean="0">
                <a:ln>
                  <a:noFill/>
                </a:ln>
                <a:solidFill>
                  <a:srgbClr val="DC4EC1"/>
                </a:solidFill>
                <a:effectLst/>
                <a:latin typeface="Calibri" pitchFamily="34" charset="0"/>
                <a:ea typeface="Calibri" pitchFamily="34" charset="0"/>
                <a:cs typeface="Times New Roman" pitchFamily="18" charset="0"/>
              </a:rPr>
              <a:t>это очень уважаемое и почитаемое блюдо. Его всегда подают горячим. У каждой хозяйки свои особые секреты заваривания этого чудесного</a:t>
            </a:r>
            <a:r>
              <a:rPr kumimoji="0" lang="ru-RU" sz="2400" b="1" i="0" u="none" strike="noStrike" cap="none" normalizeH="0" dirty="0" smtClean="0">
                <a:ln>
                  <a:noFill/>
                </a:ln>
                <a:solidFill>
                  <a:srgbClr val="DC4EC1"/>
                </a:solidFill>
                <a:effectLst/>
                <a:latin typeface="Calibri" pitchFamily="34" charset="0"/>
                <a:ea typeface="Calibri" pitchFamily="34" charset="0"/>
                <a:cs typeface="Times New Roman" pitchFamily="18" charset="0"/>
              </a:rPr>
              <a:t> напитка</a:t>
            </a:r>
            <a:r>
              <a:rPr kumimoji="0" lang="ru-RU" sz="2400" b="1" i="0" u="none" strike="noStrike" cap="none" normalizeH="0" baseline="0" dirty="0" smtClean="0">
                <a:ln>
                  <a:noFill/>
                </a:ln>
                <a:solidFill>
                  <a:srgbClr val="DC4EC1"/>
                </a:solidFill>
                <a:effectLst/>
                <a:latin typeface="Calibri" pitchFamily="34" charset="0"/>
                <a:ea typeface="Calibri" pitchFamily="34" charset="0"/>
                <a:cs typeface="Times New Roman" pitchFamily="18" charset="0"/>
              </a:rPr>
              <a:t>.</a:t>
            </a:r>
            <a:endParaRPr kumimoji="0" lang="ru-RU" sz="2400" b="1" i="0" u="none" strike="noStrike" cap="none" normalizeH="0" baseline="0" dirty="0" smtClean="0">
              <a:ln>
                <a:noFill/>
              </a:ln>
              <a:solidFill>
                <a:srgbClr val="DC4EC1"/>
              </a:solidFill>
              <a:effectLst/>
              <a:latin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3857620" y="4714884"/>
            <a:ext cx="4429156" cy="1714512"/>
          </a:xfrm>
        </p:spPr>
        <p:txBody>
          <a:bodyPr>
            <a:noAutofit/>
          </a:bodyPr>
          <a:lstStyle/>
          <a:p>
            <a:r>
              <a:rPr lang="ru-RU" sz="4000" b="1" dirty="0" smtClean="0">
                <a:solidFill>
                  <a:srgbClr val="0070C0"/>
                </a:solidFill>
              </a:rPr>
              <a:t>Тувинский  чай  </a:t>
            </a:r>
            <a:br>
              <a:rPr lang="ru-RU" sz="4000" b="1" dirty="0" smtClean="0">
                <a:solidFill>
                  <a:srgbClr val="0070C0"/>
                </a:solidFill>
              </a:rPr>
            </a:br>
            <a:r>
              <a:rPr lang="ru-RU" sz="4000" b="1" dirty="0" smtClean="0">
                <a:solidFill>
                  <a:srgbClr val="0070C0"/>
                </a:solidFill>
              </a:rPr>
              <a:t>с  молоком</a:t>
            </a:r>
            <a:endParaRPr lang="ru-RU" sz="4000" b="1" dirty="0">
              <a:solidFill>
                <a:srgbClr val="0070C0"/>
              </a:solidFill>
            </a:endParaRPr>
          </a:p>
        </p:txBody>
      </p:sp>
      <p:pic>
        <p:nvPicPr>
          <p:cNvPr id="23559" name="Picture 7"/>
          <p:cNvPicPr>
            <a:picLocks noGrp="1" noChangeAspect="1" noChangeArrowheads="1"/>
          </p:cNvPicPr>
          <p:nvPr>
            <p:ph idx="1"/>
          </p:nvPr>
        </p:nvPicPr>
        <p:blipFill>
          <a:blip r:embed="rId2"/>
          <a:srcRect l="6715" t="10448" r="5970" b="3198"/>
          <a:stretch>
            <a:fillRect/>
          </a:stretch>
        </p:blipFill>
        <p:spPr bwMode="auto">
          <a:xfrm>
            <a:off x="214282" y="2857496"/>
            <a:ext cx="2786082" cy="3857652"/>
          </a:xfrm>
          <a:prstGeom prst="rect">
            <a:avLst/>
          </a:prstGeom>
          <a:noFill/>
          <a:ln w="9525">
            <a:noFill/>
            <a:miter lim="800000"/>
            <a:headEnd/>
            <a:tailEnd/>
          </a:ln>
          <a:effectLst/>
        </p:spPr>
      </p:pic>
      <p:pic>
        <p:nvPicPr>
          <p:cNvPr id="11" name="Picture 9"/>
          <p:cNvPicPr>
            <a:picLocks noChangeAspect="1" noChangeArrowheads="1"/>
          </p:cNvPicPr>
          <p:nvPr/>
        </p:nvPicPr>
        <p:blipFill>
          <a:blip r:embed="rId3"/>
          <a:srcRect l="12931" t="5682" r="11207" b="10663"/>
          <a:stretch>
            <a:fillRect/>
          </a:stretch>
        </p:blipFill>
        <p:spPr bwMode="auto">
          <a:xfrm>
            <a:off x="2571736" y="285728"/>
            <a:ext cx="6286544" cy="3786214"/>
          </a:xfrm>
          <a:prstGeom prst="rect">
            <a:avLst/>
          </a:prstGeom>
          <a:noFill/>
          <a:ln w="9525">
            <a:noFill/>
            <a:miter lim="800000"/>
            <a:headEnd/>
            <a:tailEnd/>
          </a:ln>
          <a:effectLst/>
        </p:spPr>
      </p:pic>
      <p:pic>
        <p:nvPicPr>
          <p:cNvPr id="12" name="Picture 6"/>
          <p:cNvPicPr>
            <a:picLocks noChangeAspect="1" noChangeArrowheads="1"/>
          </p:cNvPicPr>
          <p:nvPr/>
        </p:nvPicPr>
        <p:blipFill>
          <a:blip r:embed="rId4" cstate="print"/>
          <a:srcRect b="58824"/>
          <a:stretch>
            <a:fillRect/>
          </a:stretch>
        </p:blipFill>
        <p:spPr bwMode="auto">
          <a:xfrm>
            <a:off x="3000364" y="1928802"/>
            <a:ext cx="1143008" cy="357190"/>
          </a:xfrm>
          <a:prstGeom prst="rect">
            <a:avLst/>
          </a:prstGeom>
          <a:noFill/>
          <a:ln w="9525">
            <a:noFill/>
            <a:miter lim="800000"/>
            <a:headEnd/>
            <a:tailEnd/>
          </a:ln>
          <a:effectLst/>
        </p:spPr>
      </p:pic>
      <p:pic>
        <p:nvPicPr>
          <p:cNvPr id="13" name="Picture 6"/>
          <p:cNvPicPr>
            <a:picLocks noChangeAspect="1" noChangeArrowheads="1"/>
          </p:cNvPicPr>
          <p:nvPr/>
        </p:nvPicPr>
        <p:blipFill>
          <a:blip r:embed="rId5" cstate="print"/>
          <a:srcRect b="58824"/>
          <a:stretch>
            <a:fillRect/>
          </a:stretch>
        </p:blipFill>
        <p:spPr bwMode="auto">
          <a:xfrm>
            <a:off x="6786578" y="2000240"/>
            <a:ext cx="1500198" cy="357190"/>
          </a:xfrm>
          <a:prstGeom prst="rect">
            <a:avLst/>
          </a:prstGeom>
          <a:noFill/>
          <a:ln w="9525">
            <a:noFill/>
            <a:miter lim="800000"/>
            <a:headEnd/>
            <a:tailEnd/>
          </a:ln>
          <a:effectLst/>
        </p:spPr>
      </p:pic>
      <p:pic>
        <p:nvPicPr>
          <p:cNvPr id="14" name="Picture 6"/>
          <p:cNvPicPr>
            <a:picLocks noChangeAspect="1" noChangeArrowheads="1"/>
          </p:cNvPicPr>
          <p:nvPr/>
        </p:nvPicPr>
        <p:blipFill>
          <a:blip r:embed="rId6" cstate="print"/>
          <a:srcRect b="58824"/>
          <a:stretch>
            <a:fillRect/>
          </a:stretch>
        </p:blipFill>
        <p:spPr bwMode="auto">
          <a:xfrm>
            <a:off x="4643438" y="2000240"/>
            <a:ext cx="1285884" cy="42862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28"/>
            <a:ext cx="9144000" cy="6572272"/>
          </a:xfrm>
        </p:spPr>
        <p:txBody>
          <a:bodyPr>
            <a:noAutofit/>
          </a:bodyPr>
          <a:lstStyle/>
          <a:p>
            <a:pPr algn="l"/>
            <a:r>
              <a:rPr lang="ru-RU" sz="1800" b="1" dirty="0"/>
              <a:t> </a:t>
            </a:r>
            <a:r>
              <a:rPr lang="ru-RU" sz="1800" b="1" dirty="0" smtClean="0"/>
              <a:t>     </a:t>
            </a:r>
            <a:r>
              <a:rPr lang="ru-RU" sz="2000" b="1" dirty="0" smtClean="0"/>
              <a:t>Кто </a:t>
            </a:r>
            <a:r>
              <a:rPr lang="ru-RU" sz="2000" b="1" dirty="0"/>
              <a:t>в степи однажды</a:t>
            </a:r>
            <a:r>
              <a:rPr lang="ru-RU" sz="2000" dirty="0"/>
              <a:t/>
            </a:r>
            <a:br>
              <a:rPr lang="ru-RU" sz="2000" dirty="0"/>
            </a:br>
            <a:r>
              <a:rPr lang="ru-RU" sz="2000" b="1" dirty="0"/>
              <a:t>      Знает как брести пешком</a:t>
            </a:r>
            <a:r>
              <a:rPr lang="ru-RU" sz="2000" dirty="0"/>
              <a:t/>
            </a:r>
            <a:br>
              <a:rPr lang="ru-RU" sz="2000" dirty="0"/>
            </a:br>
            <a:r>
              <a:rPr lang="ru-RU" sz="2000" b="1" dirty="0"/>
              <a:t>     </a:t>
            </a:r>
            <a:r>
              <a:rPr lang="ru-RU" sz="2000" b="1" dirty="0" smtClean="0"/>
              <a:t> Но </a:t>
            </a:r>
            <a:r>
              <a:rPr lang="ru-RU" sz="2000" b="1" dirty="0"/>
              <a:t>спасал его от жажды</a:t>
            </a:r>
            <a:r>
              <a:rPr lang="ru-RU" sz="2000" dirty="0"/>
              <a:t/>
            </a:r>
            <a:br>
              <a:rPr lang="ru-RU" sz="2000" dirty="0"/>
            </a:br>
            <a:r>
              <a:rPr lang="ru-RU" sz="2000" b="1" dirty="0"/>
              <a:t>     </a:t>
            </a:r>
            <a:r>
              <a:rPr lang="ru-RU" sz="2000" b="1" dirty="0" smtClean="0"/>
              <a:t> Чай </a:t>
            </a:r>
            <a:r>
              <a:rPr lang="ru-RU" sz="2000" b="1" dirty="0"/>
              <a:t>тувинский с молоком.</a:t>
            </a:r>
            <a:r>
              <a:rPr lang="ru-RU" sz="2000" dirty="0"/>
              <a:t/>
            </a:r>
            <a:br>
              <a:rPr lang="ru-RU" sz="2000" dirty="0"/>
            </a:br>
            <a:r>
              <a:rPr lang="ru-RU" sz="2000" dirty="0"/>
              <a:t>                Припев:</a:t>
            </a:r>
            <a:br>
              <a:rPr lang="ru-RU" sz="2000" dirty="0"/>
            </a:br>
            <a:r>
              <a:rPr lang="ru-RU" sz="2000" b="1" dirty="0"/>
              <a:t>Тувинский </a:t>
            </a:r>
            <a:r>
              <a:rPr lang="ru-RU" sz="2000" b="1" dirty="0" smtClean="0"/>
              <a:t>чай  </a:t>
            </a:r>
            <a:r>
              <a:rPr lang="ru-RU" sz="2000" b="1" dirty="0"/>
              <a:t>в жару и в холод, </a:t>
            </a:r>
            <a:r>
              <a:rPr lang="ru-RU" sz="2000" b="1" dirty="0" smtClean="0"/>
              <a:t>  все </a:t>
            </a:r>
            <a:r>
              <a:rPr lang="ru-RU" sz="2000" b="1" dirty="0"/>
              <a:t>любят пить </a:t>
            </a:r>
            <a:r>
              <a:rPr lang="ru-RU" sz="2000" b="1" dirty="0" smtClean="0"/>
              <a:t>и  </a:t>
            </a:r>
            <a:r>
              <a:rPr lang="ru-RU" sz="2000" b="1" dirty="0"/>
              <a:t>стар и молод,</a:t>
            </a:r>
            <a:r>
              <a:rPr lang="ru-RU" sz="2000" dirty="0"/>
              <a:t/>
            </a:r>
            <a:br>
              <a:rPr lang="ru-RU" sz="2000" dirty="0"/>
            </a:br>
            <a:r>
              <a:rPr lang="ru-RU" sz="2000" b="1" dirty="0"/>
              <a:t>Чай тувинский крепкий чай, </a:t>
            </a:r>
            <a:r>
              <a:rPr lang="ru-RU" sz="2000" b="1" dirty="0" smtClean="0"/>
              <a:t> бери </a:t>
            </a:r>
            <a:r>
              <a:rPr lang="ru-RU" sz="2000" b="1" dirty="0"/>
              <a:t>пиалы наливай</a:t>
            </a:r>
            <a:r>
              <a:rPr lang="ru-RU" sz="2000" b="1" dirty="0" smtClean="0"/>
              <a:t>,  </a:t>
            </a:r>
            <a:r>
              <a:rPr lang="ru-RU" sz="2000" b="1" dirty="0"/>
              <a:t>друзей</a:t>
            </a:r>
            <a:r>
              <a:rPr lang="ru-RU" sz="2000" b="1" dirty="0" smtClean="0"/>
              <a:t>,  </a:t>
            </a:r>
            <a:r>
              <a:rPr lang="ru-RU" sz="2000" b="1" dirty="0"/>
              <a:t>знакомых угощай,</a:t>
            </a:r>
            <a:r>
              <a:rPr lang="ru-RU" sz="2000" dirty="0"/>
              <a:t/>
            </a:r>
            <a:br>
              <a:rPr lang="ru-RU" sz="2000" dirty="0"/>
            </a:br>
            <a:r>
              <a:rPr lang="ru-RU" sz="2000" b="1" dirty="0"/>
              <a:t>Тувинский чай, </a:t>
            </a:r>
            <a:r>
              <a:rPr lang="ru-RU" sz="2000" b="1" dirty="0" smtClean="0"/>
              <a:t> тувинский </a:t>
            </a:r>
            <a:r>
              <a:rPr lang="ru-RU" sz="2000" b="1" dirty="0"/>
              <a:t>чай, </a:t>
            </a:r>
            <a:r>
              <a:rPr lang="ru-RU" sz="2000" b="1" dirty="0" smtClean="0"/>
              <a:t>  полней </a:t>
            </a:r>
            <a:r>
              <a:rPr lang="ru-RU" sz="2000" b="1" dirty="0"/>
              <a:t>пиалы наливай.</a:t>
            </a:r>
            <a:r>
              <a:rPr lang="ru-RU" sz="2000" dirty="0"/>
              <a:t/>
            </a:r>
            <a:br>
              <a:rPr lang="ru-RU" sz="2000" dirty="0"/>
            </a:br>
            <a:r>
              <a:rPr lang="ru-RU" sz="2000" dirty="0"/>
              <a:t>                              </a:t>
            </a:r>
            <a:r>
              <a:rPr lang="ru-RU" sz="2000" dirty="0" smtClean="0"/>
              <a:t/>
            </a:r>
            <a:br>
              <a:rPr lang="ru-RU" sz="2000" dirty="0" smtClean="0"/>
            </a:br>
            <a:r>
              <a:rPr lang="ru-RU" sz="2000" dirty="0"/>
              <a:t> </a:t>
            </a:r>
            <a:r>
              <a:rPr lang="ru-RU" sz="2000" dirty="0" smtClean="0"/>
              <a:t>                             </a:t>
            </a:r>
            <a:r>
              <a:rPr lang="ru-RU" sz="2000" dirty="0"/>
              <a:t>2 куплет              </a:t>
            </a:r>
            <a:r>
              <a:rPr lang="ru-RU" sz="2000" dirty="0" smtClean="0"/>
              <a:t>  </a:t>
            </a:r>
            <a:r>
              <a:rPr lang="ru-RU" sz="2000" b="1" dirty="0"/>
              <a:t>С детства юрту вспоминаю</a:t>
            </a:r>
            <a:r>
              <a:rPr lang="ru-RU" sz="2000" dirty="0"/>
              <a:t/>
            </a:r>
            <a:br>
              <a:rPr lang="ru-RU" sz="2000" dirty="0"/>
            </a:br>
            <a:r>
              <a:rPr lang="ru-RU" sz="2000" b="1" dirty="0"/>
              <a:t>                                                            </a:t>
            </a:r>
            <a:r>
              <a:rPr lang="ru-RU" sz="2000" b="1" dirty="0" smtClean="0"/>
              <a:t>  Возле </a:t>
            </a:r>
            <a:r>
              <a:rPr lang="ru-RU" sz="2000" b="1" dirty="0"/>
              <a:t>светлого ручья,</a:t>
            </a:r>
            <a:r>
              <a:rPr lang="ru-RU" sz="2000" dirty="0"/>
              <a:t/>
            </a:r>
            <a:br>
              <a:rPr lang="ru-RU" sz="2000" dirty="0"/>
            </a:br>
            <a:r>
              <a:rPr lang="ru-RU" sz="2000" b="1" dirty="0"/>
              <a:t>                                                            </a:t>
            </a:r>
            <a:r>
              <a:rPr lang="ru-RU" sz="2000" b="1" dirty="0" smtClean="0"/>
              <a:t>  По </a:t>
            </a:r>
            <a:r>
              <a:rPr lang="ru-RU" sz="2000" b="1" dirty="0"/>
              <a:t>утрам пиалы чая,</a:t>
            </a:r>
            <a:r>
              <a:rPr lang="ru-RU" sz="2000" dirty="0"/>
              <a:t/>
            </a:r>
            <a:br>
              <a:rPr lang="ru-RU" sz="2000" dirty="0"/>
            </a:br>
            <a:r>
              <a:rPr lang="ru-RU" sz="2000" b="1" dirty="0"/>
              <a:t>                                                            </a:t>
            </a:r>
            <a:r>
              <a:rPr lang="ru-RU" sz="2000" b="1" dirty="0" smtClean="0"/>
              <a:t>  Наливала </a:t>
            </a:r>
            <a:r>
              <a:rPr lang="ru-RU" sz="2000" b="1" dirty="0"/>
              <a:t>мать моя.</a:t>
            </a:r>
            <a:r>
              <a:rPr lang="ru-RU" sz="2000" dirty="0"/>
              <a:t/>
            </a:r>
            <a:br>
              <a:rPr lang="ru-RU" sz="2000" dirty="0"/>
            </a:br>
            <a:r>
              <a:rPr lang="ru-RU" sz="2000" dirty="0"/>
              <a:t>                </a:t>
            </a:r>
            <a:r>
              <a:rPr lang="ru-RU" sz="2000" dirty="0" smtClean="0"/>
              <a:t>                                                      Припев:</a:t>
            </a:r>
            <a:br>
              <a:rPr lang="ru-RU" sz="2000" dirty="0" smtClean="0"/>
            </a:br>
            <a:r>
              <a:rPr lang="ru-RU" sz="2000" dirty="0"/>
              <a:t/>
            </a:r>
            <a:br>
              <a:rPr lang="ru-RU" sz="2000" dirty="0"/>
            </a:br>
            <a:r>
              <a:rPr lang="ru-RU" sz="2000" b="1" dirty="0"/>
              <a:t>И врачи и санитары, чабаны и </a:t>
            </a:r>
            <a:r>
              <a:rPr lang="ru-RU" sz="2000" b="1" dirty="0" err="1"/>
              <a:t>даргалары</a:t>
            </a:r>
            <a:r>
              <a:rPr lang="ru-RU" sz="2000" dirty="0"/>
              <a:t/>
            </a:r>
            <a:br>
              <a:rPr lang="ru-RU" sz="2000" dirty="0"/>
            </a:br>
            <a:r>
              <a:rPr lang="ru-RU" sz="2000" b="1" dirty="0"/>
              <a:t>Шофера в седых Саянах, комбайнеры на </a:t>
            </a:r>
            <a:r>
              <a:rPr lang="ru-RU" sz="2000" b="1" dirty="0" err="1"/>
              <a:t>кульстане</a:t>
            </a:r>
            <a:r>
              <a:rPr lang="ru-RU" sz="2000" b="1" dirty="0"/>
              <a:t>,</a:t>
            </a:r>
            <a:r>
              <a:rPr lang="ru-RU" sz="2000" dirty="0"/>
              <a:t/>
            </a:r>
            <a:br>
              <a:rPr lang="ru-RU" sz="2000" dirty="0"/>
            </a:br>
            <a:r>
              <a:rPr lang="ru-RU" sz="2000" b="1" dirty="0"/>
              <a:t>Рыбаки, охотники, кочегары плотники,</a:t>
            </a:r>
            <a:r>
              <a:rPr lang="ru-RU" sz="2000" dirty="0"/>
              <a:t/>
            </a:r>
            <a:br>
              <a:rPr lang="ru-RU" sz="2000" dirty="0"/>
            </a:br>
            <a:r>
              <a:rPr lang="ru-RU" sz="2000" b="1" dirty="0"/>
              <a:t>И доярки и свинарки, трактористы и кухарки,</a:t>
            </a:r>
            <a:r>
              <a:rPr lang="ru-RU" sz="2000" dirty="0"/>
              <a:t/>
            </a:r>
            <a:br>
              <a:rPr lang="ru-RU" sz="2000" dirty="0"/>
            </a:br>
            <a:r>
              <a:rPr lang="ru-RU" sz="2000" b="1" dirty="0"/>
              <a:t>Для здоровья так и знай, пей тувинский, крепкий чай!</a:t>
            </a:r>
            <a:r>
              <a:rPr lang="ru-RU" sz="2000" dirty="0"/>
              <a:t/>
            </a:r>
            <a:br>
              <a:rPr lang="ru-RU" sz="2000" dirty="0"/>
            </a:br>
            <a:r>
              <a:rPr lang="ru-RU" sz="2000" b="1" dirty="0"/>
              <a:t> </a:t>
            </a:r>
            <a:r>
              <a:rPr lang="ru-RU" sz="2000" dirty="0"/>
              <a:t/>
            </a:r>
            <a:br>
              <a:rPr lang="ru-RU" sz="2000" dirty="0"/>
            </a:br>
            <a:endParaRPr lang="ru-R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24582" name="Picture 6" descr="C:\Archive\office2003\cd1\files\pfiles\MSOFFICE\CLIPART\PUB60COR\NA00042_.WMF"/>
          <p:cNvPicPr>
            <a:picLocks noChangeAspect="1" noChangeArrowheads="1"/>
          </p:cNvPicPr>
          <p:nvPr/>
        </p:nvPicPr>
        <p:blipFill>
          <a:blip r:embed="rId2"/>
          <a:srcRect/>
          <a:stretch>
            <a:fillRect/>
          </a:stretch>
        </p:blipFill>
        <p:spPr bwMode="auto">
          <a:xfrm>
            <a:off x="7500958" y="214290"/>
            <a:ext cx="1464869" cy="1677010"/>
          </a:xfrm>
          <a:prstGeom prst="rect">
            <a:avLst/>
          </a:prstGeom>
          <a:noFill/>
        </p:spPr>
      </p:pic>
      <p:pic>
        <p:nvPicPr>
          <p:cNvPr id="24583" name="Picture 7" descr="C:\Archive\office2003\cd1\files\pfiles\MSOFFICE\CLIPART\PUB60COR\SO00483_.WMF"/>
          <p:cNvPicPr>
            <a:picLocks noChangeAspect="1" noChangeArrowheads="1"/>
          </p:cNvPicPr>
          <p:nvPr/>
        </p:nvPicPr>
        <p:blipFill>
          <a:blip r:embed="rId3"/>
          <a:srcRect/>
          <a:stretch>
            <a:fillRect/>
          </a:stretch>
        </p:blipFill>
        <p:spPr bwMode="auto">
          <a:xfrm>
            <a:off x="5929322" y="4857760"/>
            <a:ext cx="1785950" cy="1214446"/>
          </a:xfrm>
          <a:prstGeom prst="rect">
            <a:avLst/>
          </a:prstGeom>
          <a:noFill/>
        </p:spPr>
      </p:pic>
      <p:sp>
        <p:nvSpPr>
          <p:cNvPr id="14" name="Содержимое 13"/>
          <p:cNvSpPr>
            <a:spLocks noGrp="1"/>
          </p:cNvSpPr>
          <p:nvPr>
            <p:ph idx="1"/>
          </p:nvPr>
        </p:nvSpPr>
        <p:spPr>
          <a:xfrm>
            <a:off x="457200" y="214291"/>
            <a:ext cx="8229600" cy="3071834"/>
          </a:xfrm>
        </p:spPr>
        <p:txBody>
          <a:bodyPr>
            <a:normAutofit fontScale="92500" lnSpcReduction="10000"/>
          </a:bodyPr>
          <a:lstStyle/>
          <a:p>
            <a:pPr>
              <a:buNone/>
            </a:pPr>
            <a:r>
              <a:rPr lang="ru-RU" dirty="0">
                <a:solidFill>
                  <a:schemeClr val="accent6">
                    <a:lumMod val="75000"/>
                  </a:schemeClr>
                </a:solidFill>
              </a:rPr>
              <a:t>-А теперь отгадайте-ка  загадку</a:t>
            </a:r>
            <a:r>
              <a:rPr lang="ru-RU" dirty="0" smtClean="0">
                <a:solidFill>
                  <a:schemeClr val="accent6">
                    <a:lumMod val="75000"/>
                  </a:schemeClr>
                </a:solidFill>
              </a:rPr>
              <a:t>:</a:t>
            </a:r>
            <a:endParaRPr lang="ru-RU" dirty="0">
              <a:solidFill>
                <a:schemeClr val="accent6">
                  <a:lumMod val="75000"/>
                </a:schemeClr>
              </a:solidFill>
            </a:endParaRPr>
          </a:p>
          <a:p>
            <a:pPr>
              <a:buNone/>
            </a:pPr>
            <a:r>
              <a:rPr lang="ru-RU" dirty="0"/>
              <a:t>      </a:t>
            </a:r>
            <a:r>
              <a:rPr lang="ru-RU" sz="4300" b="1" dirty="0">
                <a:solidFill>
                  <a:srgbClr val="FFFF00"/>
                </a:solidFill>
              </a:rPr>
              <a:t>Медный бес на стол залез,    </a:t>
            </a:r>
            <a:endParaRPr lang="ru-RU" sz="4300" dirty="0">
              <a:solidFill>
                <a:srgbClr val="FFFF00"/>
              </a:solidFill>
            </a:endParaRPr>
          </a:p>
          <a:p>
            <a:pPr>
              <a:buNone/>
            </a:pPr>
            <a:r>
              <a:rPr lang="ru-RU" sz="4300" b="1" dirty="0">
                <a:solidFill>
                  <a:srgbClr val="FFFF00"/>
                </a:solidFill>
              </a:rPr>
              <a:t>      По бокам вода играет,</a:t>
            </a:r>
            <a:endParaRPr lang="ru-RU" sz="4300" dirty="0">
              <a:solidFill>
                <a:srgbClr val="FFFF00"/>
              </a:solidFill>
            </a:endParaRPr>
          </a:p>
          <a:p>
            <a:pPr>
              <a:buNone/>
            </a:pPr>
            <a:r>
              <a:rPr lang="ru-RU" sz="4300" b="1" dirty="0">
                <a:solidFill>
                  <a:srgbClr val="FFFF00"/>
                </a:solidFill>
              </a:rPr>
              <a:t>      В середине огонь толкает.   </a:t>
            </a:r>
            <a:endParaRPr lang="ru-RU" sz="4300" dirty="0">
              <a:solidFill>
                <a:srgbClr val="FFFF00"/>
              </a:solidFill>
            </a:endParaRPr>
          </a:p>
          <a:p>
            <a:pPr>
              <a:buNone/>
            </a:pPr>
            <a:r>
              <a:rPr lang="ru-RU" b="1" dirty="0">
                <a:solidFill>
                  <a:srgbClr val="FFFF00"/>
                </a:solidFill>
              </a:rPr>
              <a:t> </a:t>
            </a:r>
            <a:endParaRPr lang="ru-RU" dirty="0">
              <a:solidFill>
                <a:srgbClr val="FFFF00"/>
              </a:solidFill>
            </a:endParaRPr>
          </a:p>
          <a:p>
            <a:endParaRPr lang="ru-RU" dirty="0"/>
          </a:p>
        </p:txBody>
      </p:sp>
      <p:pic>
        <p:nvPicPr>
          <p:cNvPr id="24586" name="Picture 10"/>
          <p:cNvPicPr>
            <a:picLocks noChangeAspect="1" noChangeArrowheads="1"/>
          </p:cNvPicPr>
          <p:nvPr/>
        </p:nvPicPr>
        <p:blipFill>
          <a:blip r:embed="rId4"/>
          <a:srcRect/>
          <a:stretch>
            <a:fillRect/>
          </a:stretch>
        </p:blipFill>
        <p:spPr bwMode="auto">
          <a:xfrm>
            <a:off x="3143240" y="2857496"/>
            <a:ext cx="2581275" cy="3786214"/>
          </a:xfrm>
          <a:prstGeom prst="rect">
            <a:avLst/>
          </a:prstGeom>
          <a:noFill/>
          <a:ln w="9525">
            <a:noFill/>
            <a:miter lim="800000"/>
            <a:headEnd/>
            <a:tailEnd/>
          </a:ln>
          <a:effectLst/>
        </p:spPr>
      </p:pic>
      <p:pic>
        <p:nvPicPr>
          <p:cNvPr id="16" name="Picture 7" descr="C:\Archive\office2003\cd1\files\pfiles\MSOFFICE\CLIPART\PUB60COR\SO00483_.WMF"/>
          <p:cNvPicPr>
            <a:picLocks noChangeAspect="1" noChangeArrowheads="1"/>
          </p:cNvPicPr>
          <p:nvPr/>
        </p:nvPicPr>
        <p:blipFill>
          <a:blip r:embed="rId3"/>
          <a:srcRect/>
          <a:stretch>
            <a:fillRect/>
          </a:stretch>
        </p:blipFill>
        <p:spPr bwMode="auto">
          <a:xfrm flipH="1">
            <a:off x="1000100" y="4857760"/>
            <a:ext cx="1714512" cy="12144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ntr" presetSubtype="10" fill="hold" nodeType="clickEffect">
                                  <p:stCondLst>
                                    <p:cond delay="0"/>
                                  </p:stCondLst>
                                  <p:childTnLst>
                                    <p:set>
                                      <p:cBhvr>
                                        <p:cTn id="36" dur="1" fill="hold">
                                          <p:stCondLst>
                                            <p:cond delay="0"/>
                                          </p:stCondLst>
                                        </p:cTn>
                                        <p:tgtEl>
                                          <p:spTgt spid="24586"/>
                                        </p:tgtEl>
                                        <p:attrNameLst>
                                          <p:attrName>style.visibility</p:attrName>
                                        </p:attrNameLst>
                                      </p:cBhvr>
                                      <p:to>
                                        <p:strVal val="visible"/>
                                      </p:to>
                                    </p:set>
                                    <p:anim calcmode="lin" valueType="num">
                                      <p:cBhvr>
                                        <p:cTn id="37" dur="5000" fill="hold"/>
                                        <p:tgtEl>
                                          <p:spTgt spid="24586"/>
                                        </p:tgtEl>
                                        <p:attrNameLst>
                                          <p:attrName>ppt_w</p:attrName>
                                        </p:attrNameLst>
                                      </p:cBhvr>
                                      <p:tavLst>
                                        <p:tav tm="0" fmla="#ppt_w*sin(2.5*pi*$)">
                                          <p:val>
                                            <p:fltVal val="0"/>
                                          </p:val>
                                        </p:tav>
                                        <p:tav tm="100000">
                                          <p:val>
                                            <p:fltVal val="1"/>
                                          </p:val>
                                        </p:tav>
                                      </p:tavLst>
                                    </p:anim>
                                    <p:anim calcmode="lin" valueType="num">
                                      <p:cBhvr>
                                        <p:cTn id="38" dur="5000" fill="hold"/>
                                        <p:tgtEl>
                                          <p:spTgt spid="2458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0"/>
            <a:ext cx="7572396" cy="4429132"/>
          </a:xfrm>
        </p:spPr>
        <p:txBody>
          <a:bodyPr>
            <a:noAutofit/>
          </a:bodyPr>
          <a:lstStyle/>
          <a:p>
            <a:pPr algn="l"/>
            <a:r>
              <a:rPr lang="ru-RU" sz="2800" dirty="0" smtClean="0"/>
              <a:t>       </a:t>
            </a:r>
            <a:r>
              <a:rPr lang="ru-RU" sz="2800" dirty="0" smtClean="0">
                <a:solidFill>
                  <a:srgbClr val="FFFF00"/>
                </a:solidFill>
              </a:rPr>
              <a:t>Самовар </a:t>
            </a:r>
            <a:r>
              <a:rPr lang="ru-RU" sz="2800" dirty="0">
                <a:solidFill>
                  <a:schemeClr val="accent4">
                    <a:lumMod val="75000"/>
                  </a:schemeClr>
                </a:solidFill>
              </a:rPr>
              <a:t>-  краса и гордость русского </a:t>
            </a:r>
            <a:r>
              <a:rPr lang="ru-RU" sz="2800" dirty="0" smtClean="0">
                <a:solidFill>
                  <a:schemeClr val="accent4">
                    <a:lumMod val="75000"/>
                  </a:schemeClr>
                </a:solidFill>
              </a:rPr>
              <a:t>чайного </a:t>
            </a:r>
            <a:r>
              <a:rPr lang="ru-RU" sz="2800" dirty="0">
                <a:solidFill>
                  <a:schemeClr val="accent4">
                    <a:lumMod val="75000"/>
                  </a:schemeClr>
                </a:solidFill>
              </a:rPr>
              <a:t>стола. Его изготовляли из серебра, фарфора, даже из хрусталя. Мы у себя дома,  пьем не только чай с молоком, но и чай с сахаром. Он не только сладкий, но и вкусный. Чаепитие на Руси обставлялось красиво и носило праздничный вид. Давайте рассмотрим картины, которые показывают это.</a:t>
            </a:r>
            <a:br>
              <a:rPr lang="ru-RU" sz="2800" dirty="0">
                <a:solidFill>
                  <a:schemeClr val="accent4">
                    <a:lumMod val="75000"/>
                  </a:schemeClr>
                </a:solidFill>
              </a:rPr>
            </a:br>
            <a:endParaRPr lang="ru-RU" sz="2800" dirty="0">
              <a:solidFill>
                <a:schemeClr val="accent4">
                  <a:lumMod val="75000"/>
                </a:schemeClr>
              </a:solidFill>
            </a:endParaRPr>
          </a:p>
        </p:txBody>
      </p:sp>
      <p:pic>
        <p:nvPicPr>
          <p:cNvPr id="5" name="Picture 4" descr="C:\Archive\office2003\cd1\files\pfiles\MSOFFICE\CLIPART\PUB60COR\HH01923_.WMF"/>
          <p:cNvPicPr>
            <a:picLocks noChangeAspect="1" noChangeArrowheads="1"/>
          </p:cNvPicPr>
          <p:nvPr/>
        </p:nvPicPr>
        <p:blipFill>
          <a:blip r:embed="rId2"/>
          <a:srcRect l="17308"/>
          <a:stretch>
            <a:fillRect/>
          </a:stretch>
        </p:blipFill>
        <p:spPr bwMode="auto">
          <a:xfrm>
            <a:off x="0" y="4000480"/>
            <a:ext cx="6143636" cy="2857520"/>
          </a:xfrm>
          <a:prstGeom prst="rect">
            <a:avLst/>
          </a:prstGeom>
          <a:noFill/>
        </p:spPr>
      </p:pic>
      <p:pic>
        <p:nvPicPr>
          <p:cNvPr id="6" name="Picture 10"/>
          <p:cNvPicPr>
            <a:picLocks noChangeAspect="1" noChangeArrowheads="1"/>
          </p:cNvPicPr>
          <p:nvPr/>
        </p:nvPicPr>
        <p:blipFill>
          <a:blip r:embed="rId3"/>
          <a:srcRect/>
          <a:stretch>
            <a:fillRect/>
          </a:stretch>
        </p:blipFill>
        <p:spPr bwMode="auto">
          <a:xfrm>
            <a:off x="0" y="2857496"/>
            <a:ext cx="1500166" cy="2928958"/>
          </a:xfrm>
          <a:prstGeom prst="rect">
            <a:avLst/>
          </a:prstGeom>
          <a:noFill/>
          <a:ln w="9525">
            <a:noFill/>
            <a:miter lim="800000"/>
            <a:headEnd/>
            <a:tailEnd/>
          </a:ln>
          <a:effectLst/>
        </p:spPr>
      </p:pic>
      <p:pic>
        <p:nvPicPr>
          <p:cNvPr id="7" name="Picture 21" descr="C:\Archive\office2003\cd1\files\pfiles\MSOFFICE\CLIPART\PUB60COR\J0217302.WMF"/>
          <p:cNvPicPr>
            <a:picLocks noChangeAspect="1" noChangeArrowheads="1"/>
          </p:cNvPicPr>
          <p:nvPr/>
        </p:nvPicPr>
        <p:blipFill>
          <a:blip r:embed="rId4"/>
          <a:srcRect/>
          <a:stretch>
            <a:fillRect/>
          </a:stretch>
        </p:blipFill>
        <p:spPr bwMode="auto">
          <a:xfrm>
            <a:off x="2214546" y="5357826"/>
            <a:ext cx="1651012" cy="571504"/>
          </a:xfrm>
          <a:prstGeom prst="rect">
            <a:avLst/>
          </a:prstGeom>
          <a:noFill/>
        </p:spPr>
      </p:pic>
      <p:pic>
        <p:nvPicPr>
          <p:cNvPr id="8" name="Picture 21" descr="C:\Archive\office2003\cd1\files\pfiles\MSOFFICE\CLIPART\PUB60COR\J0217302.WMF"/>
          <p:cNvPicPr>
            <a:picLocks noChangeAspect="1" noChangeArrowheads="1"/>
          </p:cNvPicPr>
          <p:nvPr/>
        </p:nvPicPr>
        <p:blipFill>
          <a:blip r:embed="rId4"/>
          <a:srcRect/>
          <a:stretch>
            <a:fillRect/>
          </a:stretch>
        </p:blipFill>
        <p:spPr bwMode="auto">
          <a:xfrm>
            <a:off x="3857620" y="5286388"/>
            <a:ext cx="1357322" cy="5742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user\Мои документы\Мои рисунки\OS05037.JPG"/>
          <p:cNvPicPr>
            <a:picLocks noChangeAspect="1" noChangeArrowheads="1"/>
          </p:cNvPicPr>
          <p:nvPr/>
        </p:nvPicPr>
        <p:blipFill>
          <a:blip r:embed="rId2"/>
          <a:srcRect l="16216" t="6808" r="14865" b="5077"/>
          <a:stretch>
            <a:fillRect/>
          </a:stretch>
        </p:blipFill>
        <p:spPr bwMode="auto">
          <a:xfrm>
            <a:off x="285720" y="142852"/>
            <a:ext cx="8501090" cy="6215082"/>
          </a:xfrm>
          <a:prstGeom prst="rect">
            <a:avLst/>
          </a:prstGeom>
          <a:noFill/>
        </p:spPr>
      </p:pic>
      <p:pic>
        <p:nvPicPr>
          <p:cNvPr id="3074" name="Picture 2" descr="G:\10002.jpg"/>
          <p:cNvPicPr>
            <a:picLocks noChangeAspect="1" noChangeArrowheads="1"/>
          </p:cNvPicPr>
          <p:nvPr/>
        </p:nvPicPr>
        <p:blipFill>
          <a:blip r:embed="rId3" cstate="print"/>
          <a:srcRect r="1000"/>
          <a:stretch>
            <a:fillRect/>
          </a:stretch>
        </p:blipFill>
        <p:spPr bwMode="auto">
          <a:xfrm rot="10800000">
            <a:off x="1285852" y="1000105"/>
            <a:ext cx="6572296" cy="4572034"/>
          </a:xfrm>
          <a:prstGeom prst="rect">
            <a:avLst/>
          </a:prstGeom>
          <a:noFill/>
        </p:spPr>
      </p:pic>
      <p:sp>
        <p:nvSpPr>
          <p:cNvPr id="5" name="Прямоугольник 4"/>
          <p:cNvSpPr/>
          <p:nvPr/>
        </p:nvSpPr>
        <p:spPr>
          <a:xfrm>
            <a:off x="5429256" y="6291320"/>
            <a:ext cx="3714744" cy="369332"/>
          </a:xfrm>
          <a:prstGeom prst="rect">
            <a:avLst/>
          </a:prstGeom>
        </p:spPr>
        <p:txBody>
          <a:bodyPr wrap="square">
            <a:spAutoFit/>
          </a:bodyPr>
          <a:lstStyle/>
          <a:p>
            <a:r>
              <a:rPr lang="ru-RU" b="1" dirty="0" smtClean="0"/>
              <a:t>Кустодиев Б.М</a:t>
            </a:r>
            <a:r>
              <a:rPr lang="ru-RU" b="1" dirty="0"/>
              <a:t>.  «Купчиха за чаем»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69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a:bodyPr>
          <a:lstStyle/>
          <a:p>
            <a:r>
              <a:rPr lang="ru-RU" sz="2000" dirty="0" smtClean="0"/>
              <a:t>Игра «Отгадай загадки»</a:t>
            </a:r>
            <a:endParaRPr lang="ru-RU" sz="2000" dirty="0"/>
          </a:p>
        </p:txBody>
      </p:sp>
      <p:sp>
        <p:nvSpPr>
          <p:cNvPr id="3" name="Содержимое 2"/>
          <p:cNvSpPr>
            <a:spLocks noGrp="1"/>
          </p:cNvSpPr>
          <p:nvPr>
            <p:ph idx="1"/>
          </p:nvPr>
        </p:nvSpPr>
        <p:spPr>
          <a:xfrm>
            <a:off x="457200" y="714356"/>
            <a:ext cx="8229600" cy="6000792"/>
          </a:xfrm>
        </p:spPr>
        <p:txBody>
          <a:bodyPr>
            <a:normAutofit fontScale="47500" lnSpcReduction="20000"/>
          </a:bodyPr>
          <a:lstStyle/>
          <a:p>
            <a:pPr lvl="0">
              <a:buNone/>
            </a:pPr>
            <a:r>
              <a:rPr lang="ru-RU" sz="4200" b="1" dirty="0">
                <a:solidFill>
                  <a:schemeClr val="accent3">
                    <a:lumMod val="75000"/>
                  </a:schemeClr>
                </a:solidFill>
              </a:rPr>
              <a:t>Был листок зеленым.</a:t>
            </a:r>
          </a:p>
          <a:p>
            <a:pPr>
              <a:buNone/>
            </a:pPr>
            <a:r>
              <a:rPr lang="ru-RU" sz="4200" b="1" dirty="0">
                <a:solidFill>
                  <a:schemeClr val="accent3">
                    <a:lumMod val="75000"/>
                  </a:schemeClr>
                </a:solidFill>
              </a:rPr>
              <a:t>Черным </a:t>
            </a:r>
            <a:r>
              <a:rPr lang="ru-RU" sz="4200" b="1" dirty="0" smtClean="0">
                <a:solidFill>
                  <a:schemeClr val="accent3">
                    <a:lumMod val="75000"/>
                  </a:schemeClr>
                </a:solidFill>
              </a:rPr>
              <a:t>стал </a:t>
            </a:r>
            <a:r>
              <a:rPr lang="ru-RU" sz="4200" b="1" dirty="0">
                <a:solidFill>
                  <a:schemeClr val="accent3">
                    <a:lumMod val="75000"/>
                  </a:schemeClr>
                </a:solidFill>
              </a:rPr>
              <a:t>томленым.</a:t>
            </a:r>
          </a:p>
          <a:p>
            <a:pPr>
              <a:buNone/>
            </a:pPr>
            <a:r>
              <a:rPr lang="ru-RU" sz="4200" b="1" dirty="0">
                <a:solidFill>
                  <a:schemeClr val="accent3">
                    <a:lumMod val="75000"/>
                  </a:schemeClr>
                </a:solidFill>
              </a:rPr>
              <a:t>Был листочек зубчатым.</a:t>
            </a:r>
          </a:p>
          <a:p>
            <a:pPr>
              <a:buNone/>
            </a:pPr>
            <a:r>
              <a:rPr lang="ru-RU" sz="4200" b="1" dirty="0">
                <a:solidFill>
                  <a:schemeClr val="accent3">
                    <a:lumMod val="75000"/>
                  </a:schemeClr>
                </a:solidFill>
              </a:rPr>
              <a:t>Стал листочек трубчатым.</a:t>
            </a:r>
          </a:p>
          <a:p>
            <a:pPr>
              <a:buNone/>
            </a:pPr>
            <a:r>
              <a:rPr lang="ru-RU" sz="4200" b="1" dirty="0">
                <a:solidFill>
                  <a:schemeClr val="accent3">
                    <a:lumMod val="75000"/>
                  </a:schemeClr>
                </a:solidFill>
              </a:rPr>
              <a:t>Был он на </a:t>
            </a:r>
            <a:r>
              <a:rPr lang="ru-RU" sz="4200" b="1" dirty="0" err="1">
                <a:solidFill>
                  <a:schemeClr val="accent3">
                    <a:lumMod val="75000"/>
                  </a:schemeClr>
                </a:solidFill>
              </a:rPr>
              <a:t>лузине</a:t>
            </a:r>
            <a:r>
              <a:rPr lang="ru-RU" sz="4200" b="1" dirty="0">
                <a:solidFill>
                  <a:schemeClr val="accent3">
                    <a:lumMod val="75000"/>
                  </a:schemeClr>
                </a:solidFill>
              </a:rPr>
              <a:t>.</a:t>
            </a:r>
          </a:p>
          <a:p>
            <a:pPr>
              <a:buNone/>
            </a:pPr>
            <a:r>
              <a:rPr lang="ru-RU" sz="4200" b="1" dirty="0">
                <a:solidFill>
                  <a:schemeClr val="accent3">
                    <a:lumMod val="75000"/>
                  </a:schemeClr>
                </a:solidFill>
              </a:rPr>
              <a:t>Стал он в магазине.  </a:t>
            </a:r>
          </a:p>
          <a:p>
            <a:pPr>
              <a:buNone/>
            </a:pPr>
            <a:r>
              <a:rPr lang="ru-RU" sz="4200" b="1" dirty="0"/>
              <a:t> </a:t>
            </a:r>
          </a:p>
          <a:p>
            <a:pPr lvl="0">
              <a:buNone/>
            </a:pPr>
            <a:r>
              <a:rPr lang="ru-RU" sz="4200" b="1" dirty="0" smtClean="0">
                <a:solidFill>
                  <a:schemeClr val="bg1"/>
                </a:solidFill>
              </a:rPr>
              <a:t>                 Бел </a:t>
            </a:r>
            <a:r>
              <a:rPr lang="ru-RU" sz="4200" b="1" dirty="0">
                <a:solidFill>
                  <a:schemeClr val="bg1"/>
                </a:solidFill>
              </a:rPr>
              <a:t>как снег,</a:t>
            </a:r>
          </a:p>
          <a:p>
            <a:pPr>
              <a:buNone/>
            </a:pPr>
            <a:r>
              <a:rPr lang="ru-RU" sz="4200" b="1" dirty="0" smtClean="0">
                <a:solidFill>
                  <a:schemeClr val="bg1"/>
                </a:solidFill>
              </a:rPr>
              <a:t>                 В </a:t>
            </a:r>
            <a:r>
              <a:rPr lang="ru-RU" sz="4200" b="1" dirty="0">
                <a:solidFill>
                  <a:schemeClr val="bg1"/>
                </a:solidFill>
              </a:rPr>
              <a:t>чести у всех,</a:t>
            </a:r>
          </a:p>
          <a:p>
            <a:pPr>
              <a:buNone/>
            </a:pPr>
            <a:r>
              <a:rPr lang="ru-RU" sz="4200" b="1" dirty="0" smtClean="0">
                <a:solidFill>
                  <a:schemeClr val="bg1"/>
                </a:solidFill>
              </a:rPr>
              <a:t>                 В </a:t>
            </a:r>
            <a:r>
              <a:rPr lang="ru-RU" sz="4200" b="1" dirty="0">
                <a:solidFill>
                  <a:schemeClr val="bg1"/>
                </a:solidFill>
              </a:rPr>
              <a:t>рот попал,</a:t>
            </a:r>
          </a:p>
          <a:p>
            <a:pPr>
              <a:buNone/>
            </a:pPr>
            <a:r>
              <a:rPr lang="ru-RU" sz="4200" b="1" dirty="0" smtClean="0">
                <a:solidFill>
                  <a:schemeClr val="bg1"/>
                </a:solidFill>
              </a:rPr>
              <a:t>                 Там </a:t>
            </a:r>
            <a:r>
              <a:rPr lang="ru-RU" sz="4200" b="1" dirty="0">
                <a:solidFill>
                  <a:schemeClr val="bg1"/>
                </a:solidFill>
              </a:rPr>
              <a:t>и пропал.  </a:t>
            </a:r>
          </a:p>
          <a:p>
            <a:pPr>
              <a:buNone/>
            </a:pPr>
            <a:r>
              <a:rPr lang="ru-RU" sz="4200" b="1" dirty="0"/>
              <a:t> </a:t>
            </a:r>
          </a:p>
          <a:p>
            <a:pPr lvl="0">
              <a:buNone/>
            </a:pPr>
            <a:r>
              <a:rPr lang="ru-RU" sz="4200" b="1" dirty="0">
                <a:solidFill>
                  <a:srgbClr val="FFFF00"/>
                </a:solidFill>
              </a:rPr>
              <a:t>Под одною крышей,</a:t>
            </a:r>
          </a:p>
          <a:p>
            <a:pPr>
              <a:buNone/>
            </a:pPr>
            <a:r>
              <a:rPr lang="ru-RU" sz="4200" b="1" dirty="0">
                <a:solidFill>
                  <a:srgbClr val="FFFF00"/>
                </a:solidFill>
              </a:rPr>
              <a:t>Четыре брата стоят. </a:t>
            </a:r>
          </a:p>
          <a:p>
            <a:pPr>
              <a:buNone/>
            </a:pPr>
            <a:r>
              <a:rPr lang="ru-RU" sz="4200" b="1" dirty="0">
                <a:solidFill>
                  <a:srgbClr val="FFFF00"/>
                </a:solidFill>
              </a:rPr>
              <a:t> </a:t>
            </a:r>
          </a:p>
          <a:p>
            <a:pPr lvl="0">
              <a:buNone/>
            </a:pPr>
            <a:r>
              <a:rPr lang="ru-RU" sz="4200" b="1" dirty="0">
                <a:solidFill>
                  <a:srgbClr val="FFC000"/>
                </a:solidFill>
              </a:rPr>
              <a:t>Четыре ноги,</a:t>
            </a:r>
          </a:p>
          <a:p>
            <a:pPr>
              <a:buNone/>
            </a:pPr>
            <a:r>
              <a:rPr lang="ru-RU" sz="4200" b="1" dirty="0">
                <a:solidFill>
                  <a:srgbClr val="FFC000"/>
                </a:solidFill>
              </a:rPr>
              <a:t>Два уха,</a:t>
            </a:r>
          </a:p>
          <a:p>
            <a:pPr>
              <a:buNone/>
            </a:pPr>
            <a:r>
              <a:rPr lang="ru-RU" sz="4200" b="1" dirty="0">
                <a:solidFill>
                  <a:srgbClr val="FFC000"/>
                </a:solidFill>
              </a:rPr>
              <a:t>Один нос да брюхо. </a:t>
            </a:r>
          </a:p>
          <a:p>
            <a:pPr>
              <a:buNone/>
            </a:pPr>
            <a:r>
              <a:rPr lang="ru-RU" sz="4200" b="1" dirty="0"/>
              <a:t> </a:t>
            </a:r>
          </a:p>
          <a:p>
            <a:endParaRPr lang="ru-RU" dirty="0"/>
          </a:p>
        </p:txBody>
      </p:sp>
      <p:pic>
        <p:nvPicPr>
          <p:cNvPr id="4098" name="Picture 2" descr="C:\Archive\office2003\cd2\files\pfiles\msoffice\media\cagcat10\j0233312.wmf"/>
          <p:cNvPicPr>
            <a:picLocks noChangeAspect="1" noChangeArrowheads="1"/>
          </p:cNvPicPr>
          <p:nvPr/>
        </p:nvPicPr>
        <p:blipFill>
          <a:blip r:embed="rId2"/>
          <a:srcRect/>
          <a:stretch>
            <a:fillRect/>
          </a:stretch>
        </p:blipFill>
        <p:spPr bwMode="auto">
          <a:xfrm>
            <a:off x="3857620" y="1643050"/>
            <a:ext cx="4833869" cy="3856371"/>
          </a:xfrm>
          <a:prstGeom prst="rect">
            <a:avLst/>
          </a:prstGeom>
          <a:noFill/>
        </p:spPr>
      </p:pic>
      <p:pic>
        <p:nvPicPr>
          <p:cNvPr id="4099" name="Picture 3" descr="C:\Program Files\Microsoft Office\MEDIA\OFFICE12\Lines\BD21370_.gif"/>
          <p:cNvPicPr>
            <a:picLocks noChangeAspect="1" noChangeArrowheads="1"/>
          </p:cNvPicPr>
          <p:nvPr/>
        </p:nvPicPr>
        <p:blipFill>
          <a:blip r:embed="rId3"/>
          <a:srcRect/>
          <a:stretch>
            <a:fillRect/>
          </a:stretch>
        </p:blipFill>
        <p:spPr bwMode="auto">
          <a:xfrm>
            <a:off x="0" y="0"/>
            <a:ext cx="9144000" cy="285752"/>
          </a:xfrm>
          <a:prstGeom prst="rect">
            <a:avLst/>
          </a:prstGeom>
          <a:noFill/>
        </p:spPr>
      </p:pic>
      <p:pic>
        <p:nvPicPr>
          <p:cNvPr id="7" name="Picture 3" descr="C:\Program Files\Microsoft Office\MEDIA\OFFICE12\Lines\BD21370_.gif"/>
          <p:cNvPicPr>
            <a:picLocks noChangeAspect="1" noChangeArrowheads="1"/>
          </p:cNvPicPr>
          <p:nvPr/>
        </p:nvPicPr>
        <p:blipFill>
          <a:blip r:embed="rId3"/>
          <a:srcRect/>
          <a:stretch>
            <a:fillRect/>
          </a:stretch>
        </p:blipFill>
        <p:spPr bwMode="auto">
          <a:xfrm>
            <a:off x="0" y="6429396"/>
            <a:ext cx="9144000" cy="28575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EAEAEA"/>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471</Words>
  <Application>Microsoft Office PowerPoint</Application>
  <PresentationFormat>Экран (4:3)</PresentationFormat>
  <Paragraphs>71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   Чай пьют во всех частях света.     Чай возделывают на пяти                                                           континентах.    Многие ли из вас правильно пьют                                                                           чай?    Знаете ли вы, какую пользу приносит                                                                          чай?    Об этом мы будем говорить сегодня.</vt:lpstr>
      <vt:lpstr>Чайный вечер    « Мы за чаем не скучаем ». </vt:lpstr>
      <vt:lpstr>Слайд 3</vt:lpstr>
      <vt:lpstr>Тувинский  чай   с  молоком</vt:lpstr>
      <vt:lpstr>      Кто в степи однажды       Знает как брести пешком       Но спасал его от жажды       Чай тувинский с молоком.                 Припев: Тувинский чай  в жару и в холод,   все любят пить и  стар и молод, Чай тувинский крепкий чай,  бери пиалы наливай,  друзей,  знакомых угощай, Тувинский чай,  тувинский чай,   полней пиалы наливай.                                                              2 куплет                С детства юрту вспоминаю                                                               Возле светлого ручья,                                                               По утрам пиалы чая,                                                               Наливала мать моя.                                                                       Припев:  И врачи и санитары, чабаны и даргалары Шофера в седых Саянах, комбайнеры на кульстане, Рыбаки, охотники, кочегары плотники, И доярки и свинарки, трактористы и кухарки, Для здоровья так и знай, пей тувинский, крепкий чай!   </vt:lpstr>
      <vt:lpstr>Слайд 6</vt:lpstr>
      <vt:lpstr>       Самовар -  краса и гордость русского чайного стола. Его изготовляли из серебра, фарфора, даже из хрусталя. Мы у себя дома,  пьем не только чай с молоком, но и чай с сахаром. Он не только сладкий, но и вкусный. Чаепитие на Руси обставлялось красиво и носило праздничный вид. Давайте рассмотрим картины, которые показывают это. </vt:lpstr>
      <vt:lpstr>Слайд 8</vt:lpstr>
      <vt:lpstr>Игра «Отгадай загадки»</vt:lpstr>
      <vt:lpstr>Что на сковороду наливают, Да в четверо сгибают?                           Кольцо не простое, кольцо золотое,                         Блестящее, хрустящее.                         Всем на загляденье, ну и объедение!    Стоит толстячок, Подбочинивши бочок, Шипит и кипит, Всем чай пить велит.                  Тянется, а не резина, С клапанами, а не машина,        Песни поет, а не радио.     </vt:lpstr>
      <vt:lpstr>Чайные частушки</vt:lpstr>
      <vt:lpstr>Сколько  надо  принести  пирожных,  чтобы  каждому  гостью  их  досталось по 2?</vt:lpstr>
      <vt:lpstr>Слайд 13</vt:lpstr>
      <vt:lpstr>Слайд 14</vt:lpstr>
      <vt:lpstr>Слайд 15</vt:lpstr>
      <vt:lpstr>Слайд 16</vt:lpstr>
      <vt:lpstr>Слайд 17</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Чайный вечер   « Мы за чаем не скучаем ». </dc:title>
  <dc:creator>comp</dc:creator>
  <cp:lastModifiedBy>Admin</cp:lastModifiedBy>
  <cp:revision>24</cp:revision>
  <dcterms:created xsi:type="dcterms:W3CDTF">2009-03-23T12:44:48Z</dcterms:created>
  <dcterms:modified xsi:type="dcterms:W3CDTF">2009-09-23T14:22:45Z</dcterms:modified>
</cp:coreProperties>
</file>