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69" r:id="rId2"/>
    <p:sldId id="260" r:id="rId3"/>
    <p:sldId id="264" r:id="rId4"/>
    <p:sldId id="263" r:id="rId5"/>
    <p:sldId id="262" r:id="rId6"/>
    <p:sldId id="261" r:id="rId7"/>
    <p:sldId id="266" r:id="rId8"/>
    <p:sldId id="265" r:id="rId9"/>
    <p:sldId id="267" r:id="rId10"/>
    <p:sldId id="256" r:id="rId11"/>
    <p:sldId id="257" r:id="rId12"/>
    <p:sldId id="258" r:id="rId13"/>
    <p:sldId id="25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FE246-4110-4C92-8245-20D2971A8322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3303C-7F41-46BA-ACED-17E8659010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9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3303C-7F41-46BA-ACED-17E8659010E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2FF7-5FBA-4EE0-8454-38642922AB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0288-96F9-4B78-BF8C-8B6233D17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2FF7-5FBA-4EE0-8454-38642922AB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0288-96F9-4B78-BF8C-8B6233D17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2FF7-5FBA-4EE0-8454-38642922AB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0288-96F9-4B78-BF8C-8B6233D17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2FF7-5FBA-4EE0-8454-38642922AB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0288-96F9-4B78-BF8C-8B6233D17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2FF7-5FBA-4EE0-8454-38642922AB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0288-96F9-4B78-BF8C-8B6233D17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2FF7-5FBA-4EE0-8454-38642922AB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0288-96F9-4B78-BF8C-8B6233D17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2FF7-5FBA-4EE0-8454-38642922AB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0288-96F9-4B78-BF8C-8B6233D17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2FF7-5FBA-4EE0-8454-38642922AB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AB0288-96F9-4B78-BF8C-8B6233D17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2FF7-5FBA-4EE0-8454-38642922AB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0288-96F9-4B78-BF8C-8B6233D17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D2FF7-5FBA-4EE0-8454-38642922AB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6AB0288-96F9-4B78-BF8C-8B6233D17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04D2FF7-5FBA-4EE0-8454-38642922AB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0288-96F9-4B78-BF8C-8B6233D17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4D2FF7-5FBA-4EE0-8454-38642922ABA0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AB0288-96F9-4B78-BF8C-8B6233D17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400" dirty="0" smtClean="0"/>
              <a:t>ГБОУ СОШ № </a:t>
            </a:r>
            <a:r>
              <a:rPr lang="ru-RU" sz="1400" dirty="0" smtClean="0"/>
              <a:t>1416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ru-RU" sz="1400" dirty="0" smtClean="0"/>
              <a:t>Руководитель:    Гуреева И.Л.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endParaRPr lang="ru-RU" sz="2800" dirty="0" smtClean="0"/>
          </a:p>
          <a:p>
            <a:pPr algn="l"/>
            <a:r>
              <a:rPr lang="ru-RU" sz="8600" dirty="0" smtClean="0"/>
              <a:t>Математика</a:t>
            </a:r>
          </a:p>
          <a:p>
            <a:pPr algn="l"/>
            <a:endParaRPr lang="ru-RU" sz="2800" dirty="0" smtClean="0"/>
          </a:p>
          <a:p>
            <a:pPr algn="l"/>
            <a:r>
              <a:rPr lang="ru-RU" sz="2800" dirty="0" err="1" smtClean="0"/>
              <a:t>Зазвонова</a:t>
            </a:r>
            <a:r>
              <a:rPr lang="ru-RU" sz="2800" dirty="0" smtClean="0"/>
              <a:t> Полина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984" y="188640"/>
            <a:ext cx="3383704" cy="54695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0"/>
            <a:ext cx="3024336" cy="58326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i="1" dirty="0" smtClean="0"/>
              <a:t>С.В. Ковалевская, первая женщина- профессор, первая женщина- член корреспондент Академии наук.</a:t>
            </a:r>
          </a:p>
          <a:p>
            <a:pPr algn="ctr"/>
            <a:r>
              <a:rPr lang="ru-RU" i="1" dirty="0" smtClean="0"/>
              <a:t>Ее труды по математике обогатили и получили признание во всем мире. Софья Васильевна провела ряд ценных математических исследований, решила задачу, которую стремились решить величайшие математике мира.  </a:t>
            </a:r>
            <a:endParaRPr lang="ru-RU" i="1" dirty="0"/>
          </a:p>
        </p:txBody>
      </p:sp>
      <p:pic>
        <p:nvPicPr>
          <p:cNvPr id="1026" name="Picture 2" descr="C:\Users\Ангелина\Desktop\математика\26424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4017596" cy="56886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i="1" dirty="0" smtClean="0"/>
              <a:t>Эта задача ставилась Парижской Академией Наук много раз и не находился человек, которому можно было присудить награду за ее решение. </a:t>
            </a:r>
            <a:endParaRPr lang="ru-RU" sz="2000" i="1" dirty="0"/>
          </a:p>
        </p:txBody>
      </p:sp>
      <p:pic>
        <p:nvPicPr>
          <p:cNvPr id="2050" name="Picture 2" descr="C:\Users\Ангелина\Desktop\математика\academiy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7544" y="2564904"/>
            <a:ext cx="3657600" cy="2598449"/>
          </a:xfrm>
          <a:prstGeom prst="rect">
            <a:avLst/>
          </a:prstGeom>
          <a:noFill/>
        </p:spPr>
      </p:pic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>
          <a:xfrm>
            <a:off x="4860032" y="1556792"/>
            <a:ext cx="3657600" cy="4525963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София Васильевна дала блестящее решение поставленной задачи. Приборы, основанные на расчетах Ковалевской, широко применяются в современной технике, в первую очередь для определения курсов самолетов и судов 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48872" cy="1872208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/>
              <a:t>Софья Васильевна Ковалевская навсегда останется гордостью русской науки, гордостью русского народа. «В истории человечества до Ковалевской не было женщины, равной ей по силе математического таланта»</a:t>
            </a:r>
            <a:br>
              <a:rPr lang="ru-RU" sz="2000" i="1" dirty="0" smtClean="0"/>
            </a:br>
            <a:r>
              <a:rPr lang="ru-RU" sz="2000" i="1" dirty="0" smtClean="0"/>
              <a:t>                                                                  (Академик С.И. Вавилов.)</a:t>
            </a:r>
            <a:endParaRPr lang="ru-RU" sz="2000" i="1" dirty="0"/>
          </a:p>
        </p:txBody>
      </p:sp>
      <p:pic>
        <p:nvPicPr>
          <p:cNvPr id="3074" name="Picture 2" descr="C:\Users\Ангелина\Desktop\математика\kovalevskay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060848"/>
            <a:ext cx="2800350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85528"/>
            <a:ext cx="4762872" cy="4763752"/>
          </a:xfrm>
        </p:spPr>
        <p:txBody>
          <a:bodyPr>
            <a:normAutofit/>
          </a:bodyPr>
          <a:lstStyle/>
          <a:p>
            <a:pPr algn="ctr"/>
            <a:r>
              <a:rPr lang="ru-RU" sz="2000" b="0" i="1" dirty="0" smtClean="0">
                <a:solidFill>
                  <a:schemeClr val="tx1"/>
                </a:solidFill>
              </a:rPr>
              <a:t>Л.Ф. Магницкий был одним из самых образованных людей в России для своего времени. Он хорошо знал математику, читал математические сочинения на греческом, голландском и итальянском языках. Его книга «Арифметика, сиречь наука числительная» сыграла огромную роль в развитии математических наук в России. </a:t>
            </a:r>
            <a:endParaRPr lang="ru-RU" sz="2000" b="0" i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3568" y="260648"/>
            <a:ext cx="7139136" cy="91440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Автором первой учебной книги по математике в России является- Леонтий Филиппович Магницкий. Родился он 19 июня 1669 года, умер 30 октября 1739 года. </a:t>
            </a:r>
            <a:endParaRPr lang="ru-RU" sz="2000" i="1" dirty="0"/>
          </a:p>
        </p:txBody>
      </p:sp>
      <p:pic>
        <p:nvPicPr>
          <p:cNvPr id="6146" name="Picture 2" descr="C:\Users\Ангелина\Desktop\математика\41-07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484784"/>
            <a:ext cx="2767266" cy="4224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636912"/>
            <a:ext cx="5832648" cy="3600400"/>
          </a:xfrm>
        </p:spPr>
        <p:txBody>
          <a:bodyPr>
            <a:noAutofit/>
          </a:bodyPr>
          <a:lstStyle/>
          <a:p>
            <a:pPr algn="ctr"/>
            <a:r>
              <a:rPr lang="ru-RU" sz="2000" b="0" i="1" dirty="0" smtClean="0">
                <a:solidFill>
                  <a:schemeClr val="tx1"/>
                </a:solidFill>
              </a:rPr>
              <a:t>Величайший гений русского народа М.В. Ломоносов писал, что охоту получил к учению у «Магницкого » арифметику, которого он знал наизусть и называл ее «Вратами учености».</a:t>
            </a:r>
            <a:br>
              <a:rPr lang="ru-RU" sz="2000" b="0" i="1" dirty="0" smtClean="0">
                <a:solidFill>
                  <a:schemeClr val="tx1"/>
                </a:solidFill>
              </a:rPr>
            </a:br>
            <a:r>
              <a:rPr lang="ru-RU" sz="2000" b="0" i="1" dirty="0" smtClean="0">
                <a:solidFill>
                  <a:schemeClr val="tx1"/>
                </a:solidFill>
              </a:rPr>
              <a:t>Современная русская математика ушла далеко от «Арифметики» Магницкого, но мы с благодарностью вспоминаем автора первого русского учебника математике. </a:t>
            </a:r>
            <a:endParaRPr lang="ru-RU" sz="2000" b="0" i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75856" y="116632"/>
            <a:ext cx="4968552" cy="2448272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/>
              <a:t>О Л.Ф. Магницком известно немного. Первоначально у него была  другая фамилия. Петр первый, часто беседуя с ним о математике, говорил, что он так много знает, что притягивает к себе, как магнит, и приказал ему называться Магницким. </a:t>
            </a:r>
            <a:endParaRPr lang="ru-RU" sz="2000" i="1" dirty="0"/>
          </a:p>
        </p:txBody>
      </p:sp>
      <p:pic>
        <p:nvPicPr>
          <p:cNvPr id="7170" name="Picture 2" descr="C:\Users\Ангелина\Desktop\математика\Magnizkyimage90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2203380" cy="3147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7704856" cy="2304256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/>
              <a:t>Математика — это язык, на котором написана книга природы.</a:t>
            </a:r>
            <a:br>
              <a:rPr lang="ru-RU" sz="2800" i="1" dirty="0" smtClean="0"/>
            </a:br>
            <a:r>
              <a:rPr lang="ru-RU" sz="2800" i="1" dirty="0" smtClean="0"/>
              <a:t>                                           Галилео Галилей</a:t>
            </a:r>
            <a:endParaRPr lang="ru-RU" sz="2800" i="1" dirty="0"/>
          </a:p>
        </p:txBody>
      </p:sp>
      <p:pic>
        <p:nvPicPr>
          <p:cNvPr id="4098" name="Picture 2" descr="C:\Users\Ангелина\Desktop\математика\vysshaya_matematika_fizika_statistika_i_teor_ver_27134528_1_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420888"/>
            <a:ext cx="6048672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/>
              <a:t>Математика, как наука, создана ни одним человеком и не сразу, а постепенно, в течении многих тысяч лет. Огромный вклад в развитие математики внесли величайшие ученые планеты. Мы по праву гордимся великими математиками: Н.И. Лобачевским, С.В Ковалевской, П.Л. Чебышевым. </a:t>
            </a:r>
            <a:endParaRPr lang="ru-RU" sz="2000" i="1" dirty="0"/>
          </a:p>
        </p:txBody>
      </p:sp>
      <p:pic>
        <p:nvPicPr>
          <p:cNvPr id="5122" name="Picture 2" descr="C:\Users\Ангелина\Desktop\математика\1292951067_23421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2592288" cy="3600400"/>
          </a:xfrm>
          <a:prstGeom prst="rect">
            <a:avLst/>
          </a:prstGeom>
          <a:noFill/>
        </p:spPr>
      </p:pic>
      <p:pic>
        <p:nvPicPr>
          <p:cNvPr id="5123" name="Picture 3" descr="C:\Users\Ангелина\Desktop\математика\26424-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88840"/>
            <a:ext cx="2542782" cy="3600400"/>
          </a:xfrm>
          <a:prstGeom prst="rect">
            <a:avLst/>
          </a:prstGeom>
          <a:noFill/>
        </p:spPr>
      </p:pic>
      <p:pic>
        <p:nvPicPr>
          <p:cNvPr id="5124" name="Picture 4" descr="C:\Users\Ангелина\Desktop\математика\Chebyshe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988840"/>
            <a:ext cx="2650601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556792"/>
            <a:ext cx="7848872" cy="730250"/>
          </a:xfrm>
        </p:spPr>
        <p:txBody>
          <a:bodyPr>
            <a:noAutofit/>
          </a:bodyPr>
          <a:lstStyle/>
          <a:p>
            <a:pPr algn="ctr"/>
            <a:r>
              <a:rPr lang="ru-RU" sz="2000" b="0" i="1" dirty="0" smtClean="0">
                <a:solidFill>
                  <a:schemeClr val="tx1"/>
                </a:solidFill>
              </a:rPr>
              <a:t>Эти слова принадлежат гениальному русскому ученому М.В. Ломоносову (1711-1765). Это высказывание показывает, какое исключительное значение для развития ума придавал он этой науке. </a:t>
            </a:r>
            <a:endParaRPr lang="ru-RU" sz="2000" b="0" i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23528" y="476672"/>
            <a:ext cx="2743200" cy="914400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/>
              <a:t>«Математику уже затем учить следует, что она ум в порядок приводит». </a:t>
            </a:r>
            <a:endParaRPr lang="ru-RU" sz="2000" i="1" dirty="0"/>
          </a:p>
        </p:txBody>
      </p:sp>
      <p:pic>
        <p:nvPicPr>
          <p:cNvPr id="1026" name="Picture 2" descr="C:\Users\Ангелина\Desktop\математика\lomonoso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852937"/>
            <a:ext cx="2957128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0" i="1" dirty="0" smtClean="0">
                <a:solidFill>
                  <a:schemeClr val="tx1"/>
                </a:solidFill>
              </a:rPr>
              <a:t>Величайший гений человечества не раз подчеркивал значение математике для понимания законов природы, для подчинения её силе человеку. </a:t>
            </a:r>
            <a:endParaRPr lang="ru-RU" sz="2000" b="0" i="1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5373216"/>
            <a:ext cx="8964488" cy="838200"/>
          </a:xfrm>
        </p:spPr>
        <p:txBody>
          <a:bodyPr>
            <a:noAutofit/>
          </a:bodyPr>
          <a:lstStyle/>
          <a:p>
            <a:pPr algn="ctr"/>
            <a:r>
              <a:rPr lang="ru-RU" sz="1800" b="0" i="1" dirty="0" smtClean="0">
                <a:solidFill>
                  <a:schemeClr val="tx1"/>
                </a:solidFill>
              </a:rPr>
              <a:t>М.В. Ломоносов является творцом многих научных открытий. Он величайший химик, физик, геолог, историк, языковед и даже поэт. А.С. Пушкин сказал о нем: </a:t>
            </a:r>
            <a:r>
              <a:rPr lang="ru-RU" sz="1800" i="1" dirty="0" smtClean="0">
                <a:solidFill>
                  <a:schemeClr val="tx1"/>
                </a:solidFill>
              </a:rPr>
              <a:t>«Ломоносов создал первый русский университет. А лучше сказать, сам был нашим первым университетом».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 flipV="1">
            <a:off x="251520" y="476672"/>
            <a:ext cx="395536" cy="16991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050" name="Picture 2" descr="C:\Users\Ангелина\Desktop\математика\lomonosov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1268760"/>
            <a:ext cx="2953466" cy="3941763"/>
          </a:xfrm>
          <a:prstGeom prst="rect">
            <a:avLst/>
          </a:prstGeom>
          <a:noFill/>
        </p:spPr>
      </p:pic>
      <p:pic>
        <p:nvPicPr>
          <p:cNvPr id="2051" name="Picture 3" descr="C:\Users\Ангелина\Desktop\математика\mgu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412776"/>
            <a:ext cx="4512502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i="1" dirty="0" smtClean="0"/>
              <a:t>Вся жизнь Николая Ивановича Лобачевского была посвящена служению науке, служению Родине. Он является в полном смысле слова революционером науке, сделавшим великие открытия в геометрии. Эти открытия дали мощный толчок дальнейшему развитию геометрии, математике в целом и физике. </a:t>
            </a:r>
            <a:endParaRPr lang="ru-RU" sz="2000" i="1" dirty="0"/>
          </a:p>
        </p:txBody>
      </p:sp>
      <p:pic>
        <p:nvPicPr>
          <p:cNvPr id="3075" name="Picture 3" descr="C:\Users\Ангелина\Desktop\математика\phot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00808"/>
            <a:ext cx="2838048" cy="46873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348880"/>
            <a:ext cx="3754760" cy="3971664"/>
          </a:xfrm>
        </p:spPr>
        <p:txBody>
          <a:bodyPr/>
          <a:lstStyle/>
          <a:p>
            <a:pPr algn="ctr"/>
            <a:r>
              <a:rPr lang="ru-RU" b="0" i="1" dirty="0" smtClean="0">
                <a:solidFill>
                  <a:schemeClr val="tx1"/>
                </a:solidFill>
              </a:rPr>
              <a:t>Более двух тысячелетий после Евклида многие ученые- математики пытались доказать этом математическое предложение, но всегда их попытки оказывались безуспешными. </a:t>
            </a:r>
            <a:endParaRPr lang="ru-RU" b="0" i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67544" y="1124744"/>
            <a:ext cx="7859216" cy="914400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/>
              <a:t>Принятая Евклидом в его «Началах» аксиома, которая утверждает, что на плоскости через точку, взятую вне данной прямой, можно провести только одну прямую, параллельную этой прямой, называется «аксиома параллельности Евклида».</a:t>
            </a:r>
            <a:endParaRPr lang="ru-RU" sz="2000" i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4499992" y="4509120"/>
            <a:ext cx="4104456" cy="360040"/>
          </a:xfrm>
        </p:spPr>
        <p:txBody>
          <a:bodyPr>
            <a:normAutofit fontScale="25000" lnSpcReduction="20000"/>
          </a:bodyPr>
          <a:lstStyle/>
          <a:p>
            <a:endParaRPr lang="ru-RU" sz="1600" i="1" dirty="0" smtClean="0"/>
          </a:p>
          <a:p>
            <a:pPr>
              <a:buNone/>
            </a:pPr>
            <a:r>
              <a:rPr lang="ru-RU" sz="5600" i="1" dirty="0" smtClean="0"/>
              <a:t>Пересечения прямых</a:t>
            </a:r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  <a:p>
            <a:endParaRPr lang="ru-RU" sz="1600" i="1" dirty="0" smtClean="0"/>
          </a:p>
        </p:txBody>
      </p:sp>
      <p:pic>
        <p:nvPicPr>
          <p:cNvPr id="4099" name="Picture 3" descr="C:\Users\Ангелина\Desktop\математика\ds0104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276872"/>
            <a:ext cx="3960440" cy="21575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645024"/>
            <a:ext cx="5987008" cy="1306314"/>
          </a:xfrm>
        </p:spPr>
        <p:txBody>
          <a:bodyPr>
            <a:noAutofit/>
          </a:bodyPr>
          <a:lstStyle/>
          <a:p>
            <a:pPr algn="ctr"/>
            <a:r>
              <a:rPr lang="ru-RU" sz="2000" b="0" i="1" dirty="0" smtClean="0">
                <a:solidFill>
                  <a:schemeClr val="tx1"/>
                </a:solidFill>
              </a:rPr>
              <a:t>Н.И. Лобачевский создал новую геометрию, которая в отличие от геометрии Евклида названа геометрией Лобачевского.</a:t>
            </a:r>
            <a:br>
              <a:rPr lang="ru-RU" sz="2000" b="0" i="1" dirty="0" smtClean="0">
                <a:solidFill>
                  <a:schemeClr val="tx1"/>
                </a:solidFill>
              </a:rPr>
            </a:br>
            <a:r>
              <a:rPr lang="ru-RU" sz="2000" b="0" i="1" dirty="0" smtClean="0">
                <a:solidFill>
                  <a:schemeClr val="tx1"/>
                </a:solidFill>
              </a:rPr>
              <a:t>Имя Н.И. Лобачевского прочно вошло в мировую науку и состоит в одном ряду с Евклидом, Архимедом, Галилеем и Ньютоном. </a:t>
            </a:r>
            <a:endParaRPr lang="ru-RU" sz="2000" b="0" i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899592" y="836712"/>
            <a:ext cx="4176464" cy="2636912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/>
              <a:t>Только в 1826 году великий русский ученый профессор Казанского университета Н.И. Лобачевский доказал, что используя все другие аксиома Евклида, это математическое предложение доказать нельзя, что оно действительно должно быть принято за аксиому</a:t>
            </a:r>
            <a:endParaRPr lang="ru-RU" sz="2000" i="1" dirty="0"/>
          </a:p>
        </p:txBody>
      </p:sp>
      <p:pic>
        <p:nvPicPr>
          <p:cNvPr id="5122" name="Picture 2" descr="C:\Users\Ангелина\Desktop\математика\04872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908720"/>
            <a:ext cx="2760505" cy="4364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15616" y="3645024"/>
            <a:ext cx="6480048" cy="1752600"/>
          </a:xfrm>
        </p:spPr>
        <p:txBody>
          <a:bodyPr>
            <a:noAutofit/>
          </a:bodyPr>
          <a:lstStyle/>
          <a:p>
            <a:pPr algn="l"/>
            <a:r>
              <a:rPr lang="ru-RU" i="1" dirty="0" smtClean="0"/>
              <a:t>         Высокий лоб, нахмуренные брови,</a:t>
            </a:r>
          </a:p>
          <a:p>
            <a:pPr algn="l"/>
            <a:r>
              <a:rPr lang="ru-RU" i="1" dirty="0" smtClean="0"/>
              <a:t>         В холодной бронзе — отраженный луч...</a:t>
            </a:r>
          </a:p>
          <a:p>
            <a:pPr algn="l"/>
            <a:r>
              <a:rPr lang="ru-RU" i="1" dirty="0" smtClean="0"/>
              <a:t>         Но даже неподвижный и суровый</a:t>
            </a:r>
          </a:p>
          <a:p>
            <a:pPr algn="l"/>
            <a:r>
              <a:rPr lang="ru-RU" i="1" dirty="0" smtClean="0"/>
              <a:t>         Он, как живой, — спокоен и могуч.</a:t>
            </a:r>
          </a:p>
          <a:p>
            <a:pPr algn="l"/>
            <a:r>
              <a:rPr lang="ru-RU" i="1" dirty="0" smtClean="0"/>
              <a:t>         Когда-то здесь, на площади широкой,</a:t>
            </a:r>
          </a:p>
          <a:p>
            <a:pPr algn="l"/>
            <a:r>
              <a:rPr lang="ru-RU" i="1" dirty="0" smtClean="0"/>
              <a:t>         На этой вот казанской мостовой,</a:t>
            </a:r>
          </a:p>
          <a:p>
            <a:pPr algn="l"/>
            <a:r>
              <a:rPr lang="ru-RU" i="1" dirty="0" smtClean="0"/>
              <a:t>         Задумчивый, неторопливый, строгий,</a:t>
            </a:r>
          </a:p>
          <a:p>
            <a:pPr algn="l"/>
            <a:r>
              <a:rPr lang="ru-RU" i="1" dirty="0" smtClean="0"/>
              <a:t>         Он шел на лекции — великий и живой.</a:t>
            </a:r>
          </a:p>
          <a:p>
            <a:pPr algn="l"/>
            <a:r>
              <a:rPr lang="ru-RU" i="1" dirty="0" smtClean="0"/>
              <a:t>         Пусть новых линий не начертят руки,</a:t>
            </a:r>
          </a:p>
          <a:p>
            <a:pPr algn="l"/>
            <a:r>
              <a:rPr lang="ru-RU" i="1" dirty="0" smtClean="0"/>
              <a:t>         Он здесь стоит, взнесенный высоко,</a:t>
            </a:r>
          </a:p>
          <a:p>
            <a:pPr algn="l"/>
            <a:r>
              <a:rPr lang="ru-RU" i="1" dirty="0" smtClean="0"/>
              <a:t>         Как утверждение бессмертья своего,</a:t>
            </a:r>
          </a:p>
          <a:p>
            <a:pPr algn="l"/>
            <a:r>
              <a:rPr lang="ru-RU" i="1" dirty="0" smtClean="0"/>
              <a:t>         Как вечный символ торжества науки. </a:t>
            </a:r>
          </a:p>
          <a:p>
            <a:pPr algn="l"/>
            <a:r>
              <a:rPr lang="ru-RU" i="1" dirty="0" smtClean="0"/>
              <a:t>                                                                   Фирсов.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155</TotalTime>
  <Words>711</Words>
  <Application>Microsoft Office PowerPoint</Application>
  <PresentationFormat>Экран (4:3)</PresentationFormat>
  <Paragraphs>46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ГБОУ СОШ № 1416 Руководитель:    Гуреева И.Л.</vt:lpstr>
      <vt:lpstr>Математика — это язык, на котором написана книга природы.                                            Галилео Галилей</vt:lpstr>
      <vt:lpstr>Математика, как наука, создана ни одним человеком и не сразу, а постепенно, в течении многих тысяч лет. Огромный вклад в развитие математики внесли величайшие ученые планеты. Мы по праву гордимся великими математиками: Н.И. Лобачевским, С.В Ковалевской, П.Л. Чебышевым. </vt:lpstr>
      <vt:lpstr>Эти слова принадлежат гениальному русскому ученому М.В. Ломоносову (1711-1765). Это высказывание показывает, какое исключительное значение для развития ума придавал он этой науке. </vt:lpstr>
      <vt:lpstr>Величайший гений человечества не раз подчеркивал значение математике для понимания законов природы, для подчинения её силе человеку. </vt:lpstr>
      <vt:lpstr>Вся жизнь Николая Ивановича Лобачевского была посвящена служению науке, служению Родине. Он является в полном смысле слова революционером науке, сделавшим великие открытия в геометрии. Эти открытия дали мощный толчок дальнейшему развитию геометрии, математике в целом и физике. </vt:lpstr>
      <vt:lpstr>Более двух тысячелетий после Евклида многие ученые- математики пытались доказать этом математическое предложение, но всегда их попытки оказывались безуспешными. </vt:lpstr>
      <vt:lpstr>Н.И. Лобачевский создал новую геометрию, которая в отличие от геометрии Евклида названа геометрией Лобачевского. Имя Н.И. Лобачевского прочно вошло в мировую науку и состоит в одном ряду с Евклидом, Архимедом, Галилеем и Ньютоном. </vt:lpstr>
      <vt:lpstr>Презентация PowerPoint</vt:lpstr>
      <vt:lpstr>Презентация PowerPoint</vt:lpstr>
      <vt:lpstr>Эта задача ставилась Парижской Академией Наук много раз и не находился человек, которому можно было присудить награду за ее решение. </vt:lpstr>
      <vt:lpstr>Софья Васильевна Ковалевская навсегда останется гордостью русской науки, гордостью русского народа. «В истории человечества до Ковалевской не было женщины, равной ей по силе математического таланта»                                                                   (Академик С.И. Вавилов.)</vt:lpstr>
      <vt:lpstr>Л.Ф. Магницкий был одним из самых образованных людей в России для своего времени. Он хорошо знал математику, читал математические сочинения на греческом, голландском и итальянском языках. Его книга «Арифметика, сиречь наука числительная» сыграла огромную роль в развитии математических наук в России. </vt:lpstr>
      <vt:lpstr>Величайший гений русского народа М.В. Ломоносов писал, что охоту получил к учению у «Магницкого » арифметику, которого он знал наизусть и называл ее «Вратами учености». Современная русская математика ушла далеко от «Арифметики» Магницкого, но мы с благодарностью вспоминаем автора первого русского учебника математике.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Ангелина</dc:creator>
  <cp:lastModifiedBy>Пользователь</cp:lastModifiedBy>
  <cp:revision>19</cp:revision>
  <dcterms:created xsi:type="dcterms:W3CDTF">2012-01-21T19:00:26Z</dcterms:created>
  <dcterms:modified xsi:type="dcterms:W3CDTF">2012-04-11T13:08:37Z</dcterms:modified>
</cp:coreProperties>
</file>