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08" r:id="rId2"/>
    <p:sldId id="343" r:id="rId3"/>
    <p:sldId id="309" r:id="rId4"/>
    <p:sldId id="311" r:id="rId5"/>
    <p:sldId id="312" r:id="rId6"/>
    <p:sldId id="314" r:id="rId7"/>
    <p:sldId id="315" r:id="rId8"/>
    <p:sldId id="316" r:id="rId9"/>
    <p:sldId id="317" r:id="rId10"/>
    <p:sldId id="318" r:id="rId11"/>
    <p:sldId id="322" r:id="rId12"/>
    <p:sldId id="323" r:id="rId13"/>
    <p:sldId id="324" r:id="rId14"/>
    <p:sldId id="325" r:id="rId15"/>
    <p:sldId id="326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FE57D-655C-4C9A-9A6C-30F1EE9E34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B236-05C7-488A-A378-98EEFAFAE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3.jpeg"/><Relationship Id="rId7" Type="http://schemas.openxmlformats.org/officeDocument/2006/relationships/hyperlink" Target="http://vpodvorye.ru/assets/images/14/2.jpg" TargetMode="External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2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5" Type="http://schemas.openxmlformats.org/officeDocument/2006/relationships/image" Target="../media/image23.jpeg"/><Relationship Id="rId10" Type="http://schemas.openxmlformats.org/officeDocument/2006/relationships/hyperlink" Target="http://qiannafoods1.en.ecplaza.net/17.jpg" TargetMode="External"/><Relationship Id="rId19" Type="http://schemas.openxmlformats.org/officeDocument/2006/relationships/image" Target="../media/image27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zakazkirov.ru/images/product_images/popup_images/540408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hyperlink" Target="http://s1.hubimg.com/u/2963676_f520.jpg" TargetMode="Externa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sunhome.ru/UsersGallery/wallpapers/114/24171152.jp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Витаминные дефициты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363272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1A03C1"/>
                </a:solidFill>
              </a:rPr>
              <a:t>По данным ГУ НИИ питания РАМН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1A03C1"/>
                </a:solidFill>
              </a:rPr>
              <a:t>Дефицит витамина С наблюдается у 80-90% населения страны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1A03C1"/>
                </a:solidFill>
              </a:rPr>
              <a:t>У 40-60% населения снижены уровни витаминов В1,В2,В6, Е, </a:t>
            </a:r>
            <a:r>
              <a:rPr lang="ru-RU" b="1" dirty="0" err="1" smtClean="0">
                <a:solidFill>
                  <a:srgbClr val="1A03C1"/>
                </a:solidFill>
              </a:rPr>
              <a:t>фолиевой</a:t>
            </a:r>
            <a:r>
              <a:rPr lang="ru-RU" b="1" dirty="0" smtClean="0">
                <a:solidFill>
                  <a:srgbClr val="1A03C1"/>
                </a:solidFill>
              </a:rPr>
              <a:t> кислоты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1A03C1"/>
                </a:solidFill>
              </a:rPr>
              <a:t>Около 60% россиян испытывают дефициты </a:t>
            </a:r>
            <a:r>
              <a:rPr lang="ru-RU" b="1" dirty="0" err="1" smtClean="0">
                <a:solidFill>
                  <a:srgbClr val="1A03C1"/>
                </a:solidFill>
              </a:rPr>
              <a:t>бета-каротина</a:t>
            </a:r>
            <a:endParaRPr lang="ru-RU" b="1" dirty="0" smtClean="0">
              <a:solidFill>
                <a:srgbClr val="1A03C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1A03C1"/>
                </a:solidFill>
              </a:rPr>
              <a:t>У большинства населения на фоне витаминных дефицитов формируются дефициты микроэлементов: железа, йода, кальция, магния, селена.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endParaRPr lang="ru-RU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2880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      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Исследования японского национального института питания утверждают:</a:t>
            </a:r>
            <a:endParaRPr lang="ru-RU" sz="3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витамина С и каротинов в высокопродуктивных сортах овощей и фруктов, выращенных с применением современных агротехнических приемов в 10-20 раз  ниже, чем в дикорастущих!</a:t>
            </a:r>
          </a:p>
          <a:p>
            <a:pPr>
              <a:buNone/>
            </a:pPr>
            <a:endParaRPr lang="ru-RU" sz="32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12976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Наиболее часто встречаемые ошибки и заблуждения взрослых при решении вопросов профилактики гиповитаминозов</a:t>
            </a:r>
          </a:p>
          <a:p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0912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933057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В меню включены фрукты, они восполнят  дефицит.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Включение в ассортимент фито чаев.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В меню включены   компоты, напиток шиповника.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Дефицит витаминов восполнят соки. Да, частично,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(в основном витамином С) если это соки 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свежевыжатые,а</a:t>
            </a:r>
            <a:r>
              <a:rPr lang="ru-RU" b="1" dirty="0" smtClean="0">
                <a:solidFill>
                  <a:srgbClr val="0070C0"/>
                </a:solidFill>
              </a:rPr>
              <a:t> не консервированные.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Консервированные соки готовятся на базе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консервированных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концентратов и  практически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витаминов  не содержат.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3249" name="Object 4"/>
          <p:cNvGraphicFramePr>
            <a:graphicFrameLocks noChangeAspect="1"/>
          </p:cNvGraphicFramePr>
          <p:nvPr/>
        </p:nvGraphicFramePr>
        <p:xfrm>
          <a:off x="6300192" y="3861048"/>
          <a:ext cx="2843808" cy="2996952"/>
        </p:xfrm>
        <a:graphic>
          <a:graphicData uri="http://schemas.openxmlformats.org/presentationml/2006/ole">
            <p:oleObj spid="_x0000_s53249" name="Диаграмма" r:id="rId3" imgW="5438851" imgH="303855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Два вида продуктов питания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94214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Продукты разового потребления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79813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Продукты повседневного потребления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8" descr="i?id=270154488-3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051050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i?id=390336113-5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114071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i?id=368450490-5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36912"/>
            <a:ext cx="12842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 descr="i?id=576510397-55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429000"/>
            <a:ext cx="21605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i?id=12076808-27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149080"/>
            <a:ext cx="1789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5" descr="Картинка 13 из 12120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3450" y="4653136"/>
            <a:ext cx="23764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0" descr="i?id=269993044-13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73217"/>
            <a:ext cx="200977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 descr="Картинка 7 из 13600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4075" y="6021288"/>
            <a:ext cx="237648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3" descr="i?id=428193666-08-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2780928"/>
            <a:ext cx="18002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9" descr="i?id=437913254-37-7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688" y="2276872"/>
            <a:ext cx="14763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9" descr="i?id=560701213-57-7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3645024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3" descr="i?id=197695274-41-7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8184" y="3429000"/>
            <a:ext cx="180022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7" descr="i?id=191737474-25-7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77175" y="3213100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6" descr="i?id=192724205-65-7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3438" y="5229200"/>
            <a:ext cx="17480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7" descr="i?id=353775361-44-7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36646" y="4797425"/>
            <a:ext cx="1620091" cy="172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3" descr="i?id=103067474-44-7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16217" y="5157788"/>
            <a:ext cx="1296144" cy="15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Технологическая обработка продуктов питания ведет к: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931224" cy="44348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Образованию </a:t>
            </a:r>
            <a:r>
              <a:rPr lang="ru-RU" b="1" dirty="0" err="1" smtClean="0">
                <a:solidFill>
                  <a:srgbClr val="0070C0"/>
                </a:solidFill>
              </a:rPr>
              <a:t>трансжиров</a:t>
            </a:r>
            <a:r>
              <a:rPr lang="ru-RU" b="1" dirty="0" smtClean="0">
                <a:solidFill>
                  <a:srgbClr val="0070C0"/>
                </a:solidFill>
              </a:rPr>
              <a:t> – провокаторов сердечно сосудистых, нервных и онкологических заболеваний;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Изменению структуры аминокислот, блокированию некоторых жизненно важных биохимических процессов,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Изменению структуры и выведению химических элементов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Существенному снижению витаминного наполнения.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2109936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Продукты, провоцирующие раздражительность и агрессию: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76673"/>
            <a:ext cx="4041775" cy="203792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Продукты, снижающие раздражительность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</a:rPr>
              <a:t>: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132856"/>
            <a:ext cx="4040188" cy="4227464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Все продукты, содержащие транс-жиры: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колбасы,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приправы, супы и лапша быстрого приготовления при регулярном применении;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кофеин,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сладости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4227464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Морковь, горох,, кукуруза, шпинат, папайя, персик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Устрицы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Сыр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Жирные сорта рыбы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Все продукты – источники витаминов группы В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Овсяные мюсли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Продукты, позволяющие быстро поднять настроение, снять стрессовую ситуацию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7859216" cy="3845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Шоколад</a:t>
            </a:r>
            <a:r>
              <a:rPr lang="ru-RU" sz="2800" dirty="0" smtClean="0">
                <a:solidFill>
                  <a:srgbClr val="0070C0"/>
                </a:solidFill>
              </a:rPr>
              <a:t> стимулирует центры удовольствия, усиливающие ощущение благополучия.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Индейка, курица, молочные продукты, бобовые, орехи</a:t>
            </a:r>
            <a:r>
              <a:rPr lang="ru-RU" sz="2800" dirty="0" smtClean="0">
                <a:solidFill>
                  <a:srgbClr val="0070C0"/>
                </a:solidFill>
              </a:rPr>
              <a:t> –способствуют выработке </a:t>
            </a:r>
            <a:r>
              <a:rPr lang="ru-RU" sz="2800" dirty="0" err="1" smtClean="0">
                <a:solidFill>
                  <a:srgbClr val="0070C0"/>
                </a:solidFill>
              </a:rPr>
              <a:t>серотонина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Финики, ананасы, бананы, авокадо, морковь и шпинат </a:t>
            </a:r>
            <a:r>
              <a:rPr lang="ru-RU" sz="2800" dirty="0" smtClean="0">
                <a:solidFill>
                  <a:srgbClr val="0070C0"/>
                </a:solidFill>
              </a:rPr>
              <a:t>органично дополняют весь спектр необходимых мозгу аминокислот.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                                          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злоупотреблять сладостями!</a:t>
            </a:r>
            <a:r>
              <a:rPr lang="ru-RU" sz="4400" b="1" dirty="0" smtClean="0">
                <a:solidFill>
                  <a:srgbClr val="4418E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4418E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692696"/>
            <a:ext cx="8435280" cy="566762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4418E6"/>
                </a:solidFill>
              </a:rPr>
              <a:t>- </a:t>
            </a:r>
            <a:r>
              <a:rPr lang="ru-RU" sz="2400" b="1" dirty="0" smtClean="0">
                <a:solidFill>
                  <a:srgbClr val="4418E6"/>
                </a:solidFill>
              </a:rPr>
              <a:t>Высокий уровень инсулина</a:t>
            </a:r>
            <a:r>
              <a:rPr lang="ru-RU" sz="2400" dirty="0" smtClean="0">
                <a:solidFill>
                  <a:srgbClr val="4418E6"/>
                </a:solidFill>
              </a:rPr>
              <a:t> приводит к резкому </a:t>
            </a:r>
            <a:r>
              <a:rPr lang="ru-RU" sz="2400" b="1" dirty="0" smtClean="0">
                <a:solidFill>
                  <a:srgbClr val="4418E6"/>
                </a:solidFill>
              </a:rPr>
              <a:t>спаду сахара в крови</a:t>
            </a:r>
            <a:r>
              <a:rPr lang="ru-RU" sz="2400" dirty="0" smtClean="0">
                <a:solidFill>
                  <a:srgbClr val="4418E6"/>
                </a:solidFill>
              </a:rPr>
              <a:t>, что в свою очередь ведет к тяге к углеводам, </a:t>
            </a:r>
            <a:r>
              <a:rPr lang="ru-RU" sz="2400" b="1" dirty="0" smtClean="0">
                <a:solidFill>
                  <a:srgbClr val="4418E6"/>
                </a:solidFill>
              </a:rPr>
              <a:t>перепадам настроения и ожирению</a:t>
            </a:r>
            <a:r>
              <a:rPr lang="ru-RU" sz="2400" dirty="0" smtClean="0">
                <a:solidFill>
                  <a:srgbClr val="4418E6"/>
                </a:solidFill>
              </a:rPr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4418E6"/>
                </a:solidFill>
              </a:rPr>
              <a:t>- </a:t>
            </a:r>
            <a:r>
              <a:rPr lang="ru-RU" sz="2400" b="1" dirty="0" smtClean="0">
                <a:solidFill>
                  <a:srgbClr val="4418E6"/>
                </a:solidFill>
              </a:rPr>
              <a:t>Повышаются риски сахарного диабета</a:t>
            </a:r>
            <a:r>
              <a:rPr lang="ru-RU" sz="2400" dirty="0" smtClean="0">
                <a:solidFill>
                  <a:srgbClr val="4418E6"/>
                </a:solidFill>
              </a:rPr>
              <a:t>, и, как следствие,  плохого самочувствия.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solidFill>
                  <a:srgbClr val="4418E6"/>
                </a:solidFill>
              </a:rPr>
              <a:t>Повышаются риски </a:t>
            </a:r>
            <a:r>
              <a:rPr lang="ru-RU" sz="2400" b="1" dirty="0" err="1" smtClean="0">
                <a:solidFill>
                  <a:srgbClr val="4418E6"/>
                </a:solidFill>
              </a:rPr>
              <a:t>сердечно-сосудистых</a:t>
            </a:r>
            <a:r>
              <a:rPr lang="ru-RU" sz="2400" dirty="0" smtClean="0">
                <a:solidFill>
                  <a:srgbClr val="4418E6"/>
                </a:solidFill>
              </a:rPr>
              <a:t> заболеваний, ограничений в физичкой активности, снижения настроения.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solidFill>
                  <a:srgbClr val="4418E6"/>
                </a:solidFill>
              </a:rPr>
              <a:t>Развивается</a:t>
            </a:r>
            <a:r>
              <a:rPr lang="ru-RU" sz="2400" dirty="0" smtClean="0">
                <a:solidFill>
                  <a:srgbClr val="4418E6"/>
                </a:solidFill>
              </a:rPr>
              <a:t> </a:t>
            </a:r>
            <a:r>
              <a:rPr lang="ru-RU" sz="2400" b="1" dirty="0" smtClean="0">
                <a:solidFill>
                  <a:srgbClr val="4418E6"/>
                </a:solidFill>
              </a:rPr>
              <a:t>чувство</a:t>
            </a:r>
            <a:r>
              <a:rPr lang="ru-RU" sz="2400" dirty="0" smtClean="0">
                <a:solidFill>
                  <a:srgbClr val="4418E6"/>
                </a:solidFill>
              </a:rPr>
              <a:t> необоснованной </a:t>
            </a:r>
            <a:r>
              <a:rPr lang="ru-RU" sz="2400" b="1" dirty="0" smtClean="0">
                <a:solidFill>
                  <a:srgbClr val="4418E6"/>
                </a:solidFill>
              </a:rPr>
              <a:t>агрессии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Дежурными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сладостями могут стать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Свежие фрукты,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Сухофрукты,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Травяные чаи (ромашка, мята) с медом,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Орехи,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Мармелад, пастила, зефир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Сладости, сделанные из орехов, злаков, фруктов.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Помогут снять депрессивное состояние: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03232" cy="443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увеличение в рационе количества жирных кислот </a:t>
            </a:r>
            <a:r>
              <a:rPr lang="ru-RU" sz="3200" b="1" dirty="0" smtClean="0">
                <a:solidFill>
                  <a:srgbClr val="0070C0"/>
                </a:solidFill>
              </a:rPr>
              <a:t>омега-3</a:t>
            </a:r>
            <a:r>
              <a:rPr lang="ru-RU" sz="3200" dirty="0" smtClean="0">
                <a:solidFill>
                  <a:srgbClr val="0070C0"/>
                </a:solidFill>
              </a:rPr>
              <a:t>, которые содержаться </a:t>
            </a:r>
            <a:r>
              <a:rPr lang="ru-RU" sz="3200" b="1" dirty="0" smtClean="0">
                <a:solidFill>
                  <a:srgbClr val="0070C0"/>
                </a:solidFill>
              </a:rPr>
              <a:t>в жирной рыбе: лосось</a:t>
            </a:r>
            <a:r>
              <a:rPr lang="ru-RU" sz="3200" dirty="0" smtClean="0">
                <a:solidFill>
                  <a:srgbClr val="0070C0"/>
                </a:solidFill>
              </a:rPr>
              <a:t>, </a:t>
            </a:r>
            <a:r>
              <a:rPr lang="ru-RU" sz="3200" b="1" dirty="0" smtClean="0">
                <a:solidFill>
                  <a:srgbClr val="0070C0"/>
                </a:solidFill>
              </a:rPr>
              <a:t>макрель, сардины; льняном масле и грецких орехах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Необходимый компонент для усвоения всех веществ, стимулирующих формирование </a:t>
            </a:r>
            <a:r>
              <a:rPr lang="ru-RU" sz="3200" dirty="0" err="1" smtClean="0">
                <a:solidFill>
                  <a:srgbClr val="0070C0"/>
                </a:solidFill>
              </a:rPr>
              <a:t>серотонина</a:t>
            </a:r>
            <a:r>
              <a:rPr lang="ru-RU" sz="3200" dirty="0" smtClean="0">
                <a:solidFill>
                  <a:srgbClr val="0070C0"/>
                </a:solidFill>
              </a:rPr>
              <a:t> – </a:t>
            </a:r>
            <a:r>
              <a:rPr lang="ru-RU" sz="3200" b="1" dirty="0" smtClean="0">
                <a:solidFill>
                  <a:srgbClr val="0070C0"/>
                </a:solidFill>
              </a:rPr>
              <a:t>витамины: С и группы В.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Способствуют повышению умственной активность :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787208" cy="44348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рыба: сельдь, треска, тунец, карп, сардины.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бобовые,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крупы (гречневая, пшенная, овсяная),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хлеб из муки грубого помола,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яйца,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плоды: авокадо, орехи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 сухофрукты: кураги, изюма,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Молочные продукты: йогурт, творог и другие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7931224" cy="5590221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вам предстоит трудный день,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захватите с собой пакетик грецких орехов, фисташек, миндаля.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того, чтобы усилить способность к концентрации внимания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 включить в свое меню блюда из креветок, кальмаров, крабов, свежего репчатого лука, которые улучшают кровоснабжение мозга. </a:t>
            </a:r>
          </a:p>
          <a:p>
            <a:endParaRPr lang="ru-RU" sz="4000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66"/>
                </a:solidFill>
              </a:rPr>
              <a:t>Вредные привычки.</a:t>
            </a:r>
            <a:br>
              <a:rPr lang="ru-RU" sz="5400" b="1" dirty="0" smtClean="0">
                <a:solidFill>
                  <a:srgbClr val="FF0066"/>
                </a:solidFill>
              </a:rPr>
            </a:br>
            <a:r>
              <a:rPr lang="ru-RU" sz="5400" b="1" dirty="0" smtClean="0">
                <a:solidFill>
                  <a:srgbClr val="FF0066"/>
                </a:solidFill>
              </a:rPr>
              <a:t>Что делать?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2708920"/>
            <a:ext cx="2376264" cy="3461497"/>
          </a:xfrm>
          <a:noFill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168352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Основные источники аминокислот</a:t>
            </a:r>
            <a:r>
              <a:rPr lang="ru-RU" sz="4400" b="1" dirty="0" smtClean="0">
                <a:solidFill>
                  <a:srgbClr val="00B0F0"/>
                </a:solidFill>
                <a:latin typeface="Monotype Corsiva" pitchFamily="66" charset="0"/>
              </a:rPr>
              <a:t>:</a:t>
            </a:r>
            <a:r>
              <a:rPr lang="ru-RU" sz="5400" b="1" dirty="0" smtClean="0">
                <a:solidFill>
                  <a:srgbClr val="FF0066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FF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Натуральное молоко и молочные продукты.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Мясо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Рыба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Бобовые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Злаки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Овощи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216024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222" y="4509120"/>
            <a:ext cx="248865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692667" y="2492896"/>
            <a:ext cx="17671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509120"/>
            <a:ext cx="2757155" cy="180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Несбалансированное питание – одна из причин формирования вредных привычек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931224" cy="44348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Нестабильная нервная система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Угнетенная иммунная система и защитные функции организма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Нарушение обменных процессов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Неадекватная реакция на внешнюю информацию, заторможенность работы мозга.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Продукты питания против курения: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19256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Молоко,</a:t>
            </a:r>
            <a:r>
              <a:rPr lang="ru-RU" sz="2400" b="1" dirty="0" smtClean="0">
                <a:solidFill>
                  <a:schemeClr val="accent2"/>
                </a:solidFill>
              </a:rPr>
              <a:t> существенно ухудшает вкус сигаретного дыма</a:t>
            </a:r>
          </a:p>
          <a:p>
            <a:pPr marL="0" indent="0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Апельсиновый сок, черная смородина, лимон</a:t>
            </a:r>
            <a:r>
              <a:rPr lang="ru-RU" sz="2400" b="1" dirty="0" smtClean="0">
                <a:solidFill>
                  <a:schemeClr val="accent2"/>
                </a:solidFill>
              </a:rPr>
              <a:t> -источники витамина С, замещаемого никотином.</a:t>
            </a:r>
          </a:p>
          <a:p>
            <a:pPr marL="0" indent="0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Сельдерей, огурец, кабачок, баклажан, фасоль, спаржа</a:t>
            </a:r>
            <a:r>
              <a:rPr lang="ru-RU" sz="2400" b="1" dirty="0" smtClean="0">
                <a:solidFill>
                  <a:schemeClr val="accent2"/>
                </a:solidFill>
              </a:rPr>
              <a:t> помогают уменьшить никотиновую зависимость</a:t>
            </a:r>
          </a:p>
          <a:p>
            <a:pPr marL="0" indent="0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Капуста брокколи</a:t>
            </a:r>
            <a:r>
              <a:rPr lang="ru-RU" sz="2400" b="1" dirty="0" smtClean="0">
                <a:solidFill>
                  <a:schemeClr val="accent2"/>
                </a:solidFill>
              </a:rPr>
              <a:t> имеет вещества, защищающие клетки легких и бронхов от повреждений токсинами</a:t>
            </a:r>
          </a:p>
          <a:p>
            <a:pPr marL="0" indent="0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Красное вино</a:t>
            </a:r>
            <a:r>
              <a:rPr lang="ru-RU" sz="2400" b="1" dirty="0" smtClean="0">
                <a:solidFill>
                  <a:schemeClr val="accent2"/>
                </a:solidFill>
              </a:rPr>
              <a:t> (натуральное) на 60% снижает риски развития рака легких.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Для тех, кто хочет бросить курить: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b="1" u="sng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Улучшают вкусовые ощущения от сигарет:</a:t>
            </a:r>
            <a:endParaRPr lang="ru-RU" u="sng" dirty="0" smtClean="0">
              <a:solidFill>
                <a:srgbClr val="002060"/>
              </a:solidFill>
            </a:endParaRP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Алкоголь,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Кофе и чай,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«Кола»              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/>
            <a:endParaRPr lang="ru-RU" b="1" u="sng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Совет:</a:t>
            </a:r>
            <a:endParaRPr lang="ru-RU" u="sng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1)Пейте больше воды, натуральных соков, витаминных напитков.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2) Предпочтите на время молочную диету.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3)Откажитесь от крепкого кофе и чая, сладких, стимулирующих напитков, чрезмерного потребления сладостей.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/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6" descr="i?id=40304111-1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5"/>
            <a:ext cx="259228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Напитки наших подростков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Picture 5" descr="i?id=197695274-41-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14920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i?id=556426510-66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988840"/>
            <a:ext cx="2663676" cy="16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Картинка 6 из 2468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9003" y="1916832"/>
            <a:ext cx="17667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i?id=96238404-21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149725"/>
            <a:ext cx="338296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fanta-blow-up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149725"/>
            <a:ext cx="38163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Любимый молодежью напиток «Ягуар»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787208" cy="44348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9% спирта = 50 гр. водки</a:t>
            </a:r>
            <a:r>
              <a:rPr lang="ru-RU" dirty="0" smtClean="0">
                <a:solidFill>
                  <a:srgbClr val="0070C0"/>
                </a:solidFill>
              </a:rPr>
              <a:t>. Если человек потребляет 2 банки </a:t>
            </a:r>
            <a:r>
              <a:rPr lang="ru-RU" i="1" dirty="0" smtClean="0">
                <a:solidFill>
                  <a:srgbClr val="0070C0"/>
                </a:solidFill>
              </a:rPr>
              <a:t>напитка «Ягуар»</a:t>
            </a:r>
            <a:r>
              <a:rPr lang="ru-RU" dirty="0" smtClean="0">
                <a:solidFill>
                  <a:srgbClr val="0070C0"/>
                </a:solidFill>
              </a:rPr>
              <a:t> в неделю, то его уже можно считать алкоголиком.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300 </a:t>
            </a:r>
            <a:r>
              <a:rPr lang="ru-RU" b="1" dirty="0" err="1" smtClean="0">
                <a:solidFill>
                  <a:srgbClr val="0070C0"/>
                </a:solidFill>
              </a:rPr>
              <a:t>мг\л</a:t>
            </a:r>
            <a:r>
              <a:rPr lang="ru-RU" b="1" dirty="0" smtClean="0">
                <a:solidFill>
                  <a:srgbClr val="0070C0"/>
                </a:solidFill>
              </a:rPr>
              <a:t> кофеина = 4 </a:t>
            </a:r>
            <a:r>
              <a:rPr lang="ru-RU" dirty="0" smtClean="0">
                <a:solidFill>
                  <a:srgbClr val="0070C0"/>
                </a:solidFill>
              </a:rPr>
              <a:t>чашки крепкого </a:t>
            </a:r>
            <a:r>
              <a:rPr lang="ru-RU" b="1" dirty="0" smtClean="0">
                <a:solidFill>
                  <a:srgbClr val="0070C0"/>
                </a:solidFill>
              </a:rPr>
              <a:t>кофе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 так же : красители, </a:t>
            </a:r>
            <a:r>
              <a:rPr lang="ru-RU" b="1" i="1" dirty="0" err="1" smtClean="0">
                <a:solidFill>
                  <a:srgbClr val="0070C0"/>
                </a:solidFill>
              </a:rPr>
              <a:t>ароматизаторы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</a:rPr>
              <a:t>подсластители</a:t>
            </a:r>
            <a:r>
              <a:rPr lang="ru-RU" b="1" i="1" dirty="0" smtClean="0">
                <a:solidFill>
                  <a:srgbClr val="0070C0"/>
                </a:solidFill>
              </a:rPr>
              <a:t>, консерванты. Это делает напиток вкусным и повышает риски онкологических, психических и нервных заболеваний, снижению детородных функций.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476672"/>
            <a:ext cx="4040188" cy="5883648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</a:rPr>
              <a:t>Большую роль в приучении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</a:rPr>
              <a:t>подростков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</a:rPr>
              <a:t>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 </a:t>
            </a:r>
          </a:p>
          <a:p>
            <a:endParaRPr lang="ru-RU" dirty="0"/>
          </a:p>
        </p:txBody>
      </p:sp>
      <p:pic>
        <p:nvPicPr>
          <p:cNvPr id="7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6963" y="548680"/>
            <a:ext cx="3223469" cy="5675363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К чему ведет бутылка пива?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859216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Сегодня в России пьют 11,5 тысяч детей, а 161 ребенку в возрасте от 10 до 14 лет уже поставлен диагноз “алкоголизм”.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Снижаются детородные функции организма.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Снижаются интеллектуальные способности молодых людей.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Повышается агрессивность, склонность к суициду.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Но несмотря на такую неутешительную </a:t>
            </a:r>
            <a:r>
              <a:rPr lang="ru-RU" sz="2400" b="1" i="1" dirty="0" smtClean="0">
                <a:solidFill>
                  <a:srgbClr val="0070C0"/>
                </a:solidFill>
              </a:rPr>
              <a:t>статистику детского алкоголизма</a:t>
            </a:r>
            <a:r>
              <a:rPr lang="ru-RU" sz="2400" b="1" dirty="0" smtClean="0">
                <a:solidFill>
                  <a:srgbClr val="0070C0"/>
                </a:solidFill>
              </a:rPr>
              <a:t>, России до сих пор нет закона о принудительном лечении детей, страдающих пристрастием к  алкоголю.</a:t>
            </a:r>
            <a:r>
              <a:rPr lang="ru-RU" sz="2400" dirty="0" smtClean="0">
                <a:solidFill>
                  <a:srgbClr val="0070C0"/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В каком обществе будут жить наши дети?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Picture 3" descr="фото пьяных, последствия алкоголизма фот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7299"/>
            <a:ext cx="2987824" cy="28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фото пьяных, последствия алкоголизма фо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319" y="3645025"/>
            <a:ext cx="42499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?id=23410278-5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528" y="4437112"/>
            <a:ext cx="3776163" cy="2420888"/>
          </a:xfrm>
          <a:prstGeom prst="rect">
            <a:avLst/>
          </a:prstGeom>
          <a:noFill/>
        </p:spPr>
      </p:pic>
      <p:pic>
        <p:nvPicPr>
          <p:cNvPr id="8" name="Picture 5" descr="Картинка 15 из 12414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1" y="1716800"/>
            <a:ext cx="2736924" cy="21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Какими будут наши дети?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4825"/>
            <a:ext cx="2386608" cy="2150580"/>
          </a:xfrm>
          <a:noFill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9080"/>
            <a:ext cx="1428950" cy="171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212372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868863"/>
            <a:ext cx="24082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9657" y="4797153"/>
            <a:ext cx="192639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2997200"/>
            <a:ext cx="17637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276873"/>
            <a:ext cx="1800176" cy="16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204864"/>
            <a:ext cx="2305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5517232"/>
            <a:ext cx="13525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Сегодня мы выбираем!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Картинка 14 из 102331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72816"/>
            <a:ext cx="807524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Витаминные дефициты и поведение человека в социуме: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В1: нарушение передачи нервных импульсов,   психическая подавленность, общее недомогание, повышенная утомляемость, бессонницы, ослабление внимания и памяти.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В2: слабость, апатия, головные боли, бессонница.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В3 (никотиновая кислота): поражение центральной нервной системы, раздражительность, головокружение, головная боль, бессонница, потеря аппетита.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пантотеновая кислота): повышенная утомляемость, головные боли, тошнота.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В6: повышенная возбудимость, слабость, умственная заторможенность, сонливость.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В9 (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фолиевой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кислоты): повышенная утомляемость.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В12: слабость, нервно-психические недомогания: галлюцинации, потеря памяти, нервозность.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С: общая вялость, быстрая утомляемость.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Е: затрудненность восприятия внешней информации.</a:t>
            </a:r>
          </a:p>
          <a:p>
            <a:pPr>
              <a:lnSpc>
                <a:spcPct val="90000"/>
              </a:lnSpc>
            </a:pPr>
            <a:endParaRPr lang="ru-RU" sz="2000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59216" cy="1944216"/>
          </a:xfrm>
        </p:spPr>
        <p:txBody>
          <a:bodyPr>
            <a:noAutofit/>
          </a:bodyPr>
          <a:lstStyle/>
          <a:p>
            <a:r>
              <a:rPr lang="ru-RU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          ВНИМАНИЕ!</a:t>
            </a:r>
            <a:br>
              <a:rPr lang="ru-RU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Признаки предрасположенности организма к наркотической и алкогольной зависимости на 99% совпадают с признаками гиповитаминозов!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Группы риска по гиповитаминозу</a:t>
            </a: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Дети, подростки.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Беременные женщины, кормящие матери.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Люди преклонного возраста.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Лица, перенесшие операции, серьезные лечебные процессы, принимавшие антибиотики.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Граждане, занятые на вредных и особо опасных производствах.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Люди, испытывающие большие физические, эмоциональные и умственные нагрузки. Люди, проводящие в поле излучения электронных приборов более 3-х часов в день.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Курильщики.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Алкоголики и наркоманы.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Люди, злоупотребляющие крепким кофе, чаем, сладкими газированными водами.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Жители больших городов и промышленных центров.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Жители экологически неблагоприятных зон.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дефицитов</a:t>
            </a:r>
            <a:endParaRPr lang="ru-RU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>
            <p:ph idx="1"/>
          </p:nvPr>
        </p:nvGraphicFramePr>
        <p:xfrm>
          <a:off x="395536" y="1772816"/>
          <a:ext cx="7560840" cy="4248471"/>
        </p:xfrm>
        <a:graphic>
          <a:graphicData uri="http://schemas.openxmlformats.org/presentationml/2006/ole">
            <p:oleObj spid="_x0000_s29698" name="Диаграмма" r:id="rId3" imgW="3686251" imgH="24097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Потери витаминов при тепловой обработке продуктов</a:t>
            </a:r>
            <a:endParaRPr lang="ru-RU" sz="4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ph idx="1"/>
          </p:nvPr>
        </p:nvGraphicFramePr>
        <p:xfrm>
          <a:off x="827584" y="2204864"/>
          <a:ext cx="7488832" cy="4320480"/>
        </p:xfrm>
        <a:graphic>
          <a:graphicData uri="http://schemas.openxmlformats.org/presentationml/2006/ole">
            <p:oleObj spid="_x0000_s30722" name="Диаграмма" r:id="rId3" imgW="4705502" imgH="25908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0" y="836712"/>
          <a:ext cx="9144000" cy="5832376"/>
        </p:xfrm>
        <a:graphic>
          <a:graphicData uri="http://schemas.openxmlformats.org/presentationml/2006/ole">
            <p:oleObj spid="_x0000_s31746" name="Диаграмма" r:id="rId3" imgW="4667402" imgH="2409749" progId="Excel.Sheet.8">
              <p:embed/>
            </p:oleObj>
          </a:graphicData>
        </a:graphic>
      </p:graphicFrame>
      <p:pic>
        <p:nvPicPr>
          <p:cNvPr id="3" name="Picture 7" descr="i?id=3498173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72816"/>
            <a:ext cx="243488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Стойкие экологические изменения, влияющие на растения и животных</a:t>
            </a:r>
            <a:b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Количество витамина С в овощах и фруктах в сравнении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0" y="2636912"/>
          <a:ext cx="9144000" cy="4221088"/>
        </p:xfrm>
        <a:graphic>
          <a:graphicData uri="http://schemas.openxmlformats.org/presentationml/2006/ole">
            <p:oleObj spid="_x0000_s32770" name="Chart" r:id="rId3" imgW="7909479" imgH="4533954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1219</Words>
  <Application>Microsoft Office PowerPoint</Application>
  <PresentationFormat>Экран (4:3)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Поток</vt:lpstr>
      <vt:lpstr>Диаграмма</vt:lpstr>
      <vt:lpstr>Chart</vt:lpstr>
      <vt:lpstr>Витаминные дефициты</vt:lpstr>
      <vt:lpstr>Основные источники аминокислот: </vt:lpstr>
      <vt:lpstr>Витаминные дефициты и поведение человека в социуме:</vt:lpstr>
      <vt:lpstr>               ВНИМАНИЕ! </vt:lpstr>
      <vt:lpstr>Группы риска по гиповитаминозу </vt:lpstr>
      <vt:lpstr>Причины возникновения дефицитов</vt:lpstr>
      <vt:lpstr>Потери витаминов при тепловой обработке продуктов</vt:lpstr>
      <vt:lpstr>Слайд 8</vt:lpstr>
      <vt:lpstr>Стойкие экологические изменения, влияющие на растения и животных  Количество витамина С в овощах и фруктах в сравнении</vt:lpstr>
      <vt:lpstr> </vt:lpstr>
      <vt:lpstr>Два вида продуктов питания:</vt:lpstr>
      <vt:lpstr>Технологическая обработка продуктов питания ведет к:</vt:lpstr>
      <vt:lpstr>Слайд 13</vt:lpstr>
      <vt:lpstr>Продукты, позволяющие быстро поднять настроение, снять стрессовую ситуацию</vt:lpstr>
      <vt:lpstr>                                                          Нельзя злоупотреблять сладостями! </vt:lpstr>
      <vt:lpstr>Помогут снять депрессивное состояние:</vt:lpstr>
      <vt:lpstr>Способствуют повышению умственной активность :</vt:lpstr>
      <vt:lpstr>Слайд 18</vt:lpstr>
      <vt:lpstr>Вредные привычки. Что делать?</vt:lpstr>
      <vt:lpstr>Несбалансированное питание – одна из причин формирования вредных привычек</vt:lpstr>
      <vt:lpstr>Продукты питания против курения:</vt:lpstr>
      <vt:lpstr>Для тех, кто хочет бросить курить:</vt:lpstr>
      <vt:lpstr>Напитки наших подростков:</vt:lpstr>
      <vt:lpstr>Любимый молодежью напиток «Ягуар»</vt:lpstr>
      <vt:lpstr>Слайд 25</vt:lpstr>
      <vt:lpstr>К чему ведет бутылка пива?</vt:lpstr>
      <vt:lpstr>В каком обществе будут жить наши дети?</vt:lpstr>
      <vt:lpstr>Какими будут наши дети?</vt:lpstr>
      <vt:lpstr>Сегодня мы выбираем!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Влияние питания  школьника на интеллект и формирование  вредных привычек! ( РАЗРАБОТАНО ПО МАТЕРИАЛАМ   комисии по формированию здорового образа жизни Общественной Палаты Российской Федерации  Общероссийского общественного движения  «За здоровую Россию»</dc:title>
  <dc:creator>DjMIX</dc:creator>
  <cp:lastModifiedBy>DjMIX</cp:lastModifiedBy>
  <cp:revision>33</cp:revision>
  <dcterms:created xsi:type="dcterms:W3CDTF">2012-03-20T12:16:24Z</dcterms:created>
  <dcterms:modified xsi:type="dcterms:W3CDTF">2012-03-25T12:57:38Z</dcterms:modified>
</cp:coreProperties>
</file>