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25.03.2012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hyperlink" Target="http://supercook.ru/decoration/images-decoration/uf-zakuska-05.jpg"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myjulia.ru/data/cache/2010/06/15/441991_5268-0x600.jpg" TargetMode="External"/><Relationship Id="rId4" Type="http://schemas.openxmlformats.org/officeDocument/2006/relationships/image" Target="../media/image32.jpe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905272"/>
          </a:xfrm>
        </p:spPr>
        <p:txBody>
          <a:bodyPr>
            <a:normAutofit fontScale="90000"/>
          </a:bodyPr>
          <a:lstStyle/>
          <a:p>
            <a:pPr algn="ctr"/>
            <a:r>
              <a:rPr lang="ru-RU" sz="6000" dirty="0" smtClean="0">
                <a:solidFill>
                  <a:srgbClr val="FF0066"/>
                </a:solidFill>
              </a:rPr>
              <a:t>Источники натуральных сахаров:</a:t>
            </a:r>
            <a:endParaRPr lang="ru-RU" dirty="0"/>
          </a:p>
        </p:txBody>
      </p:sp>
      <p:sp>
        <p:nvSpPr>
          <p:cNvPr id="4" name="Прямоугольник 3"/>
          <p:cNvSpPr/>
          <p:nvPr/>
        </p:nvSpPr>
        <p:spPr>
          <a:xfrm>
            <a:off x="2286000" y="3105835"/>
            <a:ext cx="4572000" cy="369332"/>
          </a:xfrm>
          <a:prstGeom prst="rect">
            <a:avLst/>
          </a:prstGeom>
        </p:spPr>
        <p:txBody>
          <a:bodyPr>
            <a:spAutoFit/>
          </a:bodyPr>
          <a:lstStyle/>
          <a:p>
            <a:r>
              <a:rPr lang="ru-RU" b="1" dirty="0" smtClean="0">
                <a:solidFill>
                  <a:schemeClr val="bg2">
                    <a:lumMod val="50000"/>
                  </a:schemeClr>
                </a:solidFill>
              </a:rPr>
              <a:t> </a:t>
            </a:r>
            <a:endParaRPr lang="ru-RU" dirty="0"/>
          </a:p>
        </p:txBody>
      </p:sp>
      <p:pic>
        <p:nvPicPr>
          <p:cNvPr id="5" name="Picture 4"/>
          <p:cNvPicPr>
            <a:picLocks noChangeAspect="1" noChangeArrowheads="1"/>
          </p:cNvPicPr>
          <p:nvPr/>
        </p:nvPicPr>
        <p:blipFill>
          <a:blip r:embed="rId2" cstate="print"/>
          <a:srcRect/>
          <a:stretch>
            <a:fillRect/>
          </a:stretch>
        </p:blipFill>
        <p:spPr>
          <a:xfrm>
            <a:off x="0" y="1916832"/>
            <a:ext cx="2266950" cy="1944216"/>
          </a:xfrm>
          <a:prstGeom prst="rect">
            <a:avLst/>
          </a:prstGeom>
        </p:spPr>
      </p:pic>
      <p:pic>
        <p:nvPicPr>
          <p:cNvPr id="6" name="Picture 8"/>
          <p:cNvPicPr>
            <a:picLocks noChangeAspect="1" noChangeArrowheads="1"/>
          </p:cNvPicPr>
          <p:nvPr/>
        </p:nvPicPr>
        <p:blipFill>
          <a:blip r:embed="rId3" cstate="print"/>
          <a:srcRect/>
          <a:stretch>
            <a:fillRect/>
          </a:stretch>
        </p:blipFill>
        <p:spPr bwMode="auto">
          <a:xfrm>
            <a:off x="0" y="4725144"/>
            <a:ext cx="2567496" cy="2132856"/>
          </a:xfrm>
          <a:prstGeom prst="rect">
            <a:avLst/>
          </a:prstGeom>
          <a:noFill/>
          <a:ln w="9525">
            <a:noFill/>
            <a:miter lim="800000"/>
            <a:headEnd/>
            <a:tailEnd/>
          </a:ln>
        </p:spPr>
      </p:pic>
      <p:pic>
        <p:nvPicPr>
          <p:cNvPr id="7" name="Picture 9"/>
          <p:cNvPicPr>
            <a:picLocks noChangeAspect="1" noChangeArrowheads="1"/>
          </p:cNvPicPr>
          <p:nvPr/>
        </p:nvPicPr>
        <p:blipFill>
          <a:blip r:embed="rId4" cstate="print"/>
          <a:srcRect/>
          <a:stretch>
            <a:fillRect/>
          </a:stretch>
        </p:blipFill>
        <p:spPr bwMode="auto">
          <a:xfrm>
            <a:off x="2411760" y="2420888"/>
            <a:ext cx="1584325" cy="1800225"/>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4139952" y="2276872"/>
            <a:ext cx="1871663" cy="1792288"/>
          </a:xfrm>
          <a:prstGeom prst="rect">
            <a:avLst/>
          </a:prstGeom>
          <a:noFill/>
          <a:ln w="9525">
            <a:noFill/>
            <a:miter lim="800000"/>
            <a:headEnd/>
            <a:tailEnd/>
          </a:ln>
        </p:spPr>
      </p:pic>
      <p:pic>
        <p:nvPicPr>
          <p:cNvPr id="9" name="Picture 10"/>
          <p:cNvPicPr>
            <a:picLocks noChangeAspect="1" noChangeArrowheads="1"/>
          </p:cNvPicPr>
          <p:nvPr/>
        </p:nvPicPr>
        <p:blipFill>
          <a:blip r:embed="rId6" cstate="print"/>
          <a:srcRect/>
          <a:stretch>
            <a:fillRect/>
          </a:stretch>
        </p:blipFill>
        <p:spPr bwMode="auto">
          <a:xfrm>
            <a:off x="2771800" y="4437112"/>
            <a:ext cx="1028700" cy="1028700"/>
          </a:xfrm>
          <a:prstGeom prst="rect">
            <a:avLst/>
          </a:prstGeom>
          <a:noFill/>
          <a:ln w="9525">
            <a:noFill/>
            <a:miter lim="800000"/>
            <a:headEnd/>
            <a:tailEnd/>
          </a:ln>
        </p:spPr>
      </p:pic>
      <p:pic>
        <p:nvPicPr>
          <p:cNvPr id="10" name="Picture 7"/>
          <p:cNvPicPr>
            <a:picLocks noChangeAspect="1" noChangeArrowheads="1"/>
          </p:cNvPicPr>
          <p:nvPr/>
        </p:nvPicPr>
        <p:blipFill>
          <a:blip r:embed="rId7" cstate="print"/>
          <a:srcRect/>
          <a:stretch>
            <a:fillRect/>
          </a:stretch>
        </p:blipFill>
        <p:spPr bwMode="auto">
          <a:xfrm>
            <a:off x="3924300" y="4005263"/>
            <a:ext cx="2449513" cy="2663825"/>
          </a:xfrm>
          <a:prstGeom prst="rect">
            <a:avLst/>
          </a:prstGeom>
          <a:noFill/>
          <a:ln w="9525">
            <a:noFill/>
            <a:miter lim="800000"/>
            <a:headEnd/>
            <a:tailEnd/>
          </a:ln>
        </p:spPr>
      </p:pic>
      <p:pic>
        <p:nvPicPr>
          <p:cNvPr id="11" name="Picture 3"/>
          <p:cNvPicPr>
            <a:picLocks noChangeAspect="1" noChangeArrowheads="1"/>
          </p:cNvPicPr>
          <p:nvPr/>
        </p:nvPicPr>
        <p:blipFill>
          <a:blip r:embed="rId8" cstate="print"/>
          <a:srcRect/>
          <a:stretch>
            <a:fillRect/>
          </a:stretch>
        </p:blipFill>
        <p:spPr bwMode="auto">
          <a:xfrm>
            <a:off x="6345237" y="1916832"/>
            <a:ext cx="2798763" cy="2798763"/>
          </a:xfrm>
          <a:prstGeom prst="rect">
            <a:avLst/>
          </a:prstGeom>
          <a:noFill/>
          <a:ln w="9525">
            <a:noFill/>
            <a:miter lim="800000"/>
            <a:headEnd/>
            <a:tailEnd/>
          </a:ln>
        </p:spPr>
      </p:pic>
      <p:pic>
        <p:nvPicPr>
          <p:cNvPr id="12" name="Picture 6"/>
          <p:cNvPicPr>
            <a:picLocks noChangeAspect="1" noChangeArrowheads="1"/>
          </p:cNvPicPr>
          <p:nvPr/>
        </p:nvPicPr>
        <p:blipFill>
          <a:blip r:embed="rId9" cstate="print"/>
          <a:srcRect/>
          <a:stretch>
            <a:fillRect/>
          </a:stretch>
        </p:blipFill>
        <p:spPr bwMode="auto">
          <a:xfrm>
            <a:off x="6516688" y="4759325"/>
            <a:ext cx="2627312" cy="20986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860816"/>
          </a:xfrm>
        </p:spPr>
        <p:txBody>
          <a:bodyPr>
            <a:noAutofit/>
          </a:bodyPr>
          <a:lstStyle/>
          <a:p>
            <a:pPr algn="ctr"/>
            <a:r>
              <a:rPr lang="ru-RU" sz="3200" b="1" dirty="0" smtClean="0">
                <a:solidFill>
                  <a:schemeClr val="bg2">
                    <a:lumMod val="50000"/>
                  </a:schemeClr>
                </a:solidFill>
                <a:latin typeface="Times New Roman" pitchFamily="18" charset="0"/>
                <a:cs typeface="Times New Roman" pitchFamily="18" charset="0"/>
              </a:rPr>
              <a:t>Работу мозга обеспечивают натуральные жиры, только максимальное их разно- </a:t>
            </a:r>
            <a:r>
              <a:rPr lang="ru-RU" sz="3200" b="1" dirty="0" err="1" smtClean="0">
                <a:solidFill>
                  <a:schemeClr val="bg2">
                    <a:lumMod val="50000"/>
                  </a:schemeClr>
                </a:solidFill>
                <a:latin typeface="Times New Roman" pitchFamily="18" charset="0"/>
                <a:cs typeface="Times New Roman" pitchFamily="18" charset="0"/>
              </a:rPr>
              <a:t>образие</a:t>
            </a:r>
            <a:r>
              <a:rPr lang="ru-RU" sz="3200" b="1" dirty="0" smtClean="0">
                <a:solidFill>
                  <a:schemeClr val="bg2">
                    <a:lumMod val="50000"/>
                  </a:schemeClr>
                </a:solidFill>
                <a:latin typeface="Times New Roman" pitchFamily="18" charset="0"/>
                <a:cs typeface="Times New Roman" pitchFamily="18" charset="0"/>
              </a:rPr>
              <a:t> обеспечит клетки необходимым строительным материалом:</a:t>
            </a:r>
            <a:endParaRPr lang="ru-RU" sz="3200" dirty="0">
              <a:solidFill>
                <a:schemeClr val="bg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924944"/>
            <a:ext cx="7499176" cy="3399656"/>
          </a:xfrm>
        </p:spPr>
        <p:txBody>
          <a:bodyPr/>
          <a:lstStyle/>
          <a:p>
            <a:r>
              <a:rPr lang="ru-RU" dirty="0" smtClean="0">
                <a:solidFill>
                  <a:schemeClr val="tx2">
                    <a:lumMod val="60000"/>
                    <a:lumOff val="40000"/>
                  </a:schemeClr>
                </a:solidFill>
              </a:rPr>
              <a:t>Молочный</a:t>
            </a:r>
          </a:p>
          <a:p>
            <a:r>
              <a:rPr lang="ru-RU" dirty="0" smtClean="0">
                <a:solidFill>
                  <a:schemeClr val="tx2">
                    <a:lumMod val="60000"/>
                    <a:lumOff val="40000"/>
                  </a:schemeClr>
                </a:solidFill>
              </a:rPr>
              <a:t>Внутренний жир мяса</a:t>
            </a:r>
          </a:p>
          <a:p>
            <a:r>
              <a:rPr lang="ru-RU" dirty="0" smtClean="0">
                <a:solidFill>
                  <a:schemeClr val="tx2">
                    <a:lumMod val="60000"/>
                    <a:lumOff val="40000"/>
                  </a:schemeClr>
                </a:solidFill>
              </a:rPr>
              <a:t>Рыбий жир</a:t>
            </a:r>
          </a:p>
          <a:p>
            <a:r>
              <a:rPr lang="ru-RU" dirty="0" smtClean="0">
                <a:solidFill>
                  <a:schemeClr val="tx2">
                    <a:lumMod val="60000"/>
                    <a:lumOff val="40000"/>
                  </a:schemeClr>
                </a:solidFill>
              </a:rPr>
              <a:t>Растительный жир</a:t>
            </a:r>
          </a:p>
          <a:p>
            <a:endParaRPr lang="ru-RU" dirty="0"/>
          </a:p>
        </p:txBody>
      </p:sp>
      <p:pic>
        <p:nvPicPr>
          <p:cNvPr id="4" name="Picture 11" descr="i?id=361455466-52-72"/>
          <p:cNvPicPr>
            <a:picLocks noChangeAspect="1" noChangeArrowheads="1"/>
          </p:cNvPicPr>
          <p:nvPr/>
        </p:nvPicPr>
        <p:blipFill>
          <a:blip r:embed="rId2" cstate="print"/>
          <a:srcRect/>
          <a:stretch>
            <a:fillRect/>
          </a:stretch>
        </p:blipFill>
        <p:spPr bwMode="auto">
          <a:xfrm>
            <a:off x="0" y="5013325"/>
            <a:ext cx="3059113" cy="1844675"/>
          </a:xfrm>
          <a:prstGeom prst="rect">
            <a:avLst/>
          </a:prstGeom>
          <a:noFill/>
          <a:ln w="9525">
            <a:noFill/>
            <a:miter lim="800000"/>
            <a:headEnd/>
            <a:tailEnd/>
          </a:ln>
        </p:spPr>
      </p:pic>
      <p:pic>
        <p:nvPicPr>
          <p:cNvPr id="5" name="Picture 7" descr="i?id=354313420-49-72"/>
          <p:cNvPicPr>
            <a:picLocks noChangeAspect="1" noChangeArrowheads="1"/>
          </p:cNvPicPr>
          <p:nvPr/>
        </p:nvPicPr>
        <p:blipFill>
          <a:blip r:embed="rId3" cstate="print"/>
          <a:srcRect/>
          <a:stretch>
            <a:fillRect/>
          </a:stretch>
        </p:blipFill>
        <p:spPr bwMode="auto">
          <a:xfrm>
            <a:off x="4355976" y="2996952"/>
            <a:ext cx="2021384" cy="1224086"/>
          </a:xfrm>
          <a:prstGeom prst="rect">
            <a:avLst/>
          </a:prstGeom>
          <a:noFill/>
          <a:ln w="9525">
            <a:noFill/>
            <a:miter lim="800000"/>
            <a:headEnd/>
            <a:tailEnd/>
          </a:ln>
        </p:spPr>
      </p:pic>
      <p:pic>
        <p:nvPicPr>
          <p:cNvPr id="6" name="Picture 16" descr="i?id=382445766-51-72"/>
          <p:cNvPicPr>
            <a:picLocks noChangeAspect="1" noChangeArrowheads="1"/>
          </p:cNvPicPr>
          <p:nvPr/>
        </p:nvPicPr>
        <p:blipFill>
          <a:blip r:embed="rId4" cstate="print"/>
          <a:srcRect/>
          <a:stretch>
            <a:fillRect/>
          </a:stretch>
        </p:blipFill>
        <p:spPr bwMode="auto">
          <a:xfrm>
            <a:off x="3923928" y="4437063"/>
            <a:ext cx="2663825" cy="2420937"/>
          </a:xfrm>
          <a:prstGeom prst="rect">
            <a:avLst/>
          </a:prstGeom>
          <a:noFill/>
          <a:ln w="9525">
            <a:noFill/>
            <a:miter lim="800000"/>
            <a:headEnd/>
            <a:tailEnd/>
          </a:ln>
        </p:spPr>
      </p:pic>
      <p:pic>
        <p:nvPicPr>
          <p:cNvPr id="7" name="Picture 5" descr="Картинка 4 из 123225">
            <a:hlinkClick r:id="rId5"/>
          </p:cNvPr>
          <p:cNvPicPr>
            <a:picLocks noChangeAspect="1" noChangeArrowheads="1"/>
          </p:cNvPicPr>
          <p:nvPr/>
        </p:nvPicPr>
        <p:blipFill>
          <a:blip r:embed="rId6" cstate="print"/>
          <a:srcRect/>
          <a:stretch>
            <a:fillRect/>
          </a:stretch>
        </p:blipFill>
        <p:spPr bwMode="auto">
          <a:xfrm>
            <a:off x="6804248" y="2636912"/>
            <a:ext cx="1763688" cy="1178746"/>
          </a:xfrm>
          <a:prstGeom prst="rect">
            <a:avLst/>
          </a:prstGeom>
          <a:noFill/>
          <a:ln w="9525">
            <a:noFill/>
            <a:miter lim="800000"/>
            <a:headEnd/>
            <a:tailEnd/>
          </a:ln>
        </p:spPr>
      </p:pic>
      <p:pic>
        <p:nvPicPr>
          <p:cNvPr id="8" name="Picture 12" descr="Картинка 58 из 80340">
            <a:hlinkClick r:id="rId7"/>
          </p:cNvPr>
          <p:cNvPicPr>
            <a:picLocks noChangeAspect="1" noChangeArrowheads="1"/>
          </p:cNvPicPr>
          <p:nvPr/>
        </p:nvPicPr>
        <p:blipFill>
          <a:blip r:embed="rId8" cstate="print"/>
          <a:srcRect/>
          <a:stretch>
            <a:fillRect/>
          </a:stretch>
        </p:blipFill>
        <p:spPr bwMode="auto">
          <a:xfrm>
            <a:off x="6588125" y="3770025"/>
            <a:ext cx="2555875" cy="1611600"/>
          </a:xfrm>
          <a:prstGeom prst="rect">
            <a:avLst/>
          </a:prstGeom>
          <a:noFill/>
          <a:ln w="9525">
            <a:noFill/>
            <a:miter lim="800000"/>
            <a:headEnd/>
            <a:tailEnd/>
          </a:ln>
        </p:spPr>
      </p:pic>
      <p:pic>
        <p:nvPicPr>
          <p:cNvPr id="9" name="Picture 14" descr="i?id=224613630-50-72"/>
          <p:cNvPicPr>
            <a:picLocks noChangeAspect="1" noChangeArrowheads="1"/>
          </p:cNvPicPr>
          <p:nvPr/>
        </p:nvPicPr>
        <p:blipFill>
          <a:blip r:embed="rId9" cstate="print"/>
          <a:srcRect/>
          <a:stretch>
            <a:fillRect/>
          </a:stretch>
        </p:blipFill>
        <p:spPr bwMode="auto">
          <a:xfrm>
            <a:off x="6804025" y="5589588"/>
            <a:ext cx="2339975" cy="12684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936104"/>
          </a:xfrm>
        </p:spPr>
        <p:txBody>
          <a:bodyPr/>
          <a:lstStyle/>
          <a:p>
            <a:r>
              <a:rPr lang="ru-RU" b="1" dirty="0" smtClean="0">
                <a:solidFill>
                  <a:schemeClr val="bg2">
                    <a:lumMod val="50000"/>
                  </a:schemeClr>
                </a:solidFill>
              </a:rPr>
              <a:t>Каких жиров нам не хватает?</a:t>
            </a:r>
            <a:endParaRPr lang="ru-RU" dirty="0">
              <a:solidFill>
                <a:schemeClr val="bg2">
                  <a:lumMod val="50000"/>
                </a:schemeClr>
              </a:solidFill>
            </a:endParaRPr>
          </a:p>
        </p:txBody>
      </p:sp>
      <p:sp>
        <p:nvSpPr>
          <p:cNvPr id="3" name="Содержимое 2"/>
          <p:cNvSpPr>
            <a:spLocks noGrp="1"/>
          </p:cNvSpPr>
          <p:nvPr>
            <p:ph sz="half" idx="1"/>
          </p:nvPr>
        </p:nvSpPr>
        <p:spPr>
          <a:xfrm>
            <a:off x="457200" y="1268760"/>
            <a:ext cx="8075240" cy="5086165"/>
          </a:xfrm>
        </p:spPr>
        <p:txBody>
          <a:bodyPr>
            <a:noAutofit/>
          </a:bodyPr>
          <a:lstStyle/>
          <a:p>
            <a:pPr>
              <a:lnSpc>
                <a:spcPct val="90000"/>
              </a:lnSpc>
            </a:pPr>
            <a:r>
              <a:rPr lang="ru-RU" sz="3200" b="1" dirty="0" smtClean="0">
                <a:solidFill>
                  <a:srgbClr val="0D3179"/>
                </a:solidFill>
              </a:rPr>
              <a:t>Самый жирный орган человеческого организма – мозг! Он на 60% состоит из жировых тканей.</a:t>
            </a:r>
          </a:p>
          <a:p>
            <a:pPr>
              <a:lnSpc>
                <a:spcPct val="90000"/>
              </a:lnSpc>
            </a:pPr>
            <a:r>
              <a:rPr lang="ru-RU" sz="3200" b="1" dirty="0" smtClean="0">
                <a:solidFill>
                  <a:srgbClr val="0D3179"/>
                </a:solidFill>
              </a:rPr>
              <a:t>Правильное соотношение всех необходимых жирных кислот, позволяет строить новые клетки мозга.</a:t>
            </a:r>
          </a:p>
          <a:p>
            <a:pPr>
              <a:lnSpc>
                <a:spcPct val="90000"/>
              </a:lnSpc>
            </a:pPr>
            <a:r>
              <a:rPr lang="ru-RU" sz="3200" b="1" dirty="0" smtClean="0">
                <a:solidFill>
                  <a:srgbClr val="0D3179"/>
                </a:solidFill>
              </a:rPr>
              <a:t>Полиненасыщенные жирные кислоты </a:t>
            </a:r>
            <a:r>
              <a:rPr lang="en-US" sz="3200" b="1" dirty="0" smtClean="0">
                <a:solidFill>
                  <a:srgbClr val="0D3179"/>
                </a:solidFill>
                <a:latin typeface="Monotype Corsiva" pitchFamily="66" charset="0"/>
              </a:rPr>
              <a:t>W</a:t>
            </a:r>
            <a:r>
              <a:rPr lang="en-US" sz="3200" b="1" dirty="0" smtClean="0">
                <a:solidFill>
                  <a:srgbClr val="0D3179"/>
                </a:solidFill>
              </a:rPr>
              <a:t>3 </a:t>
            </a:r>
            <a:r>
              <a:rPr lang="ru-RU" sz="3200" b="1" dirty="0" smtClean="0">
                <a:solidFill>
                  <a:srgbClr val="0D3179"/>
                </a:solidFill>
              </a:rPr>
              <a:t>очень активны и легко разрушаются под действием кислорода воздуха. Это является причиной их дефицита</a:t>
            </a:r>
            <a:r>
              <a:rPr lang="ru-RU" sz="3200" b="1" dirty="0" smtClean="0">
                <a:solidFill>
                  <a:srgbClr val="7030A0"/>
                </a:solidFill>
              </a:rPr>
              <a:t>.</a:t>
            </a:r>
          </a:p>
          <a:p>
            <a:endParaRPr lang="ru-RU"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solidFill>
                  <a:schemeClr val="bg2">
                    <a:lumMod val="50000"/>
                  </a:schemeClr>
                </a:solidFill>
                <a:latin typeface="Times New Roman" pitchFamily="18" charset="0"/>
                <a:cs typeface="Times New Roman" pitchFamily="18" charset="0"/>
              </a:rPr>
              <a:t>Нарушение соотношений потребления полиненасыщенных жирных кислот</a:t>
            </a:r>
            <a:endParaRPr lang="ru-RU" sz="4000" dirty="0">
              <a:solidFill>
                <a:schemeClr val="bg2">
                  <a:lumMod val="50000"/>
                </a:schemeClr>
              </a:solidFill>
              <a:latin typeface="Times New Roman" pitchFamily="18" charset="0"/>
              <a:cs typeface="Times New Roman" pitchFamily="18" charset="0"/>
            </a:endParaRPr>
          </a:p>
        </p:txBody>
      </p:sp>
      <p:graphicFrame>
        <p:nvGraphicFramePr>
          <p:cNvPr id="3074" name="Object 4"/>
          <p:cNvGraphicFramePr>
            <a:graphicFrameLocks noChangeAspect="1"/>
          </p:cNvGraphicFramePr>
          <p:nvPr>
            <p:ph sz="half" idx="1"/>
          </p:nvPr>
        </p:nvGraphicFramePr>
        <p:xfrm>
          <a:off x="457200" y="2060848"/>
          <a:ext cx="8363272" cy="4392488"/>
        </p:xfrm>
        <a:graphic>
          <a:graphicData uri="http://schemas.openxmlformats.org/presentationml/2006/ole">
            <p:oleObj spid="_x0000_s3074" name="Диаграмма" r:id="rId3" imgW="4667402" imgH="2409749" progId="Excel.Sheet.8">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716800"/>
          </a:xfrm>
        </p:spPr>
        <p:txBody>
          <a:bodyPr>
            <a:normAutofit fontScale="90000"/>
          </a:bodyPr>
          <a:lstStyle/>
          <a:p>
            <a:pPr algn="ctr"/>
            <a:r>
              <a:rPr lang="ru-RU" sz="5400" b="1" dirty="0" smtClean="0">
                <a:solidFill>
                  <a:srgbClr val="00B0F0"/>
                </a:solidFill>
                <a:latin typeface="Times New Roman" pitchFamily="18" charset="0"/>
                <a:cs typeface="Times New Roman" pitchFamily="18" charset="0"/>
              </a:rPr>
              <a:t>Источники полиненасыщенных жирных кислот:</a:t>
            </a:r>
            <a:endParaRPr lang="ru-RU" dirty="0"/>
          </a:p>
        </p:txBody>
      </p:sp>
      <p:pic>
        <p:nvPicPr>
          <p:cNvPr id="5" name="Picture 8"/>
          <p:cNvPicPr>
            <a:picLocks noGrp="1" noChangeAspect="1" noChangeArrowheads="1"/>
          </p:cNvPicPr>
          <p:nvPr>
            <p:ph sz="half" idx="1"/>
          </p:nvPr>
        </p:nvPicPr>
        <p:blipFill>
          <a:blip r:embed="rId2" cstate="print"/>
          <a:srcRect/>
          <a:stretch>
            <a:fillRect/>
          </a:stretch>
        </p:blipFill>
        <p:spPr bwMode="auto">
          <a:xfrm>
            <a:off x="323528" y="1556792"/>
            <a:ext cx="1428950" cy="1076475"/>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2411761" y="2204863"/>
            <a:ext cx="2088232" cy="1520999"/>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786059" y="3861047"/>
            <a:ext cx="2201765" cy="1872209"/>
          </a:xfrm>
          <a:prstGeom prst="rect">
            <a:avLst/>
          </a:prstGeom>
          <a:noFill/>
          <a:ln w="9525">
            <a:noFill/>
            <a:miter lim="800000"/>
            <a:headEnd/>
            <a:tailEnd/>
          </a:ln>
        </p:spPr>
      </p:pic>
      <p:pic>
        <p:nvPicPr>
          <p:cNvPr id="8" name="Picture 4"/>
          <p:cNvPicPr>
            <a:picLocks noGrp="1" noChangeAspect="1" noChangeArrowheads="1"/>
          </p:cNvPicPr>
          <p:nvPr>
            <p:ph sz="half" idx="2"/>
          </p:nvPr>
        </p:nvPicPr>
        <p:blipFill>
          <a:blip r:embed="rId5" cstate="print"/>
          <a:srcRect/>
          <a:stretch>
            <a:fillRect/>
          </a:stretch>
        </p:blipFill>
        <p:spPr>
          <a:xfrm>
            <a:off x="3203848" y="4005064"/>
            <a:ext cx="3024337" cy="2376264"/>
          </a:xfrm>
        </p:spPr>
      </p:pic>
      <p:pic>
        <p:nvPicPr>
          <p:cNvPr id="9" name="Picture 3"/>
          <p:cNvPicPr>
            <a:picLocks noChangeAspect="1" noChangeArrowheads="1"/>
          </p:cNvPicPr>
          <p:nvPr/>
        </p:nvPicPr>
        <p:blipFill>
          <a:blip r:embed="rId6" cstate="print"/>
          <a:srcRect/>
          <a:stretch>
            <a:fillRect/>
          </a:stretch>
        </p:blipFill>
        <p:spPr bwMode="auto">
          <a:xfrm>
            <a:off x="6659563" y="2492896"/>
            <a:ext cx="2089150" cy="2088232"/>
          </a:xfrm>
          <a:prstGeom prst="rect">
            <a:avLst/>
          </a:prstGeom>
          <a:noFill/>
          <a:ln w="9525">
            <a:noFill/>
            <a:miter lim="800000"/>
            <a:headEnd/>
            <a:tailEnd/>
          </a:ln>
        </p:spPr>
      </p:pic>
      <p:pic>
        <p:nvPicPr>
          <p:cNvPr id="10" name="Picture 5"/>
          <p:cNvPicPr>
            <a:picLocks noChangeAspect="1" noChangeArrowheads="1"/>
          </p:cNvPicPr>
          <p:nvPr/>
        </p:nvPicPr>
        <p:blipFill>
          <a:blip r:embed="rId7" cstate="print"/>
          <a:srcRect/>
          <a:stretch>
            <a:fillRect/>
          </a:stretch>
        </p:blipFill>
        <p:spPr bwMode="auto">
          <a:xfrm>
            <a:off x="6523672" y="5013176"/>
            <a:ext cx="2620328" cy="158417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solidFill>
                  <a:srgbClr val="00B0F0"/>
                </a:solidFill>
                <a:latin typeface="Times New Roman" pitchFamily="18" charset="0"/>
                <a:cs typeface="Times New Roman" pitchFamily="18" charset="0"/>
              </a:rPr>
              <a:t>Нерафинированные растительные масла – источники ПЖК</a:t>
            </a:r>
            <a:endParaRPr lang="ru-RU" sz="4000" dirty="0"/>
          </a:p>
        </p:txBody>
      </p:sp>
      <p:sp>
        <p:nvSpPr>
          <p:cNvPr id="3" name="Содержимое 2"/>
          <p:cNvSpPr>
            <a:spLocks noGrp="1"/>
          </p:cNvSpPr>
          <p:nvPr>
            <p:ph idx="1"/>
          </p:nvPr>
        </p:nvSpPr>
        <p:spPr/>
        <p:txBody>
          <a:bodyPr>
            <a:normAutofit fontScale="92500" lnSpcReduction="10000"/>
          </a:bodyPr>
          <a:lstStyle/>
          <a:p>
            <a:pPr marL="0" indent="0"/>
            <a:r>
              <a:rPr lang="ru-RU" sz="2800" dirty="0" smtClean="0"/>
              <a:t>Подсолнечное</a:t>
            </a:r>
          </a:p>
          <a:p>
            <a:pPr marL="0" indent="0"/>
            <a:r>
              <a:rPr lang="ru-RU" sz="2800" dirty="0" smtClean="0"/>
              <a:t>Кунжутное</a:t>
            </a:r>
          </a:p>
          <a:p>
            <a:pPr marL="0" indent="0"/>
            <a:r>
              <a:rPr lang="ru-RU" sz="2800" dirty="0" smtClean="0"/>
              <a:t>Кукурузное</a:t>
            </a:r>
          </a:p>
          <a:p>
            <a:pPr marL="0" indent="0"/>
            <a:r>
              <a:rPr lang="ru-RU" sz="2800" dirty="0" smtClean="0"/>
              <a:t>Соевое</a:t>
            </a:r>
          </a:p>
          <a:p>
            <a:pPr marL="0" indent="0"/>
            <a:r>
              <a:rPr lang="ru-RU" sz="2800" dirty="0" smtClean="0"/>
              <a:t>Льняное</a:t>
            </a:r>
          </a:p>
          <a:p>
            <a:pPr marL="0" indent="0"/>
            <a:r>
              <a:rPr lang="ru-RU" sz="2800" dirty="0" smtClean="0"/>
              <a:t>Рапсовое</a:t>
            </a:r>
          </a:p>
          <a:p>
            <a:pPr marL="0" indent="0"/>
            <a:r>
              <a:rPr lang="ru-RU" sz="2800" dirty="0" smtClean="0"/>
              <a:t>тыквенное</a:t>
            </a:r>
          </a:p>
          <a:p>
            <a:pPr marL="0" indent="0"/>
            <a:endParaRPr lang="ru-RU" sz="2800" dirty="0" smtClean="0"/>
          </a:p>
          <a:p>
            <a:pPr marL="0" indent="0"/>
            <a:r>
              <a:rPr lang="ru-RU" b="1" dirty="0" smtClean="0"/>
              <a:t>Богаты правильными, важными для мозга жирами, в разных соотношениях.</a:t>
            </a:r>
          </a:p>
          <a:p>
            <a:endParaRPr lang="ru-RU" dirty="0"/>
          </a:p>
        </p:txBody>
      </p:sp>
      <p:pic>
        <p:nvPicPr>
          <p:cNvPr id="4" name="Picture 4"/>
          <p:cNvPicPr>
            <a:picLocks noChangeAspect="1" noChangeArrowheads="1"/>
          </p:cNvPicPr>
          <p:nvPr/>
        </p:nvPicPr>
        <p:blipFill>
          <a:blip r:embed="rId2" cstate="print"/>
          <a:srcRect/>
          <a:stretch>
            <a:fillRect/>
          </a:stretch>
        </p:blipFill>
        <p:spPr bwMode="auto">
          <a:xfrm>
            <a:off x="4716016" y="1916832"/>
            <a:ext cx="4038600" cy="331236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461216"/>
          </a:xfrm>
        </p:spPr>
        <p:txBody>
          <a:bodyPr>
            <a:noAutofit/>
          </a:bodyPr>
          <a:lstStyle/>
          <a:p>
            <a:r>
              <a:rPr lang="ru-RU" sz="3200" b="1" i="1" dirty="0" smtClean="0">
                <a:solidFill>
                  <a:schemeClr val="accent2"/>
                </a:solidFill>
                <a:latin typeface="Times New Roman" pitchFamily="18" charset="0"/>
                <a:cs typeface="Times New Roman" pitchFamily="18" charset="0"/>
              </a:rPr>
              <a:t>Аминокислоты – участники биохимических реакций, строительный материал мембран нейронов, посредством которых осуществляется передача всех сигналов на периферию.</a:t>
            </a:r>
            <a:br>
              <a:rPr lang="ru-RU" sz="3200" b="1" i="1" dirty="0" smtClean="0">
                <a:solidFill>
                  <a:schemeClr val="accent2"/>
                </a:solidFill>
                <a:latin typeface="Times New Roman" pitchFamily="18" charset="0"/>
                <a:cs typeface="Times New Roman" pitchFamily="18" charset="0"/>
              </a:rPr>
            </a:br>
            <a:r>
              <a:rPr lang="ru-RU" sz="3200" b="1" dirty="0" smtClean="0">
                <a:solidFill>
                  <a:srgbClr val="FF0066"/>
                </a:solidFill>
                <a:latin typeface="Times New Roman" pitchFamily="18" charset="0"/>
                <a:cs typeface="Times New Roman" pitchFamily="18" charset="0"/>
              </a:rPr>
              <a:t> </a:t>
            </a:r>
            <a:br>
              <a:rPr lang="ru-RU" sz="3200" b="1" dirty="0" smtClean="0">
                <a:solidFill>
                  <a:srgbClr val="FF0066"/>
                </a:solidFill>
                <a:latin typeface="Times New Roman" pitchFamily="18" charset="0"/>
                <a:cs typeface="Times New Roman" pitchFamily="18" charset="0"/>
              </a:rPr>
            </a:br>
            <a:r>
              <a:rPr lang="ru-RU" sz="3200" b="1" dirty="0" smtClean="0">
                <a:solidFill>
                  <a:srgbClr val="EB200B"/>
                </a:solidFill>
                <a:latin typeface="Times New Roman" pitchFamily="18" charset="0"/>
                <a:cs typeface="Times New Roman" pitchFamily="18" charset="0"/>
              </a:rPr>
              <a:t>Для каждой реакции важен свой полноценный  комплект аминокислот</a:t>
            </a:r>
            <a:br>
              <a:rPr lang="ru-RU" sz="3200" b="1" dirty="0" smtClean="0">
                <a:solidFill>
                  <a:srgbClr val="EB200B"/>
                </a:solidFill>
                <a:latin typeface="Times New Roman" pitchFamily="18" charset="0"/>
                <a:cs typeface="Times New Roman" pitchFamily="18" charset="0"/>
              </a:rPr>
            </a:br>
            <a:r>
              <a:rPr lang="ru-RU" sz="3200" b="1" dirty="0" smtClean="0">
                <a:solidFill>
                  <a:srgbClr val="EB200B"/>
                </a:solidFill>
                <a:latin typeface="Times New Roman" pitchFamily="18" charset="0"/>
                <a:cs typeface="Times New Roman" pitchFamily="18" charset="0"/>
              </a:rPr>
              <a:t/>
            </a:r>
            <a:br>
              <a:rPr lang="ru-RU" sz="3200" b="1" dirty="0" smtClean="0">
                <a:solidFill>
                  <a:srgbClr val="EB200B"/>
                </a:solidFill>
                <a:latin typeface="Times New Roman" pitchFamily="18" charset="0"/>
                <a:cs typeface="Times New Roman" pitchFamily="18" charset="0"/>
              </a:rPr>
            </a:br>
            <a:r>
              <a:rPr lang="ru-RU" sz="3200" b="1" i="1" dirty="0" smtClean="0">
                <a:solidFill>
                  <a:schemeClr val="accent2"/>
                </a:solidFill>
                <a:latin typeface="Times New Roman" pitchFamily="18" charset="0"/>
                <a:cs typeface="Times New Roman" pitchFamily="18" charset="0"/>
              </a:rPr>
              <a:t>Обеспечить эти условия может только максимально разнообразная пища, содержащая этот набор аминокислот.</a:t>
            </a:r>
            <a:endParaRPr lang="ru-RU"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r>
              <a:rPr lang="ru-RU" b="1" dirty="0" smtClean="0">
                <a:solidFill>
                  <a:schemeClr val="bg2">
                    <a:lumMod val="50000"/>
                  </a:schemeClr>
                </a:solidFill>
                <a:latin typeface="Times New Roman" pitchFamily="18" charset="0"/>
                <a:cs typeface="Times New Roman" pitchFamily="18" charset="0"/>
              </a:rPr>
              <a:t>Источники вредных сахаров:</a:t>
            </a:r>
            <a:endParaRPr lang="ru-RU" b="1" dirty="0">
              <a:solidFill>
                <a:schemeClr val="bg2">
                  <a:lumMod val="50000"/>
                </a:schemeClr>
              </a:solidFill>
              <a:latin typeface="Times New Roman" pitchFamily="18" charset="0"/>
              <a:cs typeface="Times New Roman" pitchFamily="18" charset="0"/>
            </a:endParaRPr>
          </a:p>
        </p:txBody>
      </p:sp>
      <p:pic>
        <p:nvPicPr>
          <p:cNvPr id="4" name="Picture 3"/>
          <p:cNvPicPr>
            <a:picLocks noGrp="1" noChangeAspect="1" noChangeArrowheads="1"/>
          </p:cNvPicPr>
          <p:nvPr>
            <p:ph idx="1"/>
          </p:nvPr>
        </p:nvPicPr>
        <p:blipFill>
          <a:blip r:embed="rId2" cstate="print"/>
          <a:srcRect/>
          <a:stretch>
            <a:fillRect/>
          </a:stretch>
        </p:blipFill>
        <p:spPr>
          <a:xfrm>
            <a:off x="683568" y="3356992"/>
            <a:ext cx="2012297" cy="1944216"/>
          </a:xfrm>
        </p:spPr>
      </p:pic>
      <p:pic>
        <p:nvPicPr>
          <p:cNvPr id="5" name="Picture 4"/>
          <p:cNvPicPr>
            <a:picLocks noChangeAspect="1" noChangeArrowheads="1"/>
          </p:cNvPicPr>
          <p:nvPr/>
        </p:nvPicPr>
        <p:blipFill>
          <a:blip r:embed="rId3" cstate="print"/>
          <a:srcRect/>
          <a:stretch>
            <a:fillRect/>
          </a:stretch>
        </p:blipFill>
        <p:spPr bwMode="auto">
          <a:xfrm>
            <a:off x="251520" y="1484784"/>
            <a:ext cx="1800225" cy="1536700"/>
          </a:xfrm>
          <a:prstGeom prst="rect">
            <a:avLst/>
          </a:prstGeom>
          <a:noFill/>
          <a:ln w="9525">
            <a:noFill/>
            <a:miter lim="800000"/>
            <a:headEnd/>
            <a:tailEnd/>
          </a:ln>
        </p:spPr>
      </p:pic>
      <p:pic>
        <p:nvPicPr>
          <p:cNvPr id="6" name="Picture 9"/>
          <p:cNvPicPr>
            <a:picLocks noChangeAspect="1" noChangeArrowheads="1"/>
          </p:cNvPicPr>
          <p:nvPr/>
        </p:nvPicPr>
        <p:blipFill>
          <a:blip r:embed="rId4" cstate="print"/>
          <a:srcRect/>
          <a:stretch>
            <a:fillRect/>
          </a:stretch>
        </p:blipFill>
        <p:spPr bwMode="auto">
          <a:xfrm>
            <a:off x="0" y="5273675"/>
            <a:ext cx="1871662" cy="158432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2483768" y="3573016"/>
            <a:ext cx="3744912" cy="2808287"/>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2771800" y="1628800"/>
            <a:ext cx="3240088" cy="2132013"/>
          </a:xfrm>
          <a:prstGeom prst="rect">
            <a:avLst/>
          </a:prstGeom>
          <a:noFill/>
          <a:ln w="9525">
            <a:noFill/>
            <a:miter lim="800000"/>
            <a:headEnd/>
            <a:tailEnd/>
          </a:ln>
        </p:spPr>
      </p:pic>
      <p:pic>
        <p:nvPicPr>
          <p:cNvPr id="9" name="Picture 8"/>
          <p:cNvPicPr>
            <a:picLocks noChangeAspect="1" noChangeArrowheads="1"/>
          </p:cNvPicPr>
          <p:nvPr/>
        </p:nvPicPr>
        <p:blipFill>
          <a:blip r:embed="rId7" cstate="print"/>
          <a:srcRect/>
          <a:stretch>
            <a:fillRect/>
          </a:stretch>
        </p:blipFill>
        <p:spPr bwMode="auto">
          <a:xfrm>
            <a:off x="5652120" y="2924944"/>
            <a:ext cx="2484437" cy="1152525"/>
          </a:xfrm>
          <a:prstGeom prst="rect">
            <a:avLst/>
          </a:prstGeom>
          <a:noFill/>
          <a:ln w="9525">
            <a:noFill/>
            <a:miter lim="800000"/>
            <a:headEnd/>
            <a:tailEnd/>
          </a:ln>
        </p:spPr>
      </p:pic>
      <p:pic>
        <p:nvPicPr>
          <p:cNvPr id="10" name="Picture 10"/>
          <p:cNvPicPr>
            <a:picLocks noChangeAspect="1" noChangeArrowheads="1"/>
          </p:cNvPicPr>
          <p:nvPr/>
        </p:nvPicPr>
        <p:blipFill>
          <a:blip r:embed="rId8" cstate="print"/>
          <a:srcRect/>
          <a:stretch>
            <a:fillRect/>
          </a:stretch>
        </p:blipFill>
        <p:spPr bwMode="auto">
          <a:xfrm>
            <a:off x="7812359" y="1365525"/>
            <a:ext cx="1309567" cy="1919459"/>
          </a:xfrm>
          <a:prstGeom prst="rect">
            <a:avLst/>
          </a:prstGeom>
          <a:noFill/>
          <a:ln w="9525">
            <a:noFill/>
            <a:miter lim="800000"/>
            <a:headEnd/>
            <a:tailEnd/>
          </a:ln>
        </p:spPr>
      </p:pic>
      <p:pic>
        <p:nvPicPr>
          <p:cNvPr id="11" name="Picture 7"/>
          <p:cNvPicPr>
            <a:picLocks noChangeAspect="1" noChangeArrowheads="1"/>
          </p:cNvPicPr>
          <p:nvPr/>
        </p:nvPicPr>
        <p:blipFill>
          <a:blip r:embed="rId9" cstate="print"/>
          <a:srcRect/>
          <a:stretch>
            <a:fillRect/>
          </a:stretch>
        </p:blipFill>
        <p:spPr bwMode="auto">
          <a:xfrm>
            <a:off x="6624110" y="4581128"/>
            <a:ext cx="2519889" cy="227687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652904"/>
          </a:xfrm>
        </p:spPr>
        <p:txBody>
          <a:bodyPr>
            <a:noAutofit/>
          </a:bodyPr>
          <a:lstStyle/>
          <a:p>
            <a:pPr algn="ctr"/>
            <a:r>
              <a:rPr lang="ru-RU" sz="3600" b="1" dirty="0" smtClean="0">
                <a:solidFill>
                  <a:schemeClr val="accent2"/>
                </a:solidFill>
                <a:latin typeface="Georgia" pitchFamily="18" charset="0"/>
              </a:rPr>
              <a:t>Продукты с искусственными </a:t>
            </a:r>
            <a:r>
              <a:rPr lang="ru-RU" sz="3600" b="1" dirty="0" err="1" smtClean="0">
                <a:solidFill>
                  <a:schemeClr val="accent2"/>
                </a:solidFill>
                <a:latin typeface="Georgia" pitchFamily="18" charset="0"/>
              </a:rPr>
              <a:t>подсластителями</a:t>
            </a:r>
            <a:r>
              <a:rPr lang="ru-RU" sz="3600" b="1" dirty="0" smtClean="0">
                <a:solidFill>
                  <a:schemeClr val="accent2"/>
                </a:solidFill>
                <a:latin typeface="Georgia" pitchFamily="18" charset="0"/>
              </a:rPr>
              <a:t> </a:t>
            </a:r>
            <a:br>
              <a:rPr lang="ru-RU" sz="3600" b="1" dirty="0" smtClean="0">
                <a:solidFill>
                  <a:schemeClr val="accent2"/>
                </a:solidFill>
                <a:latin typeface="Georgia" pitchFamily="18" charset="0"/>
              </a:rPr>
            </a:br>
            <a:r>
              <a:rPr lang="ru-RU" sz="3600" b="1" i="1" dirty="0" smtClean="0">
                <a:solidFill>
                  <a:schemeClr val="accent2"/>
                </a:solidFill>
                <a:latin typeface="Georgia" pitchFamily="18" charset="0"/>
              </a:rPr>
              <a:t>(ФРУКТОЗА, СОРБИТОЛ и др.)</a:t>
            </a:r>
            <a:br>
              <a:rPr lang="ru-RU" sz="3600" b="1" i="1" dirty="0" smtClean="0">
                <a:solidFill>
                  <a:schemeClr val="accent2"/>
                </a:solidFill>
                <a:latin typeface="Georgia" pitchFamily="18" charset="0"/>
              </a:rPr>
            </a:br>
            <a:r>
              <a:rPr lang="ru-RU" sz="3600" b="1" i="1" dirty="0" smtClean="0">
                <a:solidFill>
                  <a:schemeClr val="accent2"/>
                </a:solidFill>
                <a:latin typeface="Georgia" pitchFamily="18" charset="0"/>
              </a:rPr>
              <a:t> </a:t>
            </a:r>
            <a:r>
              <a:rPr lang="ru-RU" sz="3600" b="1" dirty="0" smtClean="0">
                <a:solidFill>
                  <a:srgbClr val="FF3300"/>
                </a:solidFill>
                <a:latin typeface="Georgia" pitchFamily="18" charset="0"/>
              </a:rPr>
              <a:t>нельзя </a:t>
            </a:r>
            <a:br>
              <a:rPr lang="ru-RU" sz="3600" b="1" dirty="0" smtClean="0">
                <a:solidFill>
                  <a:srgbClr val="FF3300"/>
                </a:solidFill>
                <a:latin typeface="Georgia" pitchFamily="18" charset="0"/>
              </a:rPr>
            </a:br>
            <a:r>
              <a:rPr lang="ru-RU" sz="3600" b="1" dirty="0" smtClean="0">
                <a:solidFill>
                  <a:schemeClr val="accent2"/>
                </a:solidFill>
                <a:latin typeface="Georgia" pitchFamily="18" charset="0"/>
              </a:rPr>
              <a:t>применять в повседневном </a:t>
            </a:r>
            <a:br>
              <a:rPr lang="ru-RU" sz="3600" b="1" dirty="0" smtClean="0">
                <a:solidFill>
                  <a:schemeClr val="accent2"/>
                </a:solidFill>
                <a:latin typeface="Georgia" pitchFamily="18" charset="0"/>
              </a:rPr>
            </a:br>
            <a:r>
              <a:rPr lang="ru-RU" sz="3600" b="1" dirty="0" smtClean="0">
                <a:solidFill>
                  <a:schemeClr val="accent2"/>
                </a:solidFill>
                <a:latin typeface="Georgia" pitchFamily="18" charset="0"/>
              </a:rPr>
              <a:t>питании детей!</a:t>
            </a:r>
            <a:endParaRPr lang="ru-RU" sz="3600" dirty="0"/>
          </a:p>
        </p:txBody>
      </p:sp>
      <p:sp>
        <p:nvSpPr>
          <p:cNvPr id="3" name="Содержимое 2"/>
          <p:cNvSpPr>
            <a:spLocks noGrp="1"/>
          </p:cNvSpPr>
          <p:nvPr>
            <p:ph idx="1"/>
          </p:nvPr>
        </p:nvSpPr>
        <p:spPr>
          <a:xfrm>
            <a:off x="539552" y="3356992"/>
            <a:ext cx="8229600" cy="4389120"/>
          </a:xfrm>
        </p:spPr>
        <p:txBody>
          <a:bodyPr/>
          <a:lstStyle/>
          <a:p>
            <a:pPr>
              <a:lnSpc>
                <a:spcPct val="90000"/>
              </a:lnSpc>
              <a:buNone/>
            </a:pPr>
            <a:r>
              <a:rPr lang="ru-RU" b="1" i="1" dirty="0" smtClean="0">
                <a:solidFill>
                  <a:srgbClr val="0000FF"/>
                </a:solidFill>
                <a:latin typeface="Georgia" pitchFamily="18" charset="0"/>
              </a:rPr>
              <a:t>- </a:t>
            </a:r>
            <a:r>
              <a:rPr lang="ru-RU" sz="2800" b="1" i="1" dirty="0" smtClean="0">
                <a:solidFill>
                  <a:srgbClr val="0000FF"/>
                </a:solidFill>
                <a:latin typeface="Georgia" pitchFamily="18" charset="0"/>
              </a:rPr>
              <a:t>нарушается естественный процесс обмена углеводов и жиров.</a:t>
            </a:r>
          </a:p>
          <a:p>
            <a:pPr>
              <a:lnSpc>
                <a:spcPct val="90000"/>
              </a:lnSpc>
              <a:buNone/>
            </a:pPr>
            <a:r>
              <a:rPr lang="ru-RU" sz="2800" b="1" i="1" dirty="0" smtClean="0">
                <a:solidFill>
                  <a:srgbClr val="0000FF"/>
                </a:solidFill>
                <a:latin typeface="Georgia" pitchFamily="18" charset="0"/>
              </a:rPr>
              <a:t>- возникают риски ожирения, </a:t>
            </a:r>
            <a:r>
              <a:rPr lang="ru-RU" sz="2800" b="1" i="1" dirty="0" err="1" smtClean="0">
                <a:solidFill>
                  <a:srgbClr val="0000FF"/>
                </a:solidFill>
                <a:latin typeface="Georgia" pitchFamily="18" charset="0"/>
              </a:rPr>
              <a:t>сердечно-сосудистых</a:t>
            </a:r>
            <a:r>
              <a:rPr lang="ru-RU" sz="2800" b="1" i="1" dirty="0" smtClean="0">
                <a:solidFill>
                  <a:srgbClr val="0000FF"/>
                </a:solidFill>
                <a:latin typeface="Georgia" pitchFamily="18" charset="0"/>
              </a:rPr>
              <a:t> заболеваний, нервных расстройств.</a:t>
            </a:r>
          </a:p>
          <a:p>
            <a:pPr>
              <a:lnSpc>
                <a:spcPct val="90000"/>
              </a:lnSpc>
              <a:buNone/>
            </a:pPr>
            <a:r>
              <a:rPr lang="ru-RU" sz="2800" b="1" i="1" dirty="0" smtClean="0">
                <a:solidFill>
                  <a:srgbClr val="0000FF"/>
                </a:solidFill>
                <a:latin typeface="Georgia" pitchFamily="18" charset="0"/>
              </a:rPr>
              <a:t>- снижается потенциал памяти.</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pPr algn="ctr"/>
            <a:r>
              <a:rPr lang="ru-RU" b="1" dirty="0" smtClean="0">
                <a:solidFill>
                  <a:schemeClr val="bg2">
                    <a:lumMod val="50000"/>
                  </a:schemeClr>
                </a:solidFill>
                <a:latin typeface="Times New Roman" pitchFamily="18" charset="0"/>
                <a:cs typeface="Times New Roman" pitchFamily="18" charset="0"/>
              </a:rPr>
              <a:t>Другие углеводы</a:t>
            </a:r>
            <a:endParaRPr lang="ru-RU" dirty="0">
              <a:solidFill>
                <a:schemeClr val="bg2">
                  <a:lumMod val="50000"/>
                </a:schemeClr>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920085"/>
            <a:ext cx="8147248" cy="4317227"/>
          </a:xfrm>
        </p:spPr>
        <p:txBody>
          <a:bodyPr>
            <a:normAutofit lnSpcReduction="10000"/>
          </a:bodyPr>
          <a:lstStyle/>
          <a:p>
            <a:pPr>
              <a:lnSpc>
                <a:spcPct val="90000"/>
              </a:lnSpc>
            </a:pPr>
            <a:r>
              <a:rPr lang="ru-RU" b="1" dirty="0" smtClean="0">
                <a:solidFill>
                  <a:schemeClr val="tx2">
                    <a:lumMod val="40000"/>
                    <a:lumOff val="60000"/>
                  </a:schemeClr>
                </a:solidFill>
              </a:rPr>
              <a:t>Углеводы комплексные, натуральные сахара обеспечивают мозг энергией,</a:t>
            </a:r>
          </a:p>
          <a:p>
            <a:pPr>
              <a:lnSpc>
                <a:spcPct val="90000"/>
              </a:lnSpc>
              <a:buNone/>
            </a:pPr>
            <a:endParaRPr lang="ru-RU" b="1" dirty="0" smtClean="0">
              <a:solidFill>
                <a:schemeClr val="tx2">
                  <a:lumMod val="40000"/>
                  <a:lumOff val="60000"/>
                </a:schemeClr>
              </a:solidFill>
            </a:endParaRPr>
          </a:p>
          <a:p>
            <a:pPr>
              <a:lnSpc>
                <a:spcPct val="90000"/>
              </a:lnSpc>
            </a:pPr>
            <a:r>
              <a:rPr lang="ru-RU" b="1" dirty="0" smtClean="0">
                <a:solidFill>
                  <a:schemeClr val="tx2">
                    <a:lumMod val="40000"/>
                    <a:lumOff val="60000"/>
                  </a:schemeClr>
                </a:solidFill>
              </a:rPr>
              <a:t>Углеводы, содержащиеся в буром рисе, муке грубого помола, овсяных отрубях, содержат вещества, особенно важные для мозга</a:t>
            </a:r>
            <a:r>
              <a:rPr lang="ru-RU" dirty="0" smtClean="0">
                <a:solidFill>
                  <a:schemeClr val="tx2">
                    <a:lumMod val="40000"/>
                    <a:lumOff val="60000"/>
                  </a:schemeClr>
                </a:solidFill>
              </a:rPr>
              <a:t>.</a:t>
            </a:r>
          </a:p>
          <a:p>
            <a:pPr>
              <a:lnSpc>
                <a:spcPct val="90000"/>
              </a:lnSpc>
            </a:pPr>
            <a:endParaRPr lang="ru-RU" dirty="0" smtClean="0">
              <a:solidFill>
                <a:schemeClr val="tx2">
                  <a:lumMod val="40000"/>
                  <a:lumOff val="60000"/>
                </a:schemeClr>
              </a:solidFill>
            </a:endParaRPr>
          </a:p>
          <a:p>
            <a:pPr>
              <a:lnSpc>
                <a:spcPct val="90000"/>
              </a:lnSpc>
            </a:pPr>
            <a:r>
              <a:rPr lang="ru-RU" b="1" dirty="0" smtClean="0">
                <a:solidFill>
                  <a:schemeClr val="tx2">
                    <a:lumMod val="40000"/>
                    <a:lumOff val="60000"/>
                  </a:schemeClr>
                </a:solidFill>
              </a:rPr>
              <a:t>Пищевые волокна, клетчатка  способствуют механической очистки организма, стимулируют обменные процессы, защищают положительную микрофлору.</a:t>
            </a:r>
          </a:p>
          <a:p>
            <a:endParaRPr lang="ru-RU" dirty="0">
              <a:solidFill>
                <a:schemeClr val="tx2">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63272" cy="1644792"/>
          </a:xfrm>
        </p:spPr>
        <p:txBody>
          <a:bodyPr>
            <a:normAutofit fontScale="90000"/>
          </a:bodyPr>
          <a:lstStyle/>
          <a:p>
            <a:pPr algn="ctr"/>
            <a:r>
              <a:rPr lang="ru-RU" sz="5400" b="1" dirty="0" smtClean="0">
                <a:solidFill>
                  <a:schemeClr val="bg2">
                    <a:lumMod val="50000"/>
                  </a:schemeClr>
                </a:solidFill>
              </a:rPr>
              <a:t>Уровень питательных веществ в муке  тонкого и грубого помола</a:t>
            </a:r>
            <a:endParaRPr lang="ru-RU" dirty="0">
              <a:solidFill>
                <a:schemeClr val="bg2">
                  <a:lumMod val="50000"/>
                </a:schemeClr>
              </a:solidFill>
            </a:endParaRPr>
          </a:p>
        </p:txBody>
      </p:sp>
      <p:graphicFrame>
        <p:nvGraphicFramePr>
          <p:cNvPr id="1026" name="Object 3"/>
          <p:cNvGraphicFramePr>
            <a:graphicFrameLocks noChangeAspect="1"/>
          </p:cNvGraphicFramePr>
          <p:nvPr>
            <p:ph sz="half" idx="1"/>
          </p:nvPr>
        </p:nvGraphicFramePr>
        <p:xfrm>
          <a:off x="457200" y="2420888"/>
          <a:ext cx="8363272" cy="3960439"/>
        </p:xfrm>
        <a:graphic>
          <a:graphicData uri="http://schemas.openxmlformats.org/presentationml/2006/ole">
            <p:oleObj spid="_x0000_s1026" name="Диаграмма" r:id="rId3" imgW="5076749" imgH="2457602" progId="Excel.Sheet.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t>Избыток выпечки и каш</a:t>
            </a:r>
            <a:endParaRPr lang="ru-RU" dirty="0"/>
          </a:p>
        </p:txBody>
      </p:sp>
      <p:sp>
        <p:nvSpPr>
          <p:cNvPr id="3" name="Содержимое 2"/>
          <p:cNvSpPr>
            <a:spLocks noGrp="1"/>
          </p:cNvSpPr>
          <p:nvPr>
            <p:ph sz="half" idx="1"/>
          </p:nvPr>
        </p:nvSpPr>
        <p:spPr>
          <a:xfrm>
            <a:off x="457200" y="1920085"/>
            <a:ext cx="7571184" cy="4434840"/>
          </a:xfrm>
        </p:spPr>
        <p:txBody>
          <a:bodyPr>
            <a:normAutofit/>
          </a:bodyPr>
          <a:lstStyle/>
          <a:p>
            <a:pPr marL="0" indent="0">
              <a:buNone/>
            </a:pPr>
            <a:r>
              <a:rPr lang="ru-RU" sz="3100" dirty="0" smtClean="0">
                <a:solidFill>
                  <a:schemeClr val="tx2">
                    <a:lumMod val="60000"/>
                    <a:lumOff val="40000"/>
                  </a:schemeClr>
                </a:solidFill>
              </a:rPr>
              <a:t>ведет к накоплению веществ, связывающих цинк,  кальций, железо!</a:t>
            </a:r>
          </a:p>
          <a:p>
            <a:pPr>
              <a:buNone/>
            </a:pPr>
            <a:endParaRPr lang="ru-RU" dirty="0"/>
          </a:p>
        </p:txBody>
      </p:sp>
      <p:pic>
        <p:nvPicPr>
          <p:cNvPr id="5" name="Picture 9" descr="i?id=217355826-08"/>
          <p:cNvPicPr>
            <a:picLocks noChangeAspect="1" noChangeArrowheads="1"/>
          </p:cNvPicPr>
          <p:nvPr/>
        </p:nvPicPr>
        <p:blipFill>
          <a:blip r:embed="rId2" cstate="print"/>
          <a:srcRect/>
          <a:stretch>
            <a:fillRect/>
          </a:stretch>
        </p:blipFill>
        <p:spPr bwMode="auto">
          <a:xfrm>
            <a:off x="155575" y="46038"/>
            <a:ext cx="1247775" cy="990600"/>
          </a:xfrm>
          <a:prstGeom prst="rect">
            <a:avLst/>
          </a:prstGeom>
          <a:noFill/>
          <a:ln w="9525">
            <a:noFill/>
            <a:miter lim="800000"/>
            <a:headEnd/>
            <a:tailEnd/>
          </a:ln>
        </p:spPr>
      </p:pic>
      <p:pic>
        <p:nvPicPr>
          <p:cNvPr id="6" name="Picture 10" descr="i?id=137723919-02"/>
          <p:cNvPicPr>
            <a:picLocks noChangeAspect="1" noChangeArrowheads="1"/>
          </p:cNvPicPr>
          <p:nvPr/>
        </p:nvPicPr>
        <p:blipFill>
          <a:blip r:embed="rId3" cstate="print"/>
          <a:srcRect/>
          <a:stretch>
            <a:fillRect/>
          </a:stretch>
        </p:blipFill>
        <p:spPr bwMode="auto">
          <a:xfrm>
            <a:off x="7164288" y="0"/>
            <a:ext cx="1763713" cy="1092200"/>
          </a:xfrm>
          <a:prstGeom prst="rect">
            <a:avLst/>
          </a:prstGeom>
          <a:noFill/>
          <a:ln w="9525">
            <a:noFill/>
            <a:miter lim="800000"/>
            <a:headEnd/>
            <a:tailEnd/>
          </a:ln>
        </p:spPr>
      </p:pic>
      <p:pic>
        <p:nvPicPr>
          <p:cNvPr id="7" name="Picture 5" descr="i?id=38802852-11"/>
          <p:cNvPicPr>
            <a:picLocks noChangeAspect="1" noChangeArrowheads="1"/>
          </p:cNvPicPr>
          <p:nvPr/>
        </p:nvPicPr>
        <p:blipFill>
          <a:blip r:embed="rId4" cstate="print"/>
          <a:srcRect/>
          <a:stretch>
            <a:fillRect/>
          </a:stretch>
        </p:blipFill>
        <p:spPr bwMode="auto">
          <a:xfrm>
            <a:off x="251520" y="3140968"/>
            <a:ext cx="1784598" cy="1296144"/>
          </a:xfrm>
          <a:prstGeom prst="rect">
            <a:avLst/>
          </a:prstGeom>
          <a:noFill/>
          <a:ln w="9525">
            <a:noFill/>
            <a:miter lim="800000"/>
            <a:headEnd/>
            <a:tailEnd/>
          </a:ln>
        </p:spPr>
      </p:pic>
      <p:pic>
        <p:nvPicPr>
          <p:cNvPr id="8" name="Picture 4" descr="i?id=45032445-02"/>
          <p:cNvPicPr>
            <a:picLocks noChangeAspect="1" noChangeArrowheads="1"/>
          </p:cNvPicPr>
          <p:nvPr/>
        </p:nvPicPr>
        <p:blipFill>
          <a:blip r:embed="rId5" cstate="print"/>
          <a:srcRect/>
          <a:stretch>
            <a:fillRect/>
          </a:stretch>
        </p:blipFill>
        <p:spPr bwMode="auto">
          <a:xfrm>
            <a:off x="251520" y="4653136"/>
            <a:ext cx="1800225" cy="1295400"/>
          </a:xfrm>
          <a:prstGeom prst="rect">
            <a:avLst/>
          </a:prstGeom>
          <a:noFill/>
          <a:ln w="9525">
            <a:noFill/>
            <a:miter lim="800000"/>
            <a:headEnd/>
            <a:tailEnd/>
          </a:ln>
        </p:spPr>
      </p:pic>
      <p:pic>
        <p:nvPicPr>
          <p:cNvPr id="9" name="Picture 12" descr="831"/>
          <p:cNvPicPr>
            <a:picLocks noChangeAspect="1" noChangeArrowheads="1"/>
          </p:cNvPicPr>
          <p:nvPr/>
        </p:nvPicPr>
        <p:blipFill>
          <a:blip r:embed="rId6" cstate="print"/>
          <a:srcRect/>
          <a:stretch>
            <a:fillRect/>
          </a:stretch>
        </p:blipFill>
        <p:spPr bwMode="auto">
          <a:xfrm>
            <a:off x="2267744" y="2852936"/>
            <a:ext cx="3408363" cy="2454275"/>
          </a:xfrm>
          <a:prstGeom prst="rect">
            <a:avLst/>
          </a:prstGeom>
          <a:noFill/>
          <a:ln w="9525">
            <a:noFill/>
            <a:miter lim="800000"/>
            <a:headEnd/>
            <a:tailEnd/>
          </a:ln>
        </p:spPr>
      </p:pic>
      <p:pic>
        <p:nvPicPr>
          <p:cNvPr id="10" name="Picture 6" descr="i?id=122558912-02"/>
          <p:cNvPicPr>
            <a:picLocks noChangeAspect="1" noChangeArrowheads="1"/>
          </p:cNvPicPr>
          <p:nvPr/>
        </p:nvPicPr>
        <p:blipFill>
          <a:blip r:embed="rId7" cstate="print"/>
          <a:srcRect/>
          <a:stretch>
            <a:fillRect/>
          </a:stretch>
        </p:blipFill>
        <p:spPr bwMode="auto">
          <a:xfrm>
            <a:off x="6660232" y="3140968"/>
            <a:ext cx="1871663" cy="1727200"/>
          </a:xfrm>
          <a:prstGeom prst="rect">
            <a:avLst/>
          </a:prstGeom>
          <a:noFill/>
          <a:ln w="9525">
            <a:noFill/>
            <a:miter lim="800000"/>
            <a:headEnd/>
            <a:tailEnd/>
          </a:ln>
        </p:spPr>
      </p:pic>
      <p:pic>
        <p:nvPicPr>
          <p:cNvPr id="11" name="Picture 8" descr="i?id=70952308-10"/>
          <p:cNvPicPr>
            <a:picLocks noChangeAspect="1" noChangeArrowheads="1"/>
          </p:cNvPicPr>
          <p:nvPr/>
        </p:nvPicPr>
        <p:blipFill>
          <a:blip r:embed="rId8" cstate="print"/>
          <a:srcRect/>
          <a:stretch>
            <a:fillRect/>
          </a:stretch>
        </p:blipFill>
        <p:spPr bwMode="auto">
          <a:xfrm>
            <a:off x="2195736" y="4941168"/>
            <a:ext cx="1692275" cy="1655763"/>
          </a:xfrm>
          <a:prstGeom prst="rect">
            <a:avLst/>
          </a:prstGeom>
          <a:noFill/>
          <a:ln w="9525">
            <a:noFill/>
            <a:miter lim="800000"/>
            <a:headEnd/>
            <a:tailEnd/>
          </a:ln>
        </p:spPr>
      </p:pic>
      <p:pic>
        <p:nvPicPr>
          <p:cNvPr id="12" name="Picture 11" descr="i?id=80885387-07"/>
          <p:cNvPicPr>
            <a:picLocks noChangeAspect="1" noChangeArrowheads="1"/>
          </p:cNvPicPr>
          <p:nvPr/>
        </p:nvPicPr>
        <p:blipFill>
          <a:blip r:embed="rId9" cstate="print"/>
          <a:srcRect/>
          <a:stretch>
            <a:fillRect/>
          </a:stretch>
        </p:blipFill>
        <p:spPr bwMode="auto">
          <a:xfrm>
            <a:off x="6588125" y="5229225"/>
            <a:ext cx="2305050" cy="1628775"/>
          </a:xfrm>
          <a:prstGeom prst="rect">
            <a:avLst/>
          </a:prstGeom>
          <a:noFill/>
          <a:ln w="9525">
            <a:noFill/>
            <a:miter lim="800000"/>
            <a:headEnd/>
            <a:tailEnd/>
          </a:ln>
        </p:spPr>
      </p:pic>
      <p:pic>
        <p:nvPicPr>
          <p:cNvPr id="13" name="Picture 7" descr="i?id=17673230-06"/>
          <p:cNvPicPr>
            <a:picLocks noChangeAspect="1" noChangeArrowheads="1"/>
          </p:cNvPicPr>
          <p:nvPr/>
        </p:nvPicPr>
        <p:blipFill>
          <a:blip r:embed="rId10" cstate="print"/>
          <a:srcRect/>
          <a:stretch>
            <a:fillRect/>
          </a:stretch>
        </p:blipFill>
        <p:spPr bwMode="auto">
          <a:xfrm>
            <a:off x="4572000" y="4869160"/>
            <a:ext cx="1679823" cy="19888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b="1" dirty="0" smtClean="0">
                <a:solidFill>
                  <a:schemeClr val="accent2"/>
                </a:solidFill>
                <a:latin typeface="Times New Roman" pitchFamily="18" charset="0"/>
                <a:cs typeface="Times New Roman" pitchFamily="18" charset="0"/>
              </a:rPr>
              <a:t>Недостаточное количество пищевых волокон.</a:t>
            </a:r>
            <a:br>
              <a:rPr lang="ru-RU" sz="3600" b="1" dirty="0" smtClean="0">
                <a:solidFill>
                  <a:schemeClr val="accent2"/>
                </a:solidFill>
                <a:latin typeface="Times New Roman" pitchFamily="18" charset="0"/>
                <a:cs typeface="Times New Roman" pitchFamily="18" charset="0"/>
              </a:rPr>
            </a:br>
            <a:r>
              <a:rPr lang="ru-RU" sz="3600" b="1" dirty="0" smtClean="0">
                <a:solidFill>
                  <a:schemeClr val="accent2"/>
                </a:solidFill>
                <a:latin typeface="Times New Roman" pitchFamily="18" charset="0"/>
                <a:cs typeface="Times New Roman" pitchFamily="18" charset="0"/>
              </a:rPr>
              <a:t>Овощи и фрукты – круглый год</a:t>
            </a:r>
            <a:endParaRPr lang="ru-RU" sz="36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920085"/>
            <a:ext cx="6131024" cy="4389235"/>
          </a:xfrm>
        </p:spPr>
        <p:txBody>
          <a:bodyPr>
            <a:normAutofit fontScale="92500" lnSpcReduction="20000"/>
          </a:bodyPr>
          <a:lstStyle/>
          <a:p>
            <a:pPr>
              <a:defRPr/>
            </a:pPr>
            <a:r>
              <a:rPr lang="ru-RU" sz="3400" b="1" dirty="0" smtClean="0">
                <a:solidFill>
                  <a:schemeClr val="accent2"/>
                </a:solidFill>
                <a:latin typeface="Monotype Corsiva" pitchFamily="66" charset="0"/>
              </a:rPr>
              <a:t> </a:t>
            </a:r>
            <a:r>
              <a:rPr lang="ru-RU" sz="3400" dirty="0" smtClean="0">
                <a:solidFill>
                  <a:schemeClr val="accent2"/>
                </a:solidFill>
              </a:rPr>
              <a:t>Волокна, обеспечивающие работу ЖКТ</a:t>
            </a:r>
          </a:p>
          <a:p>
            <a:pPr>
              <a:defRPr/>
            </a:pPr>
            <a:r>
              <a:rPr lang="ru-RU" sz="3200" dirty="0" smtClean="0">
                <a:solidFill>
                  <a:schemeClr val="accent2"/>
                </a:solidFill>
              </a:rPr>
              <a:t>Витамины, поддерживающие иммунитет и защитные функции организма,</a:t>
            </a:r>
          </a:p>
          <a:p>
            <a:pPr>
              <a:defRPr/>
            </a:pPr>
            <a:r>
              <a:rPr lang="ru-RU" sz="3200" dirty="0" smtClean="0">
                <a:solidFill>
                  <a:schemeClr val="accent2"/>
                </a:solidFill>
              </a:rPr>
              <a:t>Микроэлементы и антиоксиданты,</a:t>
            </a:r>
          </a:p>
          <a:p>
            <a:pPr>
              <a:defRPr/>
            </a:pPr>
            <a:r>
              <a:rPr lang="ru-RU" sz="3200" dirty="0" smtClean="0">
                <a:solidFill>
                  <a:schemeClr val="accent2"/>
                </a:solidFill>
              </a:rPr>
              <a:t>Ферменты,</a:t>
            </a:r>
          </a:p>
          <a:p>
            <a:pPr>
              <a:defRPr/>
            </a:pPr>
            <a:r>
              <a:rPr lang="ru-RU" sz="3200" dirty="0" smtClean="0">
                <a:solidFill>
                  <a:schemeClr val="accent2"/>
                </a:solidFill>
              </a:rPr>
              <a:t>Источник </a:t>
            </a:r>
          </a:p>
          <a:p>
            <a:pPr>
              <a:buNone/>
              <a:defRPr/>
            </a:pPr>
            <a:r>
              <a:rPr lang="ru-RU" sz="3200" dirty="0" smtClean="0">
                <a:solidFill>
                  <a:schemeClr val="accent2"/>
                </a:solidFill>
              </a:rPr>
              <a:t>структурированной воды</a:t>
            </a:r>
          </a:p>
          <a:p>
            <a:endParaRPr lang="ru-RU" dirty="0"/>
          </a:p>
        </p:txBody>
      </p:sp>
      <p:pic>
        <p:nvPicPr>
          <p:cNvPr id="5" name="Picture 4" descr="1234392059_shutterstock_21686491"/>
          <p:cNvPicPr>
            <a:picLocks noChangeAspect="1" noChangeArrowheads="1"/>
          </p:cNvPicPr>
          <p:nvPr/>
        </p:nvPicPr>
        <p:blipFill>
          <a:blip r:embed="rId2" cstate="print"/>
          <a:srcRect/>
          <a:stretch>
            <a:fillRect/>
          </a:stretch>
        </p:blipFill>
        <p:spPr bwMode="auto">
          <a:xfrm>
            <a:off x="5940152" y="3623020"/>
            <a:ext cx="3231481" cy="290232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ChangeAspect="1"/>
          </p:cNvGraphicFramePr>
          <p:nvPr>
            <p:ph sz="half" idx="1"/>
          </p:nvPr>
        </p:nvGraphicFramePr>
        <p:xfrm>
          <a:off x="628650" y="404664"/>
          <a:ext cx="7975798" cy="6048672"/>
        </p:xfrm>
        <a:graphic>
          <a:graphicData uri="http://schemas.openxmlformats.org/presentationml/2006/ole">
            <p:oleObj spid="_x0000_s2050" name="Диаграмма" r:id="rId3" imgW="3695700" imgH="2457602" progId="Excel.Sheet.8">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400" b="1" dirty="0" smtClean="0">
                <a:solidFill>
                  <a:schemeClr val="bg2">
                    <a:lumMod val="50000"/>
                  </a:schemeClr>
                </a:solidFill>
              </a:rPr>
              <a:t>Что еще дает растительная пища?</a:t>
            </a:r>
            <a:endParaRPr lang="ru-RU" dirty="0">
              <a:solidFill>
                <a:schemeClr val="bg2">
                  <a:lumMod val="50000"/>
                </a:schemeClr>
              </a:solidFill>
            </a:endParaRPr>
          </a:p>
        </p:txBody>
      </p:sp>
      <p:sp>
        <p:nvSpPr>
          <p:cNvPr id="3" name="Содержимое 2"/>
          <p:cNvSpPr>
            <a:spLocks noGrp="1"/>
          </p:cNvSpPr>
          <p:nvPr>
            <p:ph idx="1"/>
          </p:nvPr>
        </p:nvSpPr>
        <p:spPr/>
        <p:txBody>
          <a:bodyPr>
            <a:normAutofit fontScale="92500" lnSpcReduction="10000"/>
          </a:bodyPr>
          <a:lstStyle/>
          <a:p>
            <a:pPr>
              <a:lnSpc>
                <a:spcPct val="90000"/>
              </a:lnSpc>
              <a:defRPr/>
            </a:pPr>
            <a:r>
              <a:rPr lang="ru-RU" sz="3200" b="1" dirty="0" smtClean="0">
                <a:solidFill>
                  <a:schemeClr val="tx2">
                    <a:lumMod val="60000"/>
                    <a:lumOff val="40000"/>
                  </a:schemeClr>
                </a:solidFill>
              </a:rPr>
              <a:t>Нормализует работу ЖКТ</a:t>
            </a:r>
          </a:p>
          <a:p>
            <a:pPr>
              <a:lnSpc>
                <a:spcPct val="90000"/>
              </a:lnSpc>
              <a:defRPr/>
            </a:pPr>
            <a:endParaRPr lang="ru-RU" sz="3200" b="1" dirty="0" smtClean="0">
              <a:solidFill>
                <a:schemeClr val="tx2">
                  <a:lumMod val="60000"/>
                  <a:lumOff val="40000"/>
                </a:schemeClr>
              </a:solidFill>
            </a:endParaRPr>
          </a:p>
          <a:p>
            <a:pPr>
              <a:lnSpc>
                <a:spcPct val="90000"/>
              </a:lnSpc>
              <a:defRPr/>
            </a:pPr>
            <a:r>
              <a:rPr lang="ru-RU" sz="3200" b="1" dirty="0" smtClean="0">
                <a:solidFill>
                  <a:schemeClr val="tx2">
                    <a:lumMod val="60000"/>
                    <a:lumOff val="40000"/>
                  </a:schemeClr>
                </a:solidFill>
              </a:rPr>
              <a:t>Выводит токсины</a:t>
            </a:r>
          </a:p>
          <a:p>
            <a:pPr>
              <a:lnSpc>
                <a:spcPct val="90000"/>
              </a:lnSpc>
              <a:defRPr/>
            </a:pPr>
            <a:endParaRPr lang="ru-RU" sz="3200" b="1" dirty="0" smtClean="0">
              <a:solidFill>
                <a:schemeClr val="tx2">
                  <a:lumMod val="60000"/>
                  <a:lumOff val="40000"/>
                </a:schemeClr>
              </a:solidFill>
            </a:endParaRPr>
          </a:p>
          <a:p>
            <a:pPr>
              <a:lnSpc>
                <a:spcPct val="90000"/>
              </a:lnSpc>
              <a:defRPr/>
            </a:pPr>
            <a:r>
              <a:rPr lang="ru-RU" sz="3200" b="1" dirty="0" smtClean="0">
                <a:solidFill>
                  <a:schemeClr val="tx2">
                    <a:lumMod val="60000"/>
                    <a:lumOff val="40000"/>
                  </a:schemeClr>
                </a:solidFill>
              </a:rPr>
              <a:t>Обеспечивает формирование микрофлоры организма</a:t>
            </a:r>
          </a:p>
          <a:p>
            <a:pPr>
              <a:lnSpc>
                <a:spcPct val="90000"/>
              </a:lnSpc>
              <a:defRPr/>
            </a:pPr>
            <a:endParaRPr lang="ru-RU" sz="3200" b="1" dirty="0" smtClean="0">
              <a:solidFill>
                <a:schemeClr val="tx2">
                  <a:lumMod val="60000"/>
                  <a:lumOff val="40000"/>
                </a:schemeClr>
              </a:solidFill>
            </a:endParaRPr>
          </a:p>
          <a:p>
            <a:pPr>
              <a:lnSpc>
                <a:spcPct val="90000"/>
              </a:lnSpc>
              <a:defRPr/>
            </a:pPr>
            <a:r>
              <a:rPr lang="ru-RU" sz="3200" b="1" dirty="0" smtClean="0">
                <a:solidFill>
                  <a:schemeClr val="tx2">
                    <a:lumMod val="60000"/>
                    <a:lumOff val="40000"/>
                  </a:schemeClr>
                </a:solidFill>
              </a:rPr>
              <a:t>Обеспечивает мозг антиоксидантами</a:t>
            </a:r>
          </a:p>
          <a:p>
            <a:pPr>
              <a:lnSpc>
                <a:spcPct val="90000"/>
              </a:lnSpc>
              <a:defRPr/>
            </a:pPr>
            <a:r>
              <a:rPr lang="ru-RU" sz="3200" b="1" dirty="0" smtClean="0">
                <a:solidFill>
                  <a:schemeClr val="tx2">
                    <a:lumMod val="60000"/>
                    <a:lumOff val="40000"/>
                  </a:schemeClr>
                </a:solidFill>
              </a:rPr>
              <a:t>Обеспечивает  организм витаминами и микроэлементами.</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TotalTime>
  <Words>303</Words>
  <Application>Microsoft Office PowerPoint</Application>
  <PresentationFormat>Экран (4:3)</PresentationFormat>
  <Paragraphs>54</Paragraphs>
  <Slides>15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Поток</vt:lpstr>
      <vt:lpstr>Диаграмма</vt:lpstr>
      <vt:lpstr>Источники натуральных сахаров:</vt:lpstr>
      <vt:lpstr>Источники вредных сахаров:</vt:lpstr>
      <vt:lpstr>Продукты с искусственными подсластителями  (ФРУКТОЗА, СОРБИТОЛ и др.)  нельзя  применять в повседневном  питании детей!</vt:lpstr>
      <vt:lpstr>Другие углеводы</vt:lpstr>
      <vt:lpstr>Уровень питательных веществ в муке  тонкого и грубого помола</vt:lpstr>
      <vt:lpstr>Избыток выпечки и каш</vt:lpstr>
      <vt:lpstr>Недостаточное количество пищевых волокон. Овощи и фрукты – круглый год</vt:lpstr>
      <vt:lpstr>Слайд 8</vt:lpstr>
      <vt:lpstr>Что еще дает растительная пища?</vt:lpstr>
      <vt:lpstr>Работу мозга обеспечивают натуральные жиры, только максимальное их разно- образие обеспечит клетки необходимым строительным материалом:</vt:lpstr>
      <vt:lpstr>Каких жиров нам не хватает?</vt:lpstr>
      <vt:lpstr>Нарушение соотношений потребления полиненасыщенных жирных кислот</vt:lpstr>
      <vt:lpstr>Источники полиненасыщенных жирных кислот:</vt:lpstr>
      <vt:lpstr>Нерафинированные растительные масла – источники ПЖК</vt:lpstr>
      <vt:lpstr>Аминокислоты – участники биохимических реакций, строительный материал мембран нейронов, посредством которых осуществляется передача всех сигналов на периферию.   Для каждой реакции важен свой полноценный  комплект аминокислот  Обеспечить эти условия может только максимально разнообразная пища, содержащая этот набор аминокислот.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Источники натуральных сахаров:</dc:title>
  <dc:creator>DjMIX</dc:creator>
  <cp:lastModifiedBy>DjMIX</cp:lastModifiedBy>
  <cp:revision>7</cp:revision>
  <dcterms:created xsi:type="dcterms:W3CDTF">2012-03-25T11:41:04Z</dcterms:created>
  <dcterms:modified xsi:type="dcterms:W3CDTF">2012-03-25T12:38:42Z</dcterms:modified>
</cp:coreProperties>
</file>