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7F3BBB-A9E8-4671-AA38-792B949AA73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BEC5C7-30A9-4CD4-B665-2F46F09CD6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hyperlink" Target="http://i.allday.ru/uploads/posts/1194368678_004.jpg" TargetMode="External"/><Relationship Id="rId7" Type="http://schemas.openxmlformats.org/officeDocument/2006/relationships/hyperlink" Target="http://en.goroh.ua/pic/content/content_info_block_54_22_l.jpg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http://s010.radikal.ru/i312/1012/3e/b0e4f9ea609a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hyperlink" Target="http://emsusi.ru/files/shop/good_177_1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hyperlink" Target="http://www.nejvic.info/wp-content/uploads/healthy-breakfast-menu-1024x7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donaldrussell.com/PUBLIC/PICTURES/PRODUCTS/LARGE/buy_beef_unsalted_ox_tongue_from_online_butcher.jpg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day.ru/images/docs/i/48641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hyperlink" Target="http://www.smbeer.ru/images/kolos2.gif" TargetMode="External"/><Relationship Id="rId2" Type="http://schemas.openxmlformats.org/officeDocument/2006/relationships/hyperlink" Target="http://s011.radikal.ru/i317/1102/e1/baccc82cb46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static.etoya.ru/files/images/imgsng/part_0/1803/src/%D0%BE%D0%B3%D1%83%D1%80%D1%86%D1%8B.jpg" TargetMode="External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yhocvietnam.net/images/article/32.Lua-chon-thuc-pham-3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464968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 smtClean="0">
                <a:effectLst/>
              </a:rPr>
              <a:t>Влияние питания школьника на интеллект и формирование вредных привычек</a:t>
            </a:r>
            <a:br>
              <a:rPr lang="ru-RU" sz="5400" dirty="0" smtClean="0"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по материалам комиссии по формированию здорового образа жизни Общественной Палаты Российской Федерации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Общероссийского общественного движения «За здоровую Россию»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Последствия пищевых дефицитов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Снижение общего уровня здоровья населения.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Снижение эффективности любых лечебных и реабилитационных мероприятий, увеличение сроков лечения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EB200B"/>
                </a:solidFill>
              </a:rPr>
              <a:t>Снижение рождаемости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Увеличение рисков асоциального поведения.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Снижение общего уровня творческих, интеллектуальных потенциалов общества, работоспособности населения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Работу мозга обеспечивают: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EB200B"/>
                </a:solidFill>
              </a:rPr>
              <a:t>Аминокислоты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EB200B"/>
                </a:solidFill>
              </a:rPr>
              <a:t>Углеводы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EB200B"/>
                </a:solidFill>
              </a:rPr>
              <a:t>Жиры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EB200B"/>
                </a:solidFill>
              </a:rPr>
              <a:t>Химические элементы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EB200B"/>
                </a:solidFill>
              </a:rPr>
              <a:t>Витамины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Содержание этих веществ в пище, прошедшей сложный технологический процесс существенно снижен!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8083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Почему при склонности к </a:t>
            </a:r>
            <a:b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полноте, несмотря на </a:t>
            </a:r>
            <a:b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регулярное питание мы</a:t>
            </a:r>
            <a:b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испытываем чувство </a:t>
            </a:r>
            <a:b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голода?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Потому, что употребляя  современные продукты мы регулярно не дополучаем полноценные аминокислоты, жирные полиненасыщенные кислоты и витамины. А они необходимы мозгу!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Он требует недостающие ему вещества – сигнал – чувство голода.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0"/>
            <a:ext cx="34194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5218C6"/>
                </a:solidFill>
              </a:rPr>
              <a:t>Развитие сетей ресторанов быстрого питания </a:t>
            </a:r>
            <a:r>
              <a:rPr lang="en-US" sz="5400" dirty="0" smtClean="0">
                <a:solidFill>
                  <a:srgbClr val="5218C6"/>
                </a:solidFill>
              </a:rPr>
              <a:t>McDonald’s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В мире:</a:t>
            </a:r>
          </a:p>
          <a:p>
            <a:r>
              <a:rPr lang="ru-RU" sz="3200" b="1" dirty="0" smtClean="0"/>
              <a:t>1956 г. – 14</a:t>
            </a:r>
          </a:p>
          <a:p>
            <a:r>
              <a:rPr lang="ru-RU" sz="3200" b="1" dirty="0" smtClean="0"/>
              <a:t>1960 г. – 228</a:t>
            </a:r>
          </a:p>
          <a:p>
            <a:r>
              <a:rPr lang="ru-RU" sz="3200" b="1" dirty="0" smtClean="0"/>
              <a:t>1980 г.- 6 263</a:t>
            </a:r>
          </a:p>
          <a:p>
            <a:r>
              <a:rPr lang="ru-RU" sz="3200" b="1" dirty="0" smtClean="0"/>
              <a:t>2000 г.- 30 000 в 120 странах мира</a:t>
            </a:r>
          </a:p>
          <a:p>
            <a:r>
              <a:rPr lang="ru-RU" sz="3200" b="1" dirty="0" smtClean="0"/>
              <a:t>В России сегодня более 500 ресторанов в 60 городах. Ежедневно обслуживается более 950 тысяч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218C6"/>
                </a:solidFill>
              </a:rPr>
              <a:t>Статистика говорит: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Если ребенок в месяц съедает больше </a:t>
            </a:r>
            <a:r>
              <a:rPr lang="ru-RU" sz="3200" b="1" dirty="0" smtClean="0">
                <a:solidFill>
                  <a:srgbClr val="F53B27"/>
                </a:solidFill>
              </a:rPr>
              <a:t>12</a:t>
            </a:r>
            <a:r>
              <a:rPr lang="ru-RU" b="1" dirty="0" smtClean="0">
                <a:solidFill>
                  <a:srgbClr val="000066"/>
                </a:solidFill>
              </a:rPr>
              <a:t> гамбургеров или  </a:t>
            </a:r>
            <a:r>
              <a:rPr lang="ru-RU" b="1" dirty="0" err="1" smtClean="0">
                <a:solidFill>
                  <a:srgbClr val="000066"/>
                </a:solidFill>
              </a:rPr>
              <a:t>чизбургеров</a:t>
            </a:r>
            <a:r>
              <a:rPr lang="ru-RU" b="1" dirty="0" smtClean="0">
                <a:solidFill>
                  <a:srgbClr val="000066"/>
                </a:solidFill>
              </a:rPr>
              <a:t>, то он болен лейкемией.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Если папа будущего ребенка съедает в месяц больше </a:t>
            </a:r>
            <a:r>
              <a:rPr lang="ru-RU" sz="3200" b="1" dirty="0" smtClean="0">
                <a:solidFill>
                  <a:srgbClr val="F53B27"/>
                </a:solidFill>
              </a:rPr>
              <a:t>21</a:t>
            </a:r>
            <a:r>
              <a:rPr lang="ru-RU" b="1" dirty="0" smtClean="0">
                <a:solidFill>
                  <a:srgbClr val="000066"/>
                </a:solidFill>
              </a:rPr>
              <a:t> гамбургеров или  </a:t>
            </a:r>
            <a:r>
              <a:rPr lang="ru-RU" b="1" dirty="0" err="1" smtClean="0">
                <a:solidFill>
                  <a:srgbClr val="000066"/>
                </a:solidFill>
              </a:rPr>
              <a:t>чизбургеров</a:t>
            </a:r>
            <a:r>
              <a:rPr lang="ru-RU" b="1" dirty="0" smtClean="0">
                <a:solidFill>
                  <a:srgbClr val="000066"/>
                </a:solidFill>
              </a:rPr>
              <a:t>, то его будущий ребенок будет болен лейкемией.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Из всех онкологических заболеваний, выявленных у детей нашей страны, более </a:t>
            </a:r>
            <a:r>
              <a:rPr lang="ru-RU" sz="3200" b="1" dirty="0" smtClean="0">
                <a:solidFill>
                  <a:srgbClr val="F53B27"/>
                </a:solidFill>
              </a:rPr>
              <a:t>75%</a:t>
            </a:r>
            <a:r>
              <a:rPr lang="ru-RU" b="1" dirty="0" smtClean="0">
                <a:solidFill>
                  <a:srgbClr val="000066"/>
                </a:solidFill>
              </a:rPr>
              <a:t> приходятся на разного вида лейкозы.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 Чем богата любимая еда?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275438"/>
            <a:ext cx="2262450" cy="2153562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268760"/>
            <a:ext cx="58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53B27"/>
                </a:solidFill>
              </a:rPr>
              <a:t>Консерванты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53B27"/>
                </a:solidFill>
              </a:rPr>
              <a:t>=</a:t>
            </a:r>
            <a:r>
              <a:rPr lang="ru-RU" sz="2400" dirty="0" smtClean="0"/>
              <a:t> астма, нарушение поведения, </a:t>
            </a:r>
            <a:r>
              <a:rPr lang="ru-RU" sz="2400" dirty="0" err="1" smtClean="0"/>
              <a:t>гиперактивность</a:t>
            </a:r>
            <a:r>
              <a:rPr lang="ru-RU" sz="2400" dirty="0" smtClean="0"/>
              <a:t>, негативное воздействие на глаза и кожу, экзема (бутылочные напитки, соки, джемы, выпечка, овощные консервы).</a:t>
            </a:r>
          </a:p>
          <a:p>
            <a:r>
              <a:rPr lang="ru-RU" sz="2400" b="1" dirty="0" err="1" smtClean="0">
                <a:solidFill>
                  <a:srgbClr val="F53B27"/>
                </a:solidFill>
              </a:rPr>
              <a:t>Красители=</a:t>
            </a:r>
            <a:r>
              <a:rPr lang="ru-RU" sz="2400" b="1" dirty="0" smtClean="0">
                <a:solidFill>
                  <a:srgbClr val="F53B27"/>
                </a:solidFill>
              </a:rPr>
              <a:t> </a:t>
            </a:r>
            <a:r>
              <a:rPr lang="ru-RU" sz="2400" dirty="0" err="1" smtClean="0"/>
              <a:t>гиперактивность</a:t>
            </a:r>
            <a:r>
              <a:rPr lang="ru-RU" sz="2400" dirty="0" smtClean="0"/>
              <a:t>, трудности в обучении, поражение печени и почек, снижение репродуктивных функций (выпечка, сухие завтраки, безалкогольные напитки, консервированные фрукты, колбасные изделия, пюре, супы быстрого приготовления).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687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питания на поведение подростков: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394720" cy="43891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2 группы подростков из одной социальной среды (обследовано 1600 подростков):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Питание 1-й группы: гамбургеры, пироги, соски, кондитерские изделия, мясо, молочные продукты с высоким содержанием жиров, соусы, кетчупы.</a:t>
            </a:r>
          </a:p>
          <a:p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187203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194368678_0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13" y="765175"/>
            <a:ext cx="2376487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i?id=467217999-51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908050"/>
            <a:ext cx="1655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068638"/>
            <a:ext cx="1511226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Картинка 9 из 6381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2322513"/>
            <a:ext cx="2016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i?id=555351526-42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2349500"/>
            <a:ext cx="1739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Картинка 2 из 12676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3429000"/>
            <a:ext cx="1369318" cy="1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5199063"/>
            <a:ext cx="187220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b_8493Doshirak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4986338"/>
            <a:ext cx="16573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Картинка 1 из 296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4653136"/>
            <a:ext cx="161967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3970784" cy="58479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Питание 2-й группы: рыба, овощи, фрукты, молочные продукты с низким содержанием жиров</a:t>
            </a:r>
          </a:p>
          <a:p>
            <a:pPr marL="0" indent="0">
              <a:lnSpc>
                <a:spcPct val="90000"/>
              </a:lnSpc>
              <a:buNone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Результат: дети в 1-й группе были более агрессивны, ленивы, взволнованы, обидчивы. Успеваемость в среднем ниже на 32%. </a:t>
            </a:r>
          </a:p>
          <a:p>
            <a:endParaRPr lang="ru-RU" dirty="0"/>
          </a:p>
        </p:txBody>
      </p:sp>
      <p:pic>
        <p:nvPicPr>
          <p:cNvPr id="6" name="Picture 17" descr="Картинка 4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08050"/>
            <a:ext cx="23034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836613"/>
            <a:ext cx="13684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Картинка 54 из 1233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636838"/>
            <a:ext cx="259238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388" y="1412875"/>
            <a:ext cx="27416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?id=76339993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4778375"/>
            <a:ext cx="280828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230688"/>
            <a:ext cx="205172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23728" y="404664"/>
            <a:ext cx="6563072" cy="5919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Многочисленные опыты  и исследования выдающегося русского ученого, нобелевского лауреата,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Ильи Ильича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Мечникова,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доказали непосредственное воздействие питания на развитие человека, на его интеллектуальное и духовное развитие, проведение в социуме</a:t>
            </a:r>
            <a:endParaRPr lang="ru-RU" sz="3200" dirty="0"/>
          </a:p>
        </p:txBody>
      </p:sp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2483767" cy="264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218C6"/>
                </a:solidFill>
              </a:rPr>
              <a:t>Мозг – основа бытия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Все жизненные процессы организма подчиняются мозгу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Вся деятельность мозга обеспечивается веществами, поступающими из пищи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Все биохимические реакции мозга могут протекать только при наличии необходимых компонентов. Если их нет – не выполняются запланированные природой процессы!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Вещества, которые мы теряем: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Хим.элементы:</a:t>
            </a:r>
            <a:r>
              <a:rPr lang="ru-RU" sz="2800" b="1" dirty="0" smtClean="0">
                <a:solidFill>
                  <a:srgbClr val="990099"/>
                </a:solidFill>
              </a:rPr>
              <a:t>    </a:t>
            </a:r>
            <a:r>
              <a:rPr lang="ru-RU" sz="2800" b="1" dirty="0" smtClean="0"/>
              <a:t>Железо, цинк, селен, йод, магний, кальций</a:t>
            </a:r>
          </a:p>
          <a:p>
            <a:r>
              <a:rPr lang="ru-RU" sz="2800" b="1" dirty="0" smtClean="0">
                <a:solidFill>
                  <a:schemeClr val="hlink"/>
                </a:solidFill>
              </a:rPr>
              <a:t>Витамины:    </a:t>
            </a:r>
            <a:r>
              <a:rPr lang="ru-RU" sz="2800" b="1" dirty="0" smtClean="0"/>
              <a:t>А, Е, С, группы В.</a:t>
            </a:r>
          </a:p>
          <a:p>
            <a:r>
              <a:rPr lang="ru-RU" sz="2800" b="1" dirty="0" smtClean="0">
                <a:solidFill>
                  <a:srgbClr val="FF3300"/>
                </a:solidFill>
              </a:rPr>
              <a:t>Жирные полиненасыщенные кислоты:  </a:t>
            </a:r>
            <a:r>
              <a:rPr lang="ru-RU" sz="2800" b="1" dirty="0" smtClean="0"/>
              <a:t>Омега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Россия занимает в мире: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53B27"/>
                </a:solidFill>
              </a:rPr>
              <a:t>1 место:</a:t>
            </a:r>
            <a:r>
              <a:rPr lang="ru-RU" dirty="0" smtClean="0"/>
              <a:t> по числу курящих детей; по количеству абортов и материнской смертности; по объему потребления героина (21% от мирового производства), по потреблению спирта и спиртосодержащих продуктов.</a:t>
            </a:r>
          </a:p>
          <a:p>
            <a:r>
              <a:rPr lang="ru-RU" b="1" dirty="0" smtClean="0">
                <a:solidFill>
                  <a:srgbClr val="F53B27"/>
                </a:solidFill>
              </a:rPr>
              <a:t>2 место:</a:t>
            </a:r>
            <a:r>
              <a:rPr lang="ru-RU" dirty="0" smtClean="0"/>
              <a:t> по числу самоубийств; по количеству заключенных,</a:t>
            </a:r>
          </a:p>
          <a:p>
            <a:r>
              <a:rPr lang="ru-RU" dirty="0" smtClean="0"/>
              <a:t>По данным ООН Россия занимает по образованию: в 2004 г.-</a:t>
            </a:r>
            <a:r>
              <a:rPr lang="ru-RU" b="1" dirty="0" smtClean="0">
                <a:solidFill>
                  <a:srgbClr val="F53B27"/>
                </a:solidFill>
              </a:rPr>
              <a:t>15-е место</a:t>
            </a:r>
            <a:r>
              <a:rPr lang="ru-RU" dirty="0" smtClean="0"/>
              <a:t>, в 2005 – </a:t>
            </a:r>
            <a:r>
              <a:rPr lang="ru-RU" b="1" dirty="0" smtClean="0">
                <a:solidFill>
                  <a:srgbClr val="F53B27"/>
                </a:solidFill>
              </a:rPr>
              <a:t>26-е</a:t>
            </a:r>
            <a:r>
              <a:rPr lang="ru-RU" dirty="0" smtClean="0"/>
              <a:t>, в 2007 – </a:t>
            </a:r>
            <a:r>
              <a:rPr lang="ru-RU" b="1" dirty="0" smtClean="0">
                <a:solidFill>
                  <a:srgbClr val="F53B27"/>
                </a:solidFill>
              </a:rPr>
              <a:t>41</a:t>
            </a:r>
            <a:r>
              <a:rPr lang="ru-RU" dirty="0" smtClean="0"/>
              <a:t>, в 2008 -</a:t>
            </a:r>
            <a:r>
              <a:rPr lang="ru-RU" b="1" dirty="0" smtClean="0">
                <a:solidFill>
                  <a:srgbClr val="F53B27"/>
                </a:solidFill>
              </a:rPr>
              <a:t>54-е</a:t>
            </a:r>
            <a:r>
              <a:rPr lang="ru-RU" dirty="0" smtClean="0"/>
              <a:t>, в 2010- 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Железо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3466728" cy="6135960"/>
          </a:xfrm>
        </p:spPr>
        <p:txBody>
          <a:bodyPr>
            <a:normAutofit fontScale="92500"/>
          </a:bodyPr>
          <a:lstStyle/>
          <a:p>
            <a:pPr marL="0" indent="0"/>
            <a:r>
              <a:rPr lang="ru-RU" b="1" dirty="0" smtClean="0">
                <a:solidFill>
                  <a:srgbClr val="FF3300"/>
                </a:solidFill>
              </a:rPr>
              <a:t>Значение для организма</a:t>
            </a:r>
            <a:r>
              <a:rPr lang="ru-RU" sz="2400" dirty="0" smtClean="0">
                <a:solidFill>
                  <a:srgbClr val="FF3300"/>
                </a:solidFill>
              </a:rPr>
              <a:t>:</a:t>
            </a:r>
            <a:r>
              <a:rPr lang="ru-RU" sz="2400" dirty="0" smtClean="0">
                <a:solidFill>
                  <a:schemeClr val="hlink"/>
                </a:solidFill>
              </a:rPr>
              <a:t> </a:t>
            </a:r>
            <a:endParaRPr lang="en-US" sz="2400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ru-RU" sz="2400" b="1" dirty="0" smtClean="0"/>
              <a:t>кроветворение,</a:t>
            </a:r>
            <a:r>
              <a:rPr lang="en-US" sz="2400" b="1" dirty="0" smtClean="0"/>
              <a:t> </a:t>
            </a:r>
            <a:r>
              <a:rPr lang="ru-RU" sz="2400" b="1" dirty="0" smtClean="0"/>
              <a:t>дыхание клеток, деятельность </a:t>
            </a:r>
            <a:endParaRPr lang="en-US" sz="2400" b="1" dirty="0" smtClean="0"/>
          </a:p>
          <a:p>
            <a:pPr marL="0" indent="0">
              <a:buNone/>
            </a:pPr>
            <a:r>
              <a:rPr lang="ru-RU" sz="2400" b="1" dirty="0" smtClean="0"/>
              <a:t>щитовидной железы, иммунная защита.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3300"/>
                </a:solidFill>
              </a:rPr>
              <a:t>Факторы мешающие усвоению:</a:t>
            </a:r>
            <a:r>
              <a:rPr lang="ru-RU" sz="2400" dirty="0" smtClean="0">
                <a:solidFill>
                  <a:srgbClr val="FF33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/>
              <a:t>возраст, заболевания желудочно-кишечного</a:t>
            </a:r>
          </a:p>
          <a:p>
            <a:pPr marL="0" indent="0">
              <a:buNone/>
            </a:pPr>
            <a:r>
              <a:rPr lang="ru-RU" sz="2400" b="1" dirty="0" smtClean="0"/>
              <a:t>тракта, недостаток витамина С, крепкий чай, кофе, избыток фитинов</a:t>
            </a:r>
          </a:p>
          <a:p>
            <a:endParaRPr lang="ru-RU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4648200" y="1773238"/>
          <a:ext cx="4495800" cy="4535487"/>
        </p:xfrm>
        <a:graphic>
          <a:graphicData uri="http://schemas.openxmlformats.org/presentationml/2006/ole">
            <p:oleObj spid="_x0000_s21506" name="Диаграмма" r:id="rId3" imgW="4667402" imgH="24097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 algn="r"/>
            <a:r>
              <a:rPr lang="ru-RU" sz="8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Иод</a:t>
            </a:r>
            <a:r>
              <a:rPr lang="ru-RU" sz="8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8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I)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3456384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ru-RU" b="1" dirty="0" smtClean="0">
                <a:solidFill>
                  <a:srgbClr val="FF3300"/>
                </a:solidFill>
              </a:rPr>
              <a:t>Значение для организма:</a:t>
            </a:r>
            <a:r>
              <a:rPr lang="ru-RU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влияет на деятельность щитовидной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железы,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регулирует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обмен в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err="1" smtClean="0"/>
              <a:t>еществ</a:t>
            </a:r>
            <a:r>
              <a:rPr lang="ru-RU" b="1" dirty="0" smtClean="0"/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активирует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распад </a:t>
            </a:r>
            <a:r>
              <a:rPr lang="en-US" b="1" dirty="0" smtClean="0"/>
              <a:t> </a:t>
            </a:r>
            <a:endParaRPr lang="ru-RU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холестерина,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участвует в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функциях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сердечно-</a:t>
            </a:r>
            <a:r>
              <a:rPr lang="en-US" b="1" dirty="0" smtClean="0"/>
              <a:t> </a:t>
            </a:r>
            <a:endParaRPr lang="ru-RU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сосудистой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и нервной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систем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3300"/>
                </a:solidFill>
              </a:rPr>
              <a:t>Факторы,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3300"/>
                </a:solidFill>
              </a:rPr>
              <a:t>мешающие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3300"/>
                </a:solidFill>
              </a:rPr>
              <a:t>усвоению: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кулинарная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обработка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Продуктов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 питания,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нехватка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витаминов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В2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 и селена.</a:t>
            </a:r>
          </a:p>
          <a:p>
            <a:endParaRPr lang="ru-RU" dirty="0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619672" y="1052736"/>
          <a:ext cx="7524328" cy="5616624"/>
        </p:xfrm>
        <a:graphic>
          <a:graphicData uri="http://schemas.openxmlformats.org/presentationml/2006/ole">
            <p:oleObj spid="_x0000_s22530" name="Диаграмма" r:id="rId3" imgW="4667402" imgH="30099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Цинк (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Zn)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09427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b="1" dirty="0" smtClean="0">
                <a:solidFill>
                  <a:srgbClr val="FF3300"/>
                </a:solidFill>
              </a:rPr>
              <a:t>Влияние на организм:</a:t>
            </a:r>
          </a:p>
          <a:p>
            <a:pPr marL="0" indent="0" algn="ctr">
              <a:buNone/>
            </a:pPr>
            <a:r>
              <a:rPr lang="ru-RU" b="1" dirty="0" smtClean="0"/>
              <a:t>Входит в состав более 200 </a:t>
            </a:r>
            <a:r>
              <a:rPr lang="ru-RU" b="1" dirty="0" err="1" smtClean="0"/>
              <a:t>ферментов,контро</a:t>
            </a:r>
            <a:r>
              <a:rPr lang="ru-RU" b="1" dirty="0" smtClean="0"/>
              <a:t>-</a:t>
            </a:r>
          </a:p>
          <a:p>
            <a:pPr marL="0" indent="0" algn="ctr">
              <a:buNone/>
            </a:pPr>
            <a:r>
              <a:rPr lang="ru-RU" b="1" dirty="0" err="1" smtClean="0"/>
              <a:t>лирует</a:t>
            </a:r>
            <a:r>
              <a:rPr lang="ru-RU" b="1" dirty="0" smtClean="0"/>
              <a:t> обменные процессы, деятельность      </a:t>
            </a:r>
          </a:p>
          <a:p>
            <a:pPr marL="0" indent="0" algn="ctr">
              <a:buNone/>
            </a:pPr>
            <a:r>
              <a:rPr lang="ru-RU" b="1" dirty="0" smtClean="0"/>
              <a:t>мозга, поджелудочной и половых желез, участвует в выработке инсулина, формирует поведенческие реакции, способствует нормальному состоянию кожи, устойчивости к стрессам, регулирует иммунные и детородные функции, антиоксидант.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Нехватка цинка в организме вызывает:</a:t>
            </a:r>
          </a:p>
          <a:p>
            <a:pPr>
              <a:buNone/>
            </a:pPr>
            <a:r>
              <a:rPr lang="ru-RU" dirty="0" smtClean="0"/>
              <a:t>- симптомы депрессии,</a:t>
            </a:r>
          </a:p>
          <a:p>
            <a:pPr>
              <a:buNone/>
            </a:pPr>
            <a:r>
              <a:rPr lang="ru-RU" dirty="0" smtClean="0"/>
              <a:t>- невнимательность,</a:t>
            </a:r>
          </a:p>
          <a:p>
            <a:pPr>
              <a:buNone/>
            </a:pPr>
            <a:r>
              <a:rPr lang="ru-RU" dirty="0" smtClean="0"/>
              <a:t>- повышение рисков развития алкогольной зависимости.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Цинк влияет на наше настроение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6" descr="Картинка 56 из 32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758" y="4365104"/>
            <a:ext cx="341324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Факторы, способствующие выводу  цинка из организма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24428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дисбаланс  витаминов С и группы В</a:t>
            </a:r>
          </a:p>
          <a:p>
            <a:pPr>
              <a:buNone/>
            </a:pPr>
            <a:r>
              <a:rPr lang="ru-RU" dirty="0" smtClean="0"/>
              <a:t>- избытки в питании человека фитинов (</a:t>
            </a:r>
            <a:r>
              <a:rPr lang="ru-RU" dirty="0" err="1" smtClean="0"/>
              <a:t>бездрожжевого</a:t>
            </a:r>
            <a:r>
              <a:rPr lang="ru-RU" dirty="0" smtClean="0"/>
              <a:t> теста, каши из обработанного зерна)</a:t>
            </a:r>
          </a:p>
          <a:p>
            <a:pPr>
              <a:buNone/>
            </a:pPr>
            <a:r>
              <a:rPr lang="ru-RU" dirty="0" smtClean="0"/>
              <a:t>- излишки сахаров</a:t>
            </a:r>
          </a:p>
          <a:p>
            <a:pPr>
              <a:buNone/>
            </a:pPr>
            <a:r>
              <a:rPr lang="ru-RU" dirty="0" smtClean="0"/>
              <a:t>-длительное употребление слишком соленой пищи</a:t>
            </a:r>
          </a:p>
          <a:p>
            <a:endParaRPr lang="ru-RU" dirty="0"/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88840"/>
          <a:ext cx="4038600" cy="4608512"/>
        </p:xfrm>
        <a:graphic>
          <a:graphicData uri="http://schemas.openxmlformats.org/presentationml/2006/ole">
            <p:oleObj spid="_x0000_s23554" name="Диаграмма" r:id="rId3" imgW="5343449" imgH="34384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322712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Кальций (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33843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3300"/>
                </a:solidFill>
              </a:rPr>
              <a:t>Влияние на организм: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2664296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Формирование костей, мышечной ткани, функция эндокринных желез,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повышает защитные функции,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необходим для поддержания стабильной  сердечной деятельности, передачи нервных импульсов.</a:t>
            </a: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196752"/>
          <a:ext cx="4038600" cy="5661248"/>
        </p:xfrm>
        <a:graphic>
          <a:graphicData uri="http://schemas.openxmlformats.org/presentationml/2006/ole">
            <p:oleObj spid="_x0000_s24578" name="Диаграмма" r:id="rId3" imgW="4667402" imgH="2409749" progId="Excel.Sheet.8">
              <p:embed/>
            </p:oleObj>
          </a:graphicData>
        </a:graphic>
      </p:graphicFrame>
      <p:pic>
        <p:nvPicPr>
          <p:cNvPr id="9" name="Picture 7" descr="i?id=98662210-3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088" y="1124744"/>
            <a:ext cx="1957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92696"/>
            <a:ext cx="3333056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Селен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2592288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F53B27"/>
                </a:solidFill>
                <a:latin typeface="Arial" pitchFamily="34" charset="0"/>
              </a:rPr>
              <a:t>Источники: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</a:rPr>
              <a:t>Необработанное зерно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</a:rPr>
              <a:t>Орехи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</a:rPr>
              <a:t>Морепродукты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</a:rPr>
              <a:t>Лосось, палтус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094277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Влияние на организм: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антиоксидант, стимулирует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иммунитет,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мозга и нервной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системы,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работоспособность,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эмоциональный фон человека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Факторы снижающие содержание селена в организме: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Избыток сахаров,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консервирование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(потери до 50%).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en-US" sz="2800" b="1" dirty="0" smtClean="0">
                <a:solidFill>
                  <a:srgbClr val="F53B27"/>
                </a:solidFill>
                <a:latin typeface="Arial" pitchFamily="34" charset="0"/>
              </a:rPr>
              <a:t> </a:t>
            </a:r>
            <a:endParaRPr lang="ru-RU" sz="2400" b="1" i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4" descr="Картинка 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76925"/>
            <a:ext cx="194351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Картинка 18 из 202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229200"/>
            <a:ext cx="93610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i?id=43189115-51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1" y="4221088"/>
            <a:ext cx="15340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Картинка 2 из 241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1989138"/>
            <a:ext cx="154781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 descr="Картинка 2 из 241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8588" y="2141538"/>
            <a:ext cx="154781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i?id=133912753-25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1614" y="5013176"/>
            <a:ext cx="2086410" cy="14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4690864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Магний (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Mg)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9"/>
            <a:ext cx="4104456" cy="3528391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на организм: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-деятельность мышц сердца и кровообращения,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-ферментативные реакции головного мозга,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-работоспособность и активность человека.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-биосинтез белка,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-передача генетической информации.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764704"/>
            <a:ext cx="4752528" cy="3528393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rgbClr val="9900CC"/>
                </a:solidFill>
                <a:latin typeface="Arial" pitchFamily="34" charset="0"/>
              </a:rPr>
              <a:t>Источники: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9900CC"/>
                </a:solidFill>
                <a:latin typeface="Arial" pitchFamily="34" charset="0"/>
              </a:rPr>
              <a:t>Пшеничные и овсяные отруби, бурый рис, зеленые овощи, патока,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9900CC"/>
                </a:solidFill>
                <a:latin typeface="Arial" pitchFamily="34" charset="0"/>
              </a:rPr>
              <a:t>Чистая вода.</a:t>
            </a:r>
            <a:r>
              <a:rPr lang="ru-RU" sz="2400" dirty="0" smtClean="0">
                <a:solidFill>
                  <a:srgbClr val="9900CC"/>
                </a:solidFill>
                <a:latin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31" descr="Картинка 1 из 258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32856"/>
            <a:ext cx="1296144" cy="11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105835"/>
            <a:ext cx="87484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Факторы, влияющие на снижение уровня обеспеченности организма магнием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-26886368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хронические желудочно-кишечные заболевания.</a:t>
            </a:r>
          </a:p>
          <a:p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алкоголизм, крепкий кофе и чай.</a:t>
            </a:r>
          </a:p>
          <a:p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несбалансированное питание: избыточное количество жиров.</a:t>
            </a:r>
          </a:p>
          <a:p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дефицит витамина </a:t>
            </a:r>
            <a:r>
              <a:rPr 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Е и В6.</a:t>
            </a:r>
          </a:p>
          <a:p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большие физические нагрузки, чрезмерное увлечение баней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2514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хронические желудочно-кишечные заболевания.</a:t>
            </a:r>
          </a:p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алкоголизм, крепкий кофе и чай.</a:t>
            </a:r>
          </a:p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несбалансированное питание: избыточное количество жиров.</a:t>
            </a:r>
          </a:p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дефицит витамина 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Е и В6.</a:t>
            </a:r>
          </a:p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большие физические нагрузки, чрезмерное увлечение баней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факторы, влияющие на формирование дефицитов микроэлементов: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63272" cy="4434840"/>
          </a:xfrm>
        </p:spPr>
        <p:txBody>
          <a:bodyPr>
            <a:normAutofit fontScale="32500" lnSpcReduction="20000"/>
          </a:bodyPr>
          <a:lstStyle/>
          <a:p>
            <a:r>
              <a:rPr lang="ru-RU" sz="16000" b="1" dirty="0" smtClean="0">
                <a:solidFill>
                  <a:srgbClr val="FF33CC"/>
                </a:solidFill>
              </a:rPr>
              <a:t> излишки сахаров </a:t>
            </a:r>
          </a:p>
          <a:p>
            <a:r>
              <a:rPr lang="ru-RU" sz="16000" b="1" dirty="0" smtClean="0">
                <a:solidFill>
                  <a:srgbClr val="990099"/>
                </a:solidFill>
              </a:rPr>
              <a:t>излишки фитинов</a:t>
            </a:r>
          </a:p>
          <a:p>
            <a:r>
              <a:rPr lang="ru-RU" sz="16000" b="1" dirty="0" smtClean="0">
                <a:solidFill>
                  <a:srgbClr val="CC3399"/>
                </a:solidFill>
              </a:rPr>
              <a:t>дефициты витаминов С и группы В</a:t>
            </a:r>
            <a:endParaRPr lang="ru-RU" sz="16000" b="1" dirty="0" smtClean="0">
              <a:solidFill>
                <a:srgbClr val="990099"/>
              </a:solidFill>
            </a:endParaRPr>
          </a:p>
          <a:p>
            <a:r>
              <a:rPr lang="ru-RU" sz="16000" b="1" dirty="0" smtClean="0">
                <a:solidFill>
                  <a:srgbClr val="660066"/>
                </a:solidFill>
              </a:rPr>
              <a:t>несбалансированное питание</a:t>
            </a:r>
            <a:r>
              <a:rPr lang="ru-RU" sz="16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332656"/>
          <a:ext cx="8147248" cy="6120680"/>
        </p:xfrm>
        <a:graphic>
          <a:graphicData uri="http://schemas.openxmlformats.org/presentationml/2006/ole">
            <p:oleObj spid="_x0000_s40962" name="Диаграмма" r:id="rId3" imgW="4667402" imgH="24097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Углеводы - основной поставщик энергии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9552" y="1988840"/>
          <a:ext cx="8219256" cy="4487741"/>
        </p:xfrm>
        <a:graphic>
          <a:graphicData uri="http://schemas.openxmlformats.org/presentationml/2006/ole">
            <p:oleObj spid="_x0000_s41986" name="Диаграмма" r:id="rId3" imgW="4667402" imgH="24097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467544" y="692696"/>
          <a:ext cx="8208912" cy="5760640"/>
        </p:xfrm>
        <a:graphic>
          <a:graphicData uri="http://schemas.openxmlformats.org/presentationml/2006/ole">
            <p:oleObj spid="_x0000_s1026" name="Диаграмма" r:id="rId3" imgW="3695700" imgH="24576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 доказали: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2301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(Наблюдалось 17 тысяч человек, рожденных в 1970 году, исследовалось поведение, успехи, место жизни в зависимости от питания) </a:t>
            </a:r>
          </a:p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Если 10-летний ребенок ежедневно ест конфеты, шоколад и другие сладости, то к 34 годам, он скорее всего, будет более импульсивным и агрессивным, чем те его ровесники, которые не злоупотребляли сладостями в детстве.</a:t>
            </a:r>
          </a:p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них больше вероятность встать на путь преступления.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Общая оценка преступности в мире на 100 тыс.населения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>
            <p:ph idx="1"/>
          </p:nvPr>
        </p:nvGraphicFramePr>
        <p:xfrm>
          <a:off x="611560" y="1916832"/>
          <a:ext cx="8064896" cy="4464496"/>
        </p:xfrm>
        <a:graphic>
          <a:graphicData uri="http://schemas.openxmlformats.org/presentationml/2006/ole">
            <p:oleObj spid="_x0000_s2050" name="Диаграмма" r:id="rId3" imgW="4676851" imgH="24576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8820472" cy="6669360"/>
        </p:xfrm>
        <a:graphic>
          <a:graphicData uri="http://schemas.openxmlformats.org/presentationml/2006/ole">
            <p:oleObj spid="_x0000_s3074" name="Диаграмма" r:id="rId3" imgW="4667402" imgH="24097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Рост производств пищевой промышленности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idx="1"/>
          </p:nvPr>
        </p:nvGraphicFramePr>
        <p:xfrm>
          <a:off x="755576" y="1844824"/>
          <a:ext cx="7632848" cy="4608512"/>
        </p:xfrm>
        <a:graphic>
          <a:graphicData uri="http://schemas.openxmlformats.org/presentationml/2006/ole">
            <p:oleObj spid="_x0000_s4098" name="Диаграмма" r:id="rId3" imgW="4676851" imgH="24576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ph idx="1"/>
          </p:nvPr>
        </p:nvGraphicFramePr>
        <p:xfrm>
          <a:off x="683568" y="692696"/>
          <a:ext cx="7776864" cy="5616624"/>
        </p:xfrm>
        <a:graphic>
          <a:graphicData uri="http://schemas.openxmlformats.org/presentationml/2006/ole">
            <p:oleObj spid="_x0000_s5122" name="Диаграмма" r:id="rId3" imgW="4676851" imgH="24576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Наукой установлено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на </a:t>
            </a:r>
            <a:r>
              <a:rPr lang="ru-RU" sz="4400" b="1" i="1" dirty="0" smtClean="0">
                <a:solidFill>
                  <a:schemeClr val="accent2"/>
                </a:solidFill>
              </a:rPr>
              <a:t>70%</a:t>
            </a:r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развитие интеллекта зависит от генетических предпосылок, остальные </a:t>
            </a:r>
            <a:r>
              <a:rPr lang="ru-RU" sz="4400" b="1" i="1" dirty="0" smtClean="0">
                <a:solidFill>
                  <a:schemeClr val="accent2"/>
                </a:solidFill>
              </a:rPr>
              <a:t>30%</a:t>
            </a:r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 - зависят 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66"/>
                </a:solidFill>
              </a:rPr>
              <a:t>только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66"/>
                </a:solidFill>
              </a:rPr>
              <a:t> </a:t>
            </a:r>
            <a:r>
              <a:rPr lang="ru-RU" sz="4400" b="1" dirty="0" smtClean="0">
                <a:solidFill>
                  <a:srgbClr val="FF0066"/>
                </a:solidFill>
              </a:rPr>
              <a:t>от питания человека!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Что не так с нашим питанием?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Любая технологическая обработка продукта питания ведет к снижению его биологической ценности: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-  изменяются химические формы макро и микро элементов,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- теряется основная масса витаминов.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1166</Words>
  <Application>Microsoft Office PowerPoint</Application>
  <PresentationFormat>Экран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Диаграмма</vt:lpstr>
      <vt:lpstr>Влияние питания школьника на интеллект и формирование вредных привычек   по материалам комиссии по формированию здорового образа жизни Общественной Палаты Российской Федерации  Общероссийского общественного движения «За здоровую Россию» </vt:lpstr>
      <vt:lpstr>Россия занимает в мире:</vt:lpstr>
      <vt:lpstr>Слайд 3</vt:lpstr>
      <vt:lpstr>Общая оценка преступности в мире на 100 тыс.населения</vt:lpstr>
      <vt:lpstr>Слайд 5</vt:lpstr>
      <vt:lpstr>Рост производств пищевой промышленности</vt:lpstr>
      <vt:lpstr>Слайд 7</vt:lpstr>
      <vt:lpstr>Наукой установлено:</vt:lpstr>
      <vt:lpstr>Что не так с нашим питанием?</vt:lpstr>
      <vt:lpstr>Последствия пищевых дефицитов</vt:lpstr>
      <vt:lpstr>Работу мозга обеспечивают:</vt:lpstr>
      <vt:lpstr>Почему при склонности к  полноте, несмотря на  регулярное питание мы испытываем чувство  голода? </vt:lpstr>
      <vt:lpstr>Развитие сетей ресторанов быстрого питания McDonald’s</vt:lpstr>
      <vt:lpstr>Статистика говорит:</vt:lpstr>
      <vt:lpstr> Чем богата любимая еда?</vt:lpstr>
      <vt:lpstr>Действие питания на поведение подростков:</vt:lpstr>
      <vt:lpstr>Слайд 17</vt:lpstr>
      <vt:lpstr>Слайд 18</vt:lpstr>
      <vt:lpstr>Мозг – основа бытия человека</vt:lpstr>
      <vt:lpstr> Железо (Fe)</vt:lpstr>
      <vt:lpstr>Иод  (I)</vt:lpstr>
      <vt:lpstr>Цинк (Zn)</vt:lpstr>
      <vt:lpstr>Факторы, способствующие выводу  цинка из организма</vt:lpstr>
      <vt:lpstr>Кальций (Са)</vt:lpstr>
      <vt:lpstr>                                        Селен (Se)</vt:lpstr>
      <vt:lpstr>                    Магний (Mg)</vt:lpstr>
      <vt:lpstr>Общие факторы, влияющие на формирование дефицитов микроэлементов:</vt:lpstr>
      <vt:lpstr>Слайд 28</vt:lpstr>
      <vt:lpstr>Углеводы - основной поставщик энергии</vt:lpstr>
      <vt:lpstr>Исследования  доказали: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питания школьника на интеллект и формирование вредных привычек   по материалам комиссии по формированию здорового образа жизни Общественной Палаты Российской Федерации  Общероссийского общественного движения «За здоровую Россию»</dc:title>
  <dc:creator>DjMIX</dc:creator>
  <cp:lastModifiedBy>DjMIX</cp:lastModifiedBy>
  <cp:revision>21</cp:revision>
  <dcterms:created xsi:type="dcterms:W3CDTF">2012-03-22T14:24:47Z</dcterms:created>
  <dcterms:modified xsi:type="dcterms:W3CDTF">2012-03-25T11:40:19Z</dcterms:modified>
</cp:coreProperties>
</file>