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88" r:id="rId2"/>
    <p:sldMasterId id="2147483900" r:id="rId3"/>
    <p:sldMasterId id="2147483912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58" r:id="rId7"/>
    <p:sldId id="267" r:id="rId8"/>
    <p:sldId id="288" r:id="rId9"/>
    <p:sldId id="289" r:id="rId10"/>
    <p:sldId id="296" r:id="rId11"/>
    <p:sldId id="260" r:id="rId12"/>
    <p:sldId id="266" r:id="rId13"/>
    <p:sldId id="261" r:id="rId14"/>
    <p:sldId id="290" r:id="rId15"/>
    <p:sldId id="262" r:id="rId16"/>
    <p:sldId id="264" r:id="rId17"/>
    <p:sldId id="265" r:id="rId18"/>
    <p:sldId id="268" r:id="rId19"/>
    <p:sldId id="269" r:id="rId20"/>
    <p:sldId id="270" r:id="rId21"/>
    <p:sldId id="271" r:id="rId22"/>
    <p:sldId id="273" r:id="rId23"/>
    <p:sldId id="286" r:id="rId24"/>
    <p:sldId id="274" r:id="rId25"/>
    <p:sldId id="275" r:id="rId26"/>
    <p:sldId id="276" r:id="rId27"/>
    <p:sldId id="291" r:id="rId28"/>
    <p:sldId id="295" r:id="rId29"/>
    <p:sldId id="293" r:id="rId30"/>
    <p:sldId id="29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F337C-75D4-44BF-8D8B-BA93067C87A6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CB354-90CA-468F-805B-F607320C0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8AA03-6BAE-4E23-9967-44EB6E06A506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35B54-60C4-4493-A428-8FAA62085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ED8BF3-6D9C-4093-A76F-3909D4876851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6419D-1B8F-4361-B418-75239054895F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1E3A3A6-AFF7-4147-9A21-937F0ED817FD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E481-645E-4892-A070-9663DCBC63AB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7D3C-8728-45CA-B3D6-F84D5CA61788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11D5-CAD4-4642-9707-629B85B078FB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DEFE-124A-423D-AE96-8F042590D3CD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CC82-F990-42FB-812A-C6B40C2CE893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1623-2A70-4118-A58D-F9A0B9E5F2D8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18A3-B5C0-4C9A-8A6F-942022AD5087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0182-551F-4341-A2A5-8F9340C65C51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6E96D-A086-4348-8F75-92B6DF5850BC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FB4D-BAC2-4BA5-8DD5-9E204CDA893A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FCE-B834-4913-93AE-03A2B46B33F1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0DBC-7E15-4811-9570-BD567398E14B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3357-0E99-411A-B064-AA5575698E13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0936-4FB9-4CD2-9E58-9ECA090DFC80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2449-C513-4E0D-83CE-129908BA6AB0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15F5-2A72-46A1-8E25-E49721D2AA9A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3F7-277D-4529-B7BE-31AED119C631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71CF-DBD7-4FF4-A613-0F23C5F6975A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1030-3381-49A2-9D24-278AEC9D6C39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180DC-91B6-4BCB-98CD-59524BC0E109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D03E-3C44-4108-B440-CB405D827F2A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41FE-504C-4CC6-961D-C4BE89CB0ABF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96AD-6BAA-45D4-8130-4D0656FBEDAC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96D8-21F2-48C6-8F89-21FCB9A3DA47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F7B7-6C8E-4EDA-AED5-A843C41C3EA2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9A1F-4B5E-469D-A354-81E2336DD78D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AF81-3B27-49B0-8D26-A1E050080507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143F-92BA-4E7F-830A-66FAD8A26549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846B-A621-4FD2-898F-C27FF06822E4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E3A4-ED1E-48D3-B4B8-DD90045DE60C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FD965-94C6-4606-BEFF-80095A94F55F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D49E8-81C4-446A-A540-6BA54CD68943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41A0-EC5A-4432-BA47-CDB926FF1D2C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FB08-4D7C-4BC0-A478-D9E0C6E077E4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DBB4-E4EE-4098-93D1-B434DCCD6207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CCD-34BC-43B0-981D-6CD361FE7253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15C4D-95E6-4FE0-99E1-40475D9899FA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75C48F-BC7D-4C4F-AFC0-FCFAF6691DB2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F8B97E-E425-4DDB-83BF-E6E1EA67E79C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E8094-38F2-4D16-A0CD-3619D6809B51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126D2-4AE8-4269-ABD1-216EBE4D2F6B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6DF1D6E-22BE-4BAD-B78C-765011BAE2F2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0E29EF-E1DE-42D6-B3FC-F96D648A87E2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2F44D3-211B-4870-A90F-3923BD866D76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C5C8A6-3912-4BC0-8639-9F7C80BFD2F9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D5BB86-B10A-48AB-8E68-25DD1D09D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9" y="142852"/>
            <a:ext cx="8458200" cy="5572164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Волшебный мир </a:t>
            </a:r>
          </a:p>
          <a:p>
            <a:pPr algn="ctr"/>
            <a:r>
              <a:rPr lang="ru-RU" sz="9600" b="1" dirty="0" smtClean="0">
                <a:solidFill>
                  <a:srgbClr val="008080"/>
                </a:solidFill>
              </a:rPr>
              <a:t>к</a:t>
            </a:r>
            <a:r>
              <a:rPr lang="ru-RU" sz="9600" b="1" dirty="0" smtClean="0">
                <a:solidFill>
                  <a:srgbClr val="7030A0"/>
                </a:solidFill>
              </a:rPr>
              <a:t>р</a:t>
            </a:r>
            <a:r>
              <a:rPr lang="ru-RU" sz="9600" b="1" dirty="0" smtClean="0">
                <a:solidFill>
                  <a:srgbClr val="FF0000"/>
                </a:solidFill>
              </a:rPr>
              <a:t>а</a:t>
            </a:r>
            <a:r>
              <a:rPr lang="ru-RU" sz="9600" b="1" dirty="0" smtClean="0">
                <a:solidFill>
                  <a:srgbClr val="00B050"/>
                </a:solidFill>
              </a:rPr>
              <a:t>с</a:t>
            </a:r>
            <a:r>
              <a:rPr lang="ru-RU" sz="9600" b="1" dirty="0" smtClean="0">
                <a:solidFill>
                  <a:srgbClr val="0070C0"/>
                </a:solidFill>
              </a:rPr>
              <a:t>о</a:t>
            </a:r>
            <a:r>
              <a:rPr lang="ru-RU" sz="9600" b="1" dirty="0" smtClean="0">
                <a:solidFill>
                  <a:srgbClr val="00B0F0"/>
                </a:solidFill>
              </a:rPr>
              <a:t>к</a:t>
            </a:r>
            <a:endParaRPr lang="ru-RU" sz="9600" b="1" dirty="0">
              <a:solidFill>
                <a:srgbClr val="00B0F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098" name="Picture 2" descr="C:\Documents and Settings\Ученик\Рабочий стол\ЕЛЕНА ГЕНРИХОВНА\пейзажи\c3bcc1e4933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428868"/>
            <a:ext cx="4191000" cy="4071966"/>
          </a:xfrm>
          <a:prstGeom prst="rect">
            <a:avLst/>
          </a:prstGeom>
          <a:noFill/>
        </p:spPr>
      </p:pic>
      <p:pic>
        <p:nvPicPr>
          <p:cNvPr id="4099" name="Picture 3" descr="C:\Documents and Settings\Ученик\Рабочий стол\ЕЛЕНА ГЕНРИХОВНА\пейзажи\d89dd7c230a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392909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122" name="Picture 2" descr="C:\Documents and Settings\Ученик\Рабочий стол\ЕЛЕНА ГЕНРИХОВНА\пейзажи\504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071678"/>
            <a:ext cx="3895911" cy="4214842"/>
          </a:xfrm>
          <a:prstGeom prst="rect">
            <a:avLst/>
          </a:prstGeom>
          <a:noFill/>
        </p:spPr>
      </p:pic>
      <p:pic>
        <p:nvPicPr>
          <p:cNvPr id="5123" name="Picture 3" descr="C:\Documents and Settings\Ученик\Рабочий стол\ЕЛЕНА ГЕНРИХОВНА\пейзажи\1221802253_dsc021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210080" cy="3655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«Цветок чувств»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Какой цвет вы чувствуете…</a:t>
            </a:r>
          </a:p>
          <a:p>
            <a:pPr>
              <a:buFontTx/>
              <a:buChar char="-"/>
            </a:pPr>
            <a:r>
              <a:rPr lang="ru-RU" dirty="0" smtClean="0"/>
              <a:t>когда вас обидели;</a:t>
            </a:r>
          </a:p>
          <a:p>
            <a:pPr>
              <a:buFontTx/>
              <a:buChar char="-"/>
            </a:pPr>
            <a:r>
              <a:rPr lang="ru-RU" dirty="0" smtClean="0"/>
              <a:t>когда у вас радость;</a:t>
            </a:r>
          </a:p>
          <a:p>
            <a:pPr>
              <a:buFontTx/>
              <a:buChar char="-"/>
            </a:pPr>
            <a:r>
              <a:rPr lang="ru-RU" dirty="0" smtClean="0"/>
              <a:t>когда близкие люди от вас далеко;</a:t>
            </a:r>
          </a:p>
          <a:p>
            <a:pPr>
              <a:buFontTx/>
              <a:buChar char="-"/>
            </a:pPr>
            <a:r>
              <a:rPr lang="ru-RU" dirty="0" smtClean="0"/>
              <a:t>когда на уроке получили «5»;</a:t>
            </a:r>
          </a:p>
          <a:p>
            <a:pPr>
              <a:buFontTx/>
              <a:buChar char="-"/>
            </a:pPr>
            <a:r>
              <a:rPr lang="ru-RU" dirty="0" smtClean="0"/>
              <a:t>когда идет дождь.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643702" y="1428736"/>
            <a:ext cx="214314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1428736"/>
            <a:ext cx="192882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1428736"/>
            <a:ext cx="200026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Жанры изобразительного искусства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285860"/>
            <a:ext cx="9001156" cy="437516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портрет</a:t>
            </a:r>
            <a:r>
              <a:rPr lang="ru-RU" sz="2400" dirty="0" smtClean="0"/>
              <a:t>  </a:t>
            </a:r>
            <a:r>
              <a:rPr lang="ru-RU" dirty="0" smtClean="0"/>
              <a:t>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пейзаж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натюрморт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>
            <a:off x="5715008" y="664371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Documents and Settings\Ученик\Мои документы\Мои рисунки\che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143248"/>
            <a:ext cx="2000264" cy="2314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20" name="Прямая со стрелкой 19"/>
          <p:cNvCxnSpPr>
            <a:stCxn id="6" idx="2"/>
          </p:cNvCxnSpPr>
          <p:nvPr/>
        </p:nvCxnSpPr>
        <p:spPr>
          <a:xfrm rot="5400000">
            <a:off x="3536149" y="2321711"/>
            <a:ext cx="571504" cy="78581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2"/>
          </p:cNvCxnSpPr>
          <p:nvPr/>
        </p:nvCxnSpPr>
        <p:spPr>
          <a:xfrm rot="16200000" flipH="1">
            <a:off x="4393405" y="2250273"/>
            <a:ext cx="571504" cy="92869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Documents and Settings\Ученик\Мои документы\Мои рисунки\bfoto_ru_118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143248"/>
            <a:ext cx="1714512" cy="2297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C:\Documents and Settings\Ученик\Мои документы\Мои рисунки\bfoto_ru_59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143248"/>
            <a:ext cx="1500197" cy="22558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C:\Documents and Settings\Ученик\Мои документы\Мои рисунки\d0bdd0b0d182d18ed180d0bcd0bed180d182-d0bad0b0d182d0b0d0bbd0bed0bdd0b8d18f-300x2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143248"/>
            <a:ext cx="2643174" cy="2273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32" name="Прямая со стрелкой 31"/>
          <p:cNvCxnSpPr/>
          <p:nvPr/>
        </p:nvCxnSpPr>
        <p:spPr>
          <a:xfrm rot="5400000">
            <a:off x="7394595" y="2749545"/>
            <a:ext cx="642942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9" idx="2"/>
            <a:endCxn id="1028" idx="0"/>
          </p:cNvCxnSpPr>
          <p:nvPr/>
        </p:nvCxnSpPr>
        <p:spPr>
          <a:xfrm rot="16200000" flipH="1">
            <a:off x="803645" y="2803917"/>
            <a:ext cx="642942" cy="3571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6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28926" y="1857365"/>
            <a:ext cx="6000792" cy="2428892"/>
          </a:xfrm>
        </p:spPr>
        <p:style>
          <a:lnRef idx="2">
            <a:schemeClr val="accent5"/>
          </a:lnRef>
          <a:fillRef idx="1003">
            <a:schemeClr val="dk2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мир живописи.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428728" y="4572008"/>
            <a:ext cx="6400800" cy="1109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72198" y="6143644"/>
          <a:ext cx="2581275" cy="485775"/>
        </p:xfrm>
        <a:graphic>
          <a:graphicData uri="http://schemas.openxmlformats.org/presentationml/2006/ole">
            <p:oleObj spid="_x0000_s1026" name="Пакет" r:id="rId3" imgW="2581200" imgH="485640" progId="Package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5500694" y="4357694"/>
            <a:ext cx="3317404" cy="2143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half" idx="2"/>
          </p:nvPr>
        </p:nvSpPr>
        <p:spPr>
          <a:xfrm>
            <a:off x="4714876" y="6143644"/>
            <a:ext cx="4603288" cy="571504"/>
          </a:xfrm>
        </p:spPr>
        <p:txBody>
          <a:bodyPr>
            <a:normAutofit fontScale="85000" lnSpcReduction="1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М.А.Врубель «Роза»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" name="Содержимое 11" descr="М.А.Врубель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-20000"/>
          </a:blip>
          <a:srcRect l="648" r="648"/>
          <a:stretch>
            <a:fillRect/>
          </a:stretch>
        </p:blipFill>
        <p:spPr>
          <a:xfrm>
            <a:off x="357158" y="285728"/>
            <a:ext cx="5572164" cy="55721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72132" y="5643578"/>
            <a:ext cx="3245966" cy="10715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А.И. Куинджи «Север»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А.И.Куинджи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-10000"/>
          </a:blip>
          <a:srcRect t="6017" b="6017"/>
          <a:stretch>
            <a:fillRect/>
          </a:stretch>
        </p:blipFill>
        <p:spPr>
          <a:xfrm>
            <a:off x="428596" y="357166"/>
            <a:ext cx="5500726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488" y="5786454"/>
            <a:ext cx="6072230" cy="928694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 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В.А.Серов «Портрет императора </a:t>
            </a:r>
            <a:r>
              <a:rPr lang="ru-RU" sz="32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Николая||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»</a:t>
            </a:r>
            <a:endParaRPr lang="ru-RU" sz="32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В.А.Серов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-10000"/>
          </a:blip>
          <a:srcRect t="8349" b="8349"/>
          <a:stretch>
            <a:fillRect/>
          </a:stretch>
        </p:blipFill>
        <p:spPr>
          <a:xfrm>
            <a:off x="285720" y="285728"/>
            <a:ext cx="5357850" cy="535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4876" y="5715016"/>
            <a:ext cx="4286280" cy="100013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  А.К.Саврасов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  «Грачи прилетели»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А.К.Саврасов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237" b="11237"/>
          <a:stretch>
            <a:fillRect/>
          </a:stretch>
        </p:blipFill>
        <p:spPr>
          <a:xfrm>
            <a:off x="357158" y="142852"/>
            <a:ext cx="5357850" cy="535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6901" y="2357430"/>
            <a:ext cx="8156448" cy="2643206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Знатоки живописи</a:t>
            </a:r>
            <a:endParaRPr lang="ru-RU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93823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Цели: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эстетического и нравственного восприятия мира;</a:t>
            </a:r>
          </a:p>
          <a:p>
            <a:r>
              <a:rPr lang="ru-RU" dirty="0" smtClean="0"/>
              <a:t>знакомство с жанрами изобразительного искусства;</a:t>
            </a:r>
          </a:p>
          <a:p>
            <a:r>
              <a:rPr lang="ru-RU" dirty="0" smtClean="0"/>
              <a:t>развитие творческого воображения, мышления.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2285992"/>
            <a:ext cx="7937063" cy="200026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dirty="0" smtClean="0"/>
              <a:t>  </a:t>
            </a:r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Определите  жанр изобразительного искусства</a:t>
            </a:r>
            <a:endParaRPr lang="ru-RU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071546"/>
            <a:ext cx="8156448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1"/>
                </a:solidFill>
              </a:rPr>
              <a:t>Задание:</a:t>
            </a:r>
            <a:endParaRPr lang="ru-RU" sz="4800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458200" cy="642942"/>
          </a:xfrm>
        </p:spPr>
        <p:txBody>
          <a:bodyPr/>
          <a:lstStyle/>
          <a:p>
            <a:pPr algn="ctr"/>
            <a:r>
              <a:rPr lang="ru-RU" dirty="0" err="1" smtClean="0"/>
              <a:t>С.А.кипренский</a:t>
            </a:r>
            <a:r>
              <a:rPr lang="ru-RU" dirty="0" smtClean="0"/>
              <a:t> « </a:t>
            </a:r>
            <a:r>
              <a:rPr lang="ru-RU" dirty="0" err="1" smtClean="0"/>
              <a:t>А.С.пушкин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28596" y="5786454"/>
            <a:ext cx="8429684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Содержимое 5" descr="О.А.Кипренски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85728"/>
            <a:ext cx="4429156" cy="533066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458200" cy="785818"/>
          </a:xfrm>
        </p:spPr>
        <p:txBody>
          <a:bodyPr/>
          <a:lstStyle/>
          <a:p>
            <a:pPr algn="ctr"/>
            <a:r>
              <a:rPr lang="ru-RU" dirty="0" err="1" smtClean="0"/>
              <a:t>В.д.поленов</a:t>
            </a:r>
            <a:r>
              <a:rPr lang="ru-RU" dirty="0" smtClean="0"/>
              <a:t> «заросший пруд»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В.Д.Полен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000100" y="428604"/>
            <a:ext cx="7215238" cy="5025787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458200" cy="714380"/>
          </a:xfrm>
        </p:spPr>
        <p:txBody>
          <a:bodyPr/>
          <a:lstStyle/>
          <a:p>
            <a:pPr algn="ctr"/>
            <a:r>
              <a:rPr lang="ru-RU" dirty="0" err="1" smtClean="0"/>
              <a:t>К.с.петров-водкин</a:t>
            </a:r>
            <a:r>
              <a:rPr lang="ru-RU" dirty="0" smtClean="0"/>
              <a:t> «утренний…»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.С.Петров-Водк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857224" y="285728"/>
            <a:ext cx="7462720" cy="5572164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458200" cy="6429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И.Шишкин «Около дачи»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И.Шишкин Около дачи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1142976" y="357166"/>
            <a:ext cx="6858048" cy="516639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42048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Знаете ли вы художников?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</a:t>
            </a:r>
            <a:r>
              <a:rPr lang="ru-RU" sz="1800" dirty="0" smtClean="0"/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утро, сосны, мишки, шишки.                  Ну, конечно, это…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28596" y="5715016"/>
            <a:ext cx="3520440" cy="428628"/>
          </a:xfrm>
        </p:spPr>
        <p:txBody>
          <a:bodyPr/>
          <a:lstStyle/>
          <a:p>
            <a:pPr algn="ctr"/>
            <a:r>
              <a:rPr lang="ru-RU" dirty="0" smtClean="0"/>
              <a:t>«Утро в сосновом лесу»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>
          <a:xfrm>
            <a:off x="4786314" y="5715016"/>
            <a:ext cx="3520440" cy="428628"/>
          </a:xfrm>
        </p:spPr>
        <p:txBody>
          <a:bodyPr/>
          <a:lstStyle/>
          <a:p>
            <a:pPr algn="ctr"/>
            <a:r>
              <a:rPr lang="ru-RU" dirty="0" smtClean="0"/>
              <a:t>«Около дачи»</a:t>
            </a:r>
            <a:endParaRPr lang="ru-RU" dirty="0"/>
          </a:p>
        </p:txBody>
      </p:sp>
      <p:pic>
        <p:nvPicPr>
          <p:cNvPr id="22" name="Содержимое 21" descr="И.Шишкин Утро в сосновом лесу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2285992"/>
            <a:ext cx="4112787" cy="3286148"/>
          </a:xfrm>
        </p:spPr>
      </p:pic>
      <p:pic>
        <p:nvPicPr>
          <p:cNvPr id="23" name="Содержимое 22" descr="И.Шишкин Около дачи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85992"/>
            <a:ext cx="4357718" cy="3282814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285720" y="142852"/>
            <a:ext cx="8501122" cy="228601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Вся трепещет на ветру роща золотая.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 растрепанным кустам дождик пролетает.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Стог на скошенном лугу,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над рекой плывет туман.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Догадаться я смогу? Кто же это?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4294967295"/>
          </p:nvPr>
        </p:nvSpPr>
        <p:spPr>
          <a:xfrm>
            <a:off x="0" y="5867400"/>
            <a:ext cx="3521075" cy="457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«Вечерний звон»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half" idx="4294967295"/>
          </p:nvPr>
        </p:nvSpPr>
        <p:spPr>
          <a:xfrm>
            <a:off x="5622925" y="5867400"/>
            <a:ext cx="3521075" cy="45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«Осенний день»</a:t>
            </a:r>
            <a:endParaRPr lang="ru-RU" dirty="0"/>
          </a:p>
        </p:txBody>
      </p:sp>
      <p:pic>
        <p:nvPicPr>
          <p:cNvPr id="1026" name="Picture 2" descr="C:\Documents and Settings\Ученик\Мои документы\Мои рисунки\И.И.Левитан Вечерний звон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496"/>
            <a:ext cx="4429124" cy="2682875"/>
          </a:xfrm>
          <a:prstGeom prst="rect">
            <a:avLst/>
          </a:prstGeom>
          <a:noFill/>
        </p:spPr>
      </p:pic>
      <p:pic>
        <p:nvPicPr>
          <p:cNvPr id="1027" name="Picture 3" descr="C:\Documents and Settings\Ученик\Мои документы\Мои рисунки\И.И.Левитан Осенний день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57496"/>
            <a:ext cx="2533650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  <p:bldP spid="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Море вздыбилось порой 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внахлабучку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бьет волной.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Вновь идет «девятый вал»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Это кто нарисовал?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2051" name="Picture 3" descr="C:\Documents and Settings\Ученик\Мои документы\Мои рисунки\И.К.Айвазовский Вол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35811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Отгадай…</a:t>
            </a:r>
            <a:endParaRPr lang="ru-RU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 раме волны бригантина –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    На стене висит … ?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Нарисую все я сказки,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    Мне помогут в этом … ?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Для рисунков наших дом – 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    Называется … ?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Перед этой картиной все почтительно стоят,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    А иные бьют поклоны и молитвы говорят.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И собаку, и павлина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    Слепим мы из … ?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Картину ею обрамляют,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    Внутрь фотографии вставляют.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    Да и оконный переплёт 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    На сей ответ вас наведет.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9412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Из истории рисования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 descr="C:\Documents and Settings\Ученик\Мои документы\Мои рисунки\b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4191000" cy="3345815"/>
          </a:xfrm>
          <a:prstGeom prst="rect">
            <a:avLst/>
          </a:prstGeom>
          <a:noFill/>
        </p:spPr>
      </p:pic>
      <p:pic>
        <p:nvPicPr>
          <p:cNvPr id="1027" name="Picture 3" descr="C:\Documents and Settings\Ученик\Мои документы\Мои рисунки\Image15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71810"/>
            <a:ext cx="4071966" cy="33356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1071546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Самые первобытные рисунки говорят о том, человек от самого своего появления тянулся к искусству, он хотел навсегда запомнить некоторые моменты жизни. В охоте, первобытные люди видели особую красоту, они стремились изобразить грациозность и силу животных.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3438" y="571480"/>
            <a:ext cx="4292241" cy="192882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Древняя Греция и Древний Рим, также оставили множество наскальных свидетельств, напоминающих нам об их существовании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 descr="C:\Documents and Settings\Ученик\Мои документы\Мои рисунки\2999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571744"/>
            <a:ext cx="4267200" cy="3357587"/>
          </a:xfrm>
          <a:prstGeom prst="rect">
            <a:avLst/>
          </a:prstGeom>
          <a:noFill/>
        </p:spPr>
      </p:pic>
      <p:pic>
        <p:nvPicPr>
          <p:cNvPr id="2051" name="Picture 3" descr="C:\Documents and Settings\Ученик\Мои документы\Мои рисунки\сло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4000527" cy="3068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0127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Древнейшие материалы для рисования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Последний подготовительный этап создания пергамента">
            <a:hlinkClick r:id="rId2" invalidUrl="http:///" tooltip="&quot;Последний подготовительный этап создания пергамента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58" y="1785926"/>
            <a:ext cx="40719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7244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Более утонченным материалом для рисования был </a:t>
            </a:r>
            <a:r>
              <a:rPr lang="ru-RU" sz="2000" b="1" i="1" dirty="0" smtClean="0">
                <a:solidFill>
                  <a:srgbClr val="0070C0"/>
                </a:solidFill>
              </a:rPr>
              <a:t>пергамент,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который изготовлялся из различных сортов кожи, грунтовался и полировалс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я.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Первоначально рисовали минералом, который получил название «черный мел», а позже карандаши изготовлялись из сажи с примесью белой глины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928794" y="235743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это означает?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686800" cy="4525963"/>
          </a:xfrm>
        </p:spPr>
        <p:txBody>
          <a:bodyPr/>
          <a:lstStyle/>
          <a:p>
            <a:r>
              <a:rPr lang="ru-RU" dirty="0" smtClean="0"/>
              <a:t>Каждый охотник желает знать, где сидит фазан.</a:t>
            </a:r>
            <a:endParaRPr lang="ru-RU" dirty="0"/>
          </a:p>
        </p:txBody>
      </p:sp>
      <p:pic>
        <p:nvPicPr>
          <p:cNvPr id="1026" name="Picture 2" descr="C:\Documents and Settings\Ученик\Мои документы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4714940" cy="3387188"/>
          </a:xfrm>
          <a:prstGeom prst="rect">
            <a:avLst/>
          </a:prstGeom>
          <a:noFill/>
        </p:spPr>
      </p:pic>
      <p:pic>
        <p:nvPicPr>
          <p:cNvPr id="1027" name="Picture 3" descr="C:\Documents and Settings\Ученик\Мои документы\рад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00438"/>
            <a:ext cx="3786215" cy="292894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94128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В мире красок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B86-B10A-48AB-8E68-25DD1D09DD2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075" name="Picture 3" descr="C:\Documents and Settings\Ученик\Рабочий стол\ЕЛЕНА ГЕНРИХОВНА\пейзажи\0_1de8c_67b5d6c5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718560" cy="3929090"/>
          </a:xfrm>
          <a:prstGeom prst="rect">
            <a:avLst/>
          </a:prstGeom>
          <a:noFill/>
        </p:spPr>
      </p:pic>
      <p:pic>
        <p:nvPicPr>
          <p:cNvPr id="3076" name="Picture 4" descr="C:\Documents and Settings\Ученик\Рабочий стол\ЕЛЕНА ГЕНРИХОВНА\пейзажи\A62825762865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71744"/>
            <a:ext cx="4343400" cy="3884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387</Words>
  <Application>Microsoft Office PowerPoint</Application>
  <PresentationFormat>Экран (4:3)</PresentationFormat>
  <Paragraphs>87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Изящная</vt:lpstr>
      <vt:lpstr>1_Трек</vt:lpstr>
      <vt:lpstr>Трек</vt:lpstr>
      <vt:lpstr>2_Трек</vt:lpstr>
      <vt:lpstr>Пакет</vt:lpstr>
      <vt:lpstr>Слайд 1</vt:lpstr>
      <vt:lpstr>Цели:</vt:lpstr>
      <vt:lpstr>Отгадай…</vt:lpstr>
      <vt:lpstr>Слайд 4</vt:lpstr>
      <vt:lpstr>Из истории рисования</vt:lpstr>
      <vt:lpstr>Слайд 6</vt:lpstr>
      <vt:lpstr>Древнейшие материалы для рисования</vt:lpstr>
      <vt:lpstr>Что это означает?</vt:lpstr>
      <vt:lpstr>В мире красок</vt:lpstr>
      <vt:lpstr>Слайд 10</vt:lpstr>
      <vt:lpstr>Слайд 11</vt:lpstr>
      <vt:lpstr>«Цветок чувств»</vt:lpstr>
      <vt:lpstr>Жанры изобразительного искусства</vt:lpstr>
      <vt:lpstr>мир живописи.</vt:lpstr>
      <vt:lpstr>Слайд 15</vt:lpstr>
      <vt:lpstr>Слайд 16</vt:lpstr>
      <vt:lpstr>Слайд 17</vt:lpstr>
      <vt:lpstr>Слайд 18</vt:lpstr>
      <vt:lpstr>Знатоки живописи</vt:lpstr>
      <vt:lpstr>Задание:</vt:lpstr>
      <vt:lpstr>С.А.кипренский « А.С.пушкин»</vt:lpstr>
      <vt:lpstr>В.д.поленов «заросший пруд»</vt:lpstr>
      <vt:lpstr>К.с.петров-водкин «утренний…»</vt:lpstr>
      <vt:lpstr>И.Шишкин «Около дачи»</vt:lpstr>
      <vt:lpstr>Знаете ли вы художников?       утро, сосны, мишки, шишки.                  Ну, конечно, это…  </vt:lpstr>
      <vt:lpstr>Вся трепещет на ветру роща золотая. По растрепанным кустам дождик пролетает. Стог на скошенном лугу, над рекой плывет туман. Догадаться я смогу? Кто же это? </vt:lpstr>
      <vt:lpstr>Море вздыбилось порой  внахлабучку бьет волной. Вновь идет «девятый вал» Это кто нарисовал?</vt:lpstr>
    </vt:vector>
  </TitlesOfParts>
  <Company>МОУ СОШ10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Ученик</dc:creator>
  <cp:lastModifiedBy>User</cp:lastModifiedBy>
  <cp:revision>63</cp:revision>
  <dcterms:created xsi:type="dcterms:W3CDTF">2009-09-07T11:04:06Z</dcterms:created>
  <dcterms:modified xsi:type="dcterms:W3CDTF">2012-02-13T17:16:26Z</dcterms:modified>
</cp:coreProperties>
</file>