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880BB-59D8-4821-83D3-830A76177A8B}" type="datetimeFigureOut">
              <a:rPr lang="ru-RU" smtClean="0"/>
              <a:pPr/>
              <a:t>24.04.2011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A1BA9A-7C56-4A73-9F57-C07E9CB1748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1BA9A-7C56-4A73-9F57-C07E9CB1748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600000-8D46-4860-961E-35642930A710}" type="datetimeFigureOut">
              <a:rPr lang="ru-RU" smtClean="0"/>
              <a:pPr/>
              <a:t>24.04.2011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7244C3-8EE8-4799-A12F-DA749D6DF2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600000-8D46-4860-961E-35642930A710}" type="datetimeFigureOut">
              <a:rPr lang="ru-RU" smtClean="0"/>
              <a:pPr/>
              <a:t>24.04.2011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7244C3-8EE8-4799-A12F-DA749D6DF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600000-8D46-4860-961E-35642930A710}" type="datetimeFigureOut">
              <a:rPr lang="ru-RU" smtClean="0"/>
              <a:pPr/>
              <a:t>24.04.2011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7244C3-8EE8-4799-A12F-DA749D6DF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600000-8D46-4860-961E-35642930A710}" type="datetimeFigureOut">
              <a:rPr lang="ru-RU" smtClean="0"/>
              <a:pPr/>
              <a:t>24.04.2011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7244C3-8EE8-4799-A12F-DA749D6DF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600000-8D46-4860-961E-35642930A710}" type="datetimeFigureOut">
              <a:rPr lang="ru-RU" smtClean="0"/>
              <a:pPr/>
              <a:t>24.04.2011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7244C3-8EE8-4799-A12F-DA749D6DF2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600000-8D46-4860-961E-35642930A710}" type="datetimeFigureOut">
              <a:rPr lang="ru-RU" smtClean="0"/>
              <a:pPr/>
              <a:t>24.04.2011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7244C3-8EE8-4799-A12F-DA749D6DF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600000-8D46-4860-961E-35642930A710}" type="datetimeFigureOut">
              <a:rPr lang="ru-RU" smtClean="0"/>
              <a:pPr/>
              <a:t>24.04.2011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7244C3-8EE8-4799-A12F-DA749D6DF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600000-8D46-4860-961E-35642930A710}" type="datetimeFigureOut">
              <a:rPr lang="ru-RU" smtClean="0"/>
              <a:pPr/>
              <a:t>24.04.2011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7244C3-8EE8-4799-A12F-DA749D6DF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600000-8D46-4860-961E-35642930A710}" type="datetimeFigureOut">
              <a:rPr lang="ru-RU" smtClean="0"/>
              <a:pPr/>
              <a:t>24.04.2011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7244C3-8EE8-4799-A12F-DA749D6DF2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600000-8D46-4860-961E-35642930A710}" type="datetimeFigureOut">
              <a:rPr lang="ru-RU" smtClean="0"/>
              <a:pPr/>
              <a:t>24.04.2011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7244C3-8EE8-4799-A12F-DA749D6DF2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600000-8D46-4860-961E-35642930A710}" type="datetimeFigureOut">
              <a:rPr lang="ru-RU" smtClean="0"/>
              <a:pPr/>
              <a:t>24.04.2011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7244C3-8EE8-4799-A12F-DA749D6DF2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600000-8D46-4860-961E-35642930A710}" type="datetimeFigureOut">
              <a:rPr lang="ru-RU" smtClean="0"/>
              <a:pPr/>
              <a:t>24.04.2011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87244C3-8EE8-4799-A12F-DA749D6DF26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blinds dir="vert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\Рабочий стол\Новая папка (3)\1c4c3eed2480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0"/>
            <a:ext cx="7715272" cy="1731456"/>
          </a:xfrm>
          <a:prstGeom prst="rect">
            <a:avLst/>
          </a:prstGeom>
          <a:noFill/>
        </p:spPr>
      </p:pic>
      <p:pic>
        <p:nvPicPr>
          <p:cNvPr id="1027" name="Picture 3" descr="C:\Documents and Settings\User\Рабочий стол\Новая папка (3)\ы.bmp"/>
          <p:cNvPicPr>
            <a:picLocks noChangeAspect="1" noChangeArrowheads="1"/>
          </p:cNvPicPr>
          <p:nvPr/>
        </p:nvPicPr>
        <p:blipFill>
          <a:blip r:embed="rId3"/>
          <a:srcRect t="2657"/>
          <a:stretch>
            <a:fillRect/>
          </a:stretch>
        </p:blipFill>
        <p:spPr bwMode="auto">
          <a:xfrm>
            <a:off x="2571736" y="1857364"/>
            <a:ext cx="5300206" cy="500063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643042" y="357166"/>
            <a:ext cx="7143800" cy="8309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00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i="1" spc="50" dirty="0" smtClean="0">
                <a:ln w="11430"/>
                <a:solidFill>
                  <a:schemeClr val="bg2">
                    <a:lumMod val="25000"/>
                  </a:schemeClr>
                </a:solidFill>
                <a:effectLst>
                  <a:glow rad="63500">
                    <a:srgbClr val="7030A0">
                      <a:alpha val="4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 школе изящных  манер</a:t>
            </a:r>
            <a:endParaRPr lang="ru-RU" sz="4800" b="1" i="1" spc="50" dirty="0">
              <a:ln w="11430"/>
              <a:solidFill>
                <a:schemeClr val="bg2">
                  <a:lumMod val="25000"/>
                </a:schemeClr>
              </a:solidFill>
              <a:effectLst>
                <a:glow rad="63500">
                  <a:srgbClr val="7030A0">
                    <a:alpha val="40000"/>
                  </a:srgb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60000" endA="900" endPos="58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User\Рабочий стол\Новая папка (3)\52617603_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669505">
            <a:off x="979056" y="3775115"/>
            <a:ext cx="2297369" cy="2827220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1026" name="Picture 2" descr="C:\Documents and Settings\User\Рабочий стол\Новая папка (3)\dance_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43206">
            <a:off x="6262991" y="3649061"/>
            <a:ext cx="2344701" cy="2699372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050" name="Picture 2" descr="C:\Documents and Settings\User\Рабочий стол\Новая папка (3)\et11.jpg"/>
          <p:cNvPicPr>
            <a:picLocks noChangeAspect="1" noChangeArrowheads="1"/>
          </p:cNvPicPr>
          <p:nvPr/>
        </p:nvPicPr>
        <p:blipFill>
          <a:blip r:embed="rId4"/>
          <a:srcRect l="3731"/>
          <a:stretch>
            <a:fillRect/>
          </a:stretch>
        </p:blipFill>
        <p:spPr bwMode="auto">
          <a:xfrm>
            <a:off x="2928926" y="0"/>
            <a:ext cx="3686188" cy="164656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42976" y="1571612"/>
            <a:ext cx="7786742" cy="258532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400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 современном виде и значении слово было впервые употреблено при дворе  короля Франции Людовика  XIV- гостям были розданы карточки (этикетки) с изложением того, как они должны держаться; хотя определённые своды норм и правил поведения существовали с древнейших времён.</a:t>
            </a:r>
            <a:endParaRPr lang="ru-RU" sz="2400" b="1" i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\Рабочий стол\Новая папка (3)\et11.jpg"/>
          <p:cNvPicPr>
            <a:picLocks noChangeAspect="1" noChangeArrowheads="1"/>
          </p:cNvPicPr>
          <p:nvPr/>
        </p:nvPicPr>
        <p:blipFill>
          <a:blip r:embed="rId2"/>
          <a:srcRect l="3731"/>
          <a:stretch>
            <a:fillRect/>
          </a:stretch>
        </p:blipFill>
        <p:spPr bwMode="auto">
          <a:xfrm>
            <a:off x="2928926" y="0"/>
            <a:ext cx="3686188" cy="164656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42976" y="1714488"/>
            <a:ext cx="7786742" cy="181588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 от фр. </a:t>
            </a:r>
            <a:r>
              <a:rPr lang="en-US" sz="2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etiquette – </a:t>
            </a:r>
            <a:r>
              <a:rPr lang="ru-RU" sz="2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этикетка , надпись)- нормы и правила, отражающие представления о должном поведении людей в обществе.  </a:t>
            </a:r>
            <a:r>
              <a:rPr lang="en-US" sz="28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C:\Documents and Settings\User\Рабочий стол\Новая папка (3)\о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3643314"/>
            <a:ext cx="3195618" cy="208122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User\Рабочий стол\1263802390_king_arthur_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26575">
            <a:off x="6437710" y="3344212"/>
            <a:ext cx="2561599" cy="334606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2" descr="C:\Documents and Settings\User\Рабочий стол\Новая папка (3)\1c4c3eed2480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0"/>
            <a:ext cx="7500990" cy="171512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142984"/>
            <a:ext cx="7426642" cy="5014914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sz="2400" b="1" i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sz="2400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Если приглашенный по каким-то причинам задерживается, или вдруг выясняется, что он не сможет присутствовать, следует сообщить об этом хозяину как можно раньше.</a:t>
            </a:r>
          </a:p>
          <a:p>
            <a:pPr lvl="0"/>
            <a:r>
              <a:rPr lang="ru-RU" sz="2400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Если речь идет о дружеских посиделках, допускается опоздание на 5-10 минут.</a:t>
            </a:r>
          </a:p>
          <a:p>
            <a:endParaRPr lang="ru-RU" sz="28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28794" y="214290"/>
            <a:ext cx="5929354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3600" b="1" i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Точность - вежливость королей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User\Рабочий стол\Новая папка (3)\1c4c3eed2480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42852"/>
            <a:ext cx="3714744" cy="833660"/>
          </a:xfrm>
          <a:prstGeom prst="rect">
            <a:avLst/>
          </a:prstGeom>
          <a:noFill/>
        </p:spPr>
      </p:pic>
      <p:pic>
        <p:nvPicPr>
          <p:cNvPr id="2050" name="Picture 2" descr="C:\Documents and Settings\User\Рабочий стол\Новая папка (3)\888.jpg"/>
          <p:cNvPicPr>
            <a:picLocks noChangeAspect="1" noChangeArrowheads="1"/>
          </p:cNvPicPr>
          <p:nvPr/>
        </p:nvPicPr>
        <p:blipFill>
          <a:blip r:embed="rId3"/>
          <a:srcRect r="19659"/>
          <a:stretch>
            <a:fillRect/>
          </a:stretch>
        </p:blipFill>
        <p:spPr bwMode="auto">
          <a:xfrm flipH="1">
            <a:off x="5743255" y="3286125"/>
            <a:ext cx="3115025" cy="357187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00100" y="302359"/>
            <a:ext cx="6000776" cy="541686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>
              <a:buNone/>
            </a:pPr>
            <a:r>
              <a:rPr lang="ru-RU" sz="2400" b="1" i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 Ситуация первая.</a:t>
            </a:r>
          </a:p>
          <a:p>
            <a:pPr>
              <a:buNone/>
            </a:pPr>
            <a:endParaRPr lang="ru-RU" sz="1600" b="1" i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r>
              <a:rPr lang="ru-RU" sz="1600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Алёша возвращался из школы с друзьями. По дороге спорили о том, кто быстрее бегает. Саша утверждал, что гепард, Витя говорил – антилопа. Доспорить не успели, а уже и дом Алёши. Расставаться не хотелось. Алёша предложил: «Пошли к нам, ребята. У меня «Жизнь животных» есть. И поедим, а то здорово есть хочется»</a:t>
            </a:r>
          </a:p>
          <a:p>
            <a:pPr>
              <a:buNone/>
            </a:pPr>
            <a:r>
              <a:rPr lang="ru-RU" sz="1600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А мама ругаться не будет? – спросил Витя.</a:t>
            </a:r>
          </a:p>
          <a:p>
            <a:pPr>
              <a:buNone/>
            </a:pPr>
            <a:r>
              <a:rPr lang="ru-RU" sz="1600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Ну, что ты! Она у меня не такая!</a:t>
            </a:r>
          </a:p>
          <a:p>
            <a:pPr>
              <a:buNone/>
            </a:pPr>
            <a:r>
              <a:rPr lang="ru-RU" sz="1600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Мальчикам открыла мама Алёши. Она была в стареньком платье, в фартуке. Из – под косынки выбились волосы. В руках мокрая тряпка. В ванной работала стиральная машинка, а в комнате вся мебель была сдвинута. Видно, началась большая уборка.</a:t>
            </a:r>
          </a:p>
          <a:p>
            <a:pPr>
              <a:buNone/>
            </a:pPr>
            <a:r>
              <a:rPr lang="ru-RU" sz="1600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 Вы уж извините, ребята, - у нас беспорядок. я сейчас приготовлю вам чего – </a:t>
            </a:r>
            <a:r>
              <a:rPr lang="ru-RU" sz="1600" b="1" i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нибудь</a:t>
            </a:r>
            <a:r>
              <a:rPr lang="ru-RU" sz="1600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перекусить. мальчики стали отказываться, порывались уйти. Хозяева уговаривали их остаться. Всем было неловко.</a:t>
            </a:r>
          </a:p>
          <a:p>
            <a:pPr>
              <a:buNone/>
            </a:pPr>
            <a:r>
              <a:rPr lang="ru-RU" sz="1600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Кто виноват в этом?</a:t>
            </a: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User\Рабочий стол\Новая папка (3)\1c4c3eed2480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57166"/>
            <a:ext cx="3714744" cy="83366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1071538" y="500042"/>
            <a:ext cx="5000660" cy="483209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i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Ситуация вторая</a:t>
            </a:r>
          </a:p>
          <a:p>
            <a:endParaRPr lang="ru-RU" sz="2000" b="1" i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дверь постучали. Сергей, продолжая есть, крикнул « Входите, открыто!» На пороге появилась …Марина. Это было полной неожиданностью. Они, конечно, знакомы. Но она и жила далеко, и училась не в его классе.</a:t>
            </a:r>
          </a:p>
          <a:p>
            <a:r>
              <a:rPr lang="ru-RU" sz="2000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надо сделать прежде всего? Как быть с ужином: продолжить или оставить? Можно ли спросить, зачем пришла Марина? Если ей срочно нужна книжка, которую придётся искать на стеллаже в соседней комнате, как следует поступить?</a:t>
            </a:r>
            <a:endParaRPr lang="ru-RU" sz="2000" b="1" i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User\Рабочий стол\Новая папка (3)\888159_norma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25437">
            <a:off x="5774984" y="2428624"/>
            <a:ext cx="3197230" cy="3786194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Documents and Settings\User\Рабочий стол\Новая папка (3)\1c4c3eed2480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0"/>
            <a:ext cx="3714744" cy="833660"/>
          </a:xfrm>
          <a:prstGeom prst="rect">
            <a:avLst/>
          </a:prstGeom>
          <a:noFill/>
        </p:spPr>
      </p:pic>
      <p:pic>
        <p:nvPicPr>
          <p:cNvPr id="5" name="Picture 2" descr="C:\Documents and Settings\User\Рабочий стол\5a7e181b372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3268264"/>
            <a:ext cx="4786314" cy="3589737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928662" y="285728"/>
            <a:ext cx="6143652" cy="560153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000" b="1" i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              Ситуация третья.</a:t>
            </a:r>
          </a:p>
          <a:p>
            <a:endParaRPr lang="ru-RU" sz="1600" b="1" i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Times New Roman" pitchFamily="18" charset="0"/>
            </a:endParaRPr>
          </a:p>
          <a:p>
            <a:r>
              <a:rPr lang="ru-RU" sz="1600" b="1" i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Двенадцатилетие</a:t>
            </a:r>
            <a:r>
              <a:rPr lang="ru-RU" sz="1600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 – серьёзная дата. И Лена с мамой готовились ко Дню рождения тщательно: нажарили пирожков, испекли торт, купили мороженного и даже молочный коктейль сделали. Пришли ребята из класса, засыпали Лену подарками, чинно уселись за стол, довольно быстро управились с угощением… И заскучали. Девочки сбились на диване, листали книжку, смеялись, шушукались. Мальчики в другом углу играли в шашки. Дима в седьмой раз ставил на магнитофоне песенку крокодила Гены.</a:t>
            </a:r>
          </a:p>
          <a:p>
            <a:r>
              <a:rPr lang="ru-RU" sz="1600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Лена принесла ещё большой торт: «Ешьте, ребята, ну ешьте!» Но есть никто не хотел.</a:t>
            </a:r>
          </a:p>
          <a:p>
            <a:r>
              <a:rPr lang="ru-RU" sz="1600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-Айда, ребята, шайбу погоняем, - сказал кто – то. И мальчики заторопились. Следом за ними разошлись и подружки.</a:t>
            </a:r>
          </a:p>
          <a:p>
            <a:r>
              <a:rPr lang="ru-RU" sz="1600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 Когда мама, которую Лена попросила уйти часа на два к соседям, вернулась домой, виновница торжества в полном одиночестве горько плакала в неприбранной кухне.</a:t>
            </a:r>
          </a:p>
          <a:p>
            <a:r>
              <a:rPr lang="ru-RU" sz="1600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Как вы думаете, почему не получился День рождения? Почему он не стал настоящим весёлым праздником</a:t>
            </a:r>
            <a:r>
              <a:rPr lang="ru-RU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itchFamily="18" charset="0"/>
              </a:rPr>
              <a:t>? </a:t>
            </a:r>
            <a:endParaRPr lang="ru-RU" b="1" i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Times New Roman" pitchFamily="18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571480"/>
            <a:ext cx="6429420" cy="532453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000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Быть </a:t>
            </a:r>
            <a:r>
              <a:rPr lang="ru-RU" sz="2000" b="1" i="1" u="sng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приветливым</a:t>
            </a:r>
            <a:r>
              <a:rPr lang="ru-RU" sz="2000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хозяином – это значит радушно встретить гостя, помочь ему раздеться, пригласить в комнату, усадить поуютнее, чем – </a:t>
            </a:r>
            <a:r>
              <a:rPr lang="ru-RU" sz="2000" b="1" i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нибудь</a:t>
            </a:r>
            <a:r>
              <a:rPr lang="ru-RU" sz="2000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занять и развлечь его.</a:t>
            </a:r>
          </a:p>
          <a:p>
            <a:r>
              <a:rPr lang="ru-RU" sz="2000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Быть </a:t>
            </a:r>
            <a:r>
              <a:rPr lang="ru-RU" sz="2000" b="1" i="1" u="sng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внимательным</a:t>
            </a:r>
            <a:r>
              <a:rPr lang="ru-RU" sz="2000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хозяином – это значит видеть всех своих гостей сразу и каждого в отдельности, найти время, чтобы со всеми хоть немного поговорить. а тем, кто стеснителен или впервые в доме, уделить побольше внимания, не случайно внимательный хозяин всегда вызывает взаимное расположение к себе.</a:t>
            </a:r>
          </a:p>
          <a:p>
            <a:r>
              <a:rPr lang="ru-RU" sz="2000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Быть </a:t>
            </a:r>
            <a:r>
              <a:rPr lang="ru-RU" sz="2000" b="1" i="1" u="sng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предупредительным</a:t>
            </a:r>
            <a:r>
              <a:rPr lang="ru-RU" sz="2000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хозяином – это значит заранее подумать не только о том, чем вы угостите своих друзей, но и чем займёте их; а кроме того , предупредительный угадывает желания гостей и выполняет их по возможности, не дожидаясь, чтобы его просили.</a:t>
            </a:r>
            <a:endParaRPr lang="ru-RU" sz="2000" b="1" i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User\Рабочий стол\Новая папка (3)\untitled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134683">
            <a:off x="6118336" y="1569411"/>
            <a:ext cx="3001366" cy="158856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C:\Documents and Settings\User\Рабочий стол\Новая папка (3)\к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657744">
            <a:off x="6020067" y="4884653"/>
            <a:ext cx="2476464" cy="138748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User\Рабочий стол\Новая папка (3)\e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973851">
            <a:off x="5859293" y="4309271"/>
            <a:ext cx="2789237" cy="18478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C:\Documents and Settings\User\Рабочий стол\Новая папка (3)\e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46198">
            <a:off x="6169506" y="1351560"/>
            <a:ext cx="2805118" cy="187859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1071538" y="357166"/>
            <a:ext cx="5929338" cy="618630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Быть </a:t>
            </a:r>
            <a:r>
              <a:rPr lang="ru-RU" b="1" i="1" u="sng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щедрым</a:t>
            </a:r>
            <a:r>
              <a:rPr lang="ru-RU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хозяином – это значит не жалеть для гостей книг, марок, игрушек, угощения, а </a:t>
            </a:r>
            <a:r>
              <a:rPr lang="ru-RU" b="1" i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так-же</a:t>
            </a:r>
            <a:r>
              <a:rPr lang="ru-RU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времени, стараний и усилий, затраченных на то, чтобы принять их хорошо.</a:t>
            </a:r>
          </a:p>
          <a:p>
            <a:r>
              <a:rPr lang="ru-RU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Быть </a:t>
            </a:r>
            <a:r>
              <a:rPr lang="ru-RU" b="1" i="1" u="sng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бескорыстным</a:t>
            </a:r>
            <a:r>
              <a:rPr lang="ru-RU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хозяином – это значит не требовать благодарности за то, что вы сделали для гостя, не жаловаться на трудности и заботы, связанные с его приходом, не напоминать без конца, как хорошо вы всё устроили, и, самое главное, не рассчитывать на ответный приём, угощение и подарки.</a:t>
            </a:r>
          </a:p>
          <a:p>
            <a:r>
              <a:rPr lang="ru-RU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Быть </a:t>
            </a:r>
            <a:r>
              <a:rPr lang="ru-RU" b="1" i="1" u="sng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тактичным</a:t>
            </a:r>
            <a:r>
              <a:rPr lang="ru-RU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хозяином – это значит не замечать невольных промахов и ошибок гостя, не затевать разговоров на неприятную для него тему, не устраивать таких игр и развлечений, где хозяин будет выглядеть молодцом, а гость – неумехой.</a:t>
            </a:r>
          </a:p>
          <a:p>
            <a:r>
              <a:rPr lang="ru-RU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 наконец, быть </a:t>
            </a:r>
            <a:r>
              <a:rPr lang="ru-RU" b="1" i="1" u="sng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воспитанным</a:t>
            </a:r>
            <a:r>
              <a:rPr lang="ru-RU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хозяином – это значит выполнять всё, о чём сказано выше, быть ровным, вежливым, и что бы ни случилось, не показывать гостям плохого настроения и недовольства.</a:t>
            </a:r>
            <a:endParaRPr lang="ru-RU" b="1" i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85</TotalTime>
  <Words>814</Words>
  <Application>Microsoft Office PowerPoint</Application>
  <PresentationFormat>Экран (4:3)</PresentationFormat>
  <Paragraphs>34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17</cp:revision>
  <dcterms:created xsi:type="dcterms:W3CDTF">2011-04-20T06:20:34Z</dcterms:created>
  <dcterms:modified xsi:type="dcterms:W3CDTF">2011-04-24T16:06:34Z</dcterms:modified>
</cp:coreProperties>
</file>