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8" r:id="rId4"/>
    <p:sldId id="259" r:id="rId5"/>
    <p:sldId id="261" r:id="rId6"/>
    <p:sldId id="262" r:id="rId7"/>
    <p:sldId id="278" r:id="rId8"/>
    <p:sldId id="263" r:id="rId9"/>
    <p:sldId id="279" r:id="rId10"/>
    <p:sldId id="281" r:id="rId11"/>
    <p:sldId id="265" r:id="rId12"/>
    <p:sldId id="266" r:id="rId13"/>
    <p:sldId id="28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3" r:id="rId25"/>
    <p:sldId id="284" r:id="rId26"/>
    <p:sldId id="285" r:id="rId27"/>
    <p:sldId id="26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30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3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животные</c:v>
                </c:pt>
                <c:pt idx="1">
                  <c:v> насекомые</c:v>
                </c:pt>
                <c:pt idx="2">
                  <c:v>растения</c:v>
                </c:pt>
                <c:pt idx="3">
                  <c:v> грибы</c:v>
                </c:pt>
                <c:pt idx="4">
                  <c:v>простейшие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2000000</c:v>
                </c:pt>
                <c:pt idx="1">
                  <c:v>1500000</c:v>
                </c:pt>
                <c:pt idx="2">
                  <c:v>500000</c:v>
                </c:pt>
                <c:pt idx="3">
                  <c:v>100000</c:v>
                </c:pt>
                <c:pt idx="4">
                  <c:v>40000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059399042374551"/>
          <c:y val="0.14288358381138136"/>
          <c:w val="0.39034727943996117"/>
          <c:h val="0.73059200629961307"/>
        </c:manualLayout>
      </c:layout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 млекопитюшиеся</c:v>
                </c:pt>
                <c:pt idx="1">
                  <c:v>птицы</c:v>
                </c:pt>
                <c:pt idx="2">
                  <c:v> рептилии</c:v>
                </c:pt>
                <c:pt idx="3">
                  <c:v> рыбы</c:v>
                </c:pt>
                <c:pt idx="4">
                  <c:v>растения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</c:v>
                </c:pt>
                <c:pt idx="1">
                  <c:v>113</c:v>
                </c:pt>
                <c:pt idx="2">
                  <c:v>21</c:v>
                </c:pt>
                <c:pt idx="3">
                  <c:v>23</c:v>
                </c:pt>
                <c:pt idx="4">
                  <c:v>384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 млекопитюшиеся</c:v>
                </c:pt>
                <c:pt idx="1">
                  <c:v>птицы</c:v>
                </c:pt>
                <c:pt idx="2">
                  <c:v> рептилии</c:v>
                </c:pt>
                <c:pt idx="3">
                  <c:v> рыбы</c:v>
                </c:pt>
                <c:pt idx="4">
                  <c:v>растения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414</c:v>
                </c:pt>
                <c:pt idx="1">
                  <c:v>924</c:v>
                </c:pt>
                <c:pt idx="2">
                  <c:v>48</c:v>
                </c:pt>
                <c:pt idx="3">
                  <c:v>320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 млекопитюшиеся</c:v>
                </c:pt>
                <c:pt idx="1">
                  <c:v>птицы</c:v>
                </c:pt>
                <c:pt idx="2">
                  <c:v> рептилии</c:v>
                </c:pt>
                <c:pt idx="3">
                  <c:v> рыбы</c:v>
                </c:pt>
                <c:pt idx="4">
                  <c:v>растения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92360704"/>
        <c:axId val="92362240"/>
      </c:barChart>
      <c:catAx>
        <c:axId val="92360704"/>
        <c:scaling>
          <c:orientation val="minMax"/>
        </c:scaling>
        <c:axPos val="b"/>
        <c:tickLblPos val="nextTo"/>
        <c:crossAx val="92362240"/>
        <c:crosses val="autoZero"/>
        <c:auto val="1"/>
        <c:lblAlgn val="ctr"/>
        <c:lblOffset val="100"/>
      </c:catAx>
      <c:valAx>
        <c:axId val="92362240"/>
        <c:scaling>
          <c:orientation val="minMax"/>
        </c:scaling>
        <c:axPos val="l"/>
        <c:majorGridlines/>
        <c:numFmt formatCode="General" sourceLinked="1"/>
        <c:tickLblPos val="nextTo"/>
        <c:crossAx val="92360704"/>
        <c:crosses val="autoZero"/>
        <c:crossBetween val="between"/>
      </c:valAx>
    </c:plotArea>
    <c:legend>
      <c:legendPos val="r"/>
      <c:legendEntry>
        <c:idx val="2"/>
        <c:delete val="1"/>
      </c:legendEntry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415DB-E280-4080-A069-A821B751F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1A003-849A-4C26-8D86-258C046B9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145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1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172FE-229A-4D97-B6CA-E0B484276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0879-F967-4782-90EF-8F58564BA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F02E4-B274-450C-8A78-6C8845706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E971D-0CB5-45E3-83C5-674254B66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4379D-B03E-4970-844C-F17C45797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39816-CB6D-4D05-9654-E71F98B49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8CE3C-5B19-46D0-B9D1-F8E48AD0F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4E5C9-2DFF-4B93-B017-365E771E4C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0F7E9-B3DF-4C92-91FF-30D9C3CF22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DFE59-DAB8-425F-8E5C-9C36664B3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A3128-FF13-4EB3-8549-8501053EB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8FD5C-1DE6-4409-B02A-6F02573A66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236DF-F480-479C-8F54-BA4477D66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F7141-09C2-4611-B9E3-FC94ACD43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7F736-53A5-42B5-A70D-7A5A2DE4F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AAD34-A44D-42B1-AB58-2B3D7A6CA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35792-69DC-49A3-972A-E6C24FD7D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EF87C-0DDB-4898-9F26-8B953FDF0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53E0-BE2E-4962-A439-F2EBAF00A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344DC-DA86-4B16-8189-F8A32E5AF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BF6A5F-B867-4B87-822C-8C7BB9DB08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FBE5DD-85B4-49D1-AB5B-D9F7197E33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1/74/807/74807981_large_top9_Saltoblattellamontistabularis_male_MikePicker_56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l.ru/go/http:/lenta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nauka.izvestia.ru/news/article104035.html" TargetMode="External"/><Relationship Id="rId4" Type="http://schemas.openxmlformats.org/officeDocument/2006/relationships/hyperlink" Target="http://focus.ua/tech/13451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357166"/>
            <a:ext cx="7772400" cy="3143272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Статистика биологического разнообразия Земли</a:t>
            </a:r>
            <a:endParaRPr lang="ru-RU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3000372"/>
            <a:ext cx="6400800" cy="17526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Школьная конференция проектно-исследовательских работ «Мир Земли».</a:t>
            </a:r>
          </a:p>
          <a:p>
            <a:pPr algn="r"/>
            <a:r>
              <a:rPr lang="ru-RU" sz="1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Работу приготовила ученица 7б класса Филиппова Виктория</a:t>
            </a:r>
          </a:p>
          <a:p>
            <a:pPr algn="r"/>
            <a:r>
              <a:rPr lang="ru-RU" sz="1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Руководитель О.А. Куликова</a:t>
            </a:r>
          </a:p>
          <a:p>
            <a:pPr algn="r"/>
            <a:r>
              <a:rPr lang="ru-RU" sz="1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МБОУ СОШ №4 Г Шатура</a:t>
            </a:r>
            <a:endParaRPr lang="ru-RU" sz="18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428604"/>
            <a:ext cx="4148166" cy="592935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ru-RU" sz="1800" dirty="0" smtClean="0"/>
              <a:t>Учеными был найден новый вид антилоп-дукеров </a:t>
            </a:r>
          </a:p>
          <a:p>
            <a:r>
              <a:rPr lang="ru-RU" sz="1800" dirty="0" smtClean="0"/>
              <a:t>Специальная группа ученых обнаружила большую находку, новый вид, который несомненно является млекопитающим, никогда еще его не видели раньше, открытие совершено в горах Танзании .</a:t>
            </a:r>
            <a:br>
              <a:rPr lang="ru-RU" sz="1800" dirty="0" smtClean="0"/>
            </a:br>
            <a:r>
              <a:rPr lang="ru-RU" sz="1800" dirty="0" smtClean="0"/>
              <a:t>Простой вид, это маленькое животное кажется смесью муравьеда и малыша антилопы, животное обозвали - слоновой землеройкой. </a:t>
            </a:r>
          </a:p>
          <a:p>
            <a:pPr algn="just"/>
            <a:r>
              <a:rPr lang="ru-RU" sz="1800" dirty="0" smtClean="0"/>
              <a:t>Согласно специалистам вид этот относится к семье слоновых землероек, зверек весит всего только </a:t>
            </a:r>
            <a:r>
              <a:rPr lang="ru-RU" sz="1800" b="1" dirty="0" smtClean="0">
                <a:solidFill>
                  <a:srgbClr val="FF0000"/>
                </a:solidFill>
              </a:rPr>
              <a:t>700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граммов, а длина </a:t>
            </a:r>
            <a:r>
              <a:rPr lang="ru-RU" sz="1800" b="1" dirty="0" smtClean="0">
                <a:solidFill>
                  <a:srgbClr val="FF0000"/>
                </a:solidFill>
              </a:rPr>
              <a:t>30 </a:t>
            </a:r>
            <a:r>
              <a:rPr lang="ru-RU" sz="1800" dirty="0" smtClean="0"/>
              <a:t>сантиметров.</a:t>
            </a:r>
          </a:p>
          <a:p>
            <a:pPr algn="just"/>
            <a:endParaRPr lang="ru-RU" sz="1800" dirty="0"/>
          </a:p>
        </p:txBody>
      </p:sp>
      <p:pic>
        <p:nvPicPr>
          <p:cNvPr id="5" name="Содержимое 4" descr="philantomba-walteri-est-un-bovide-d-afrique-de-l-o-copie-1 (350x393, 42Kb)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37147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ченые нашли новый вид млекопитающего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71942"/>
            <a:ext cx="2500330" cy="213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428604"/>
            <a:ext cx="4076728" cy="592935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400" dirty="0" smtClean="0"/>
              <a:t>В Австралии нашли гигантскую жабу, которая была поймана и измерена, так вот её длина больше </a:t>
            </a:r>
            <a:r>
              <a:rPr lang="ru-RU" sz="2400" dirty="0" smtClean="0">
                <a:solidFill>
                  <a:srgbClr val="FF0000"/>
                </a:solidFill>
              </a:rPr>
              <a:t>сорока сантиметров и весит она целый один килограмм</a:t>
            </a:r>
            <a:r>
              <a:rPr lang="ru-RU" sz="2400" dirty="0" smtClean="0"/>
              <a:t>. С этих пор эту жабу посчитали как самую необыкновенную, её охарактеризовали как самую большую жабу в мире</a:t>
            </a:r>
            <a:endParaRPr lang="ru-RU" sz="2400" dirty="0"/>
          </a:p>
        </p:txBody>
      </p:sp>
      <p:pic>
        <p:nvPicPr>
          <p:cNvPr id="5" name="Содержимое 4" descr="В Австралии нашли гигантскую жабу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3857652" cy="424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772400" cy="1362075"/>
          </a:xfrm>
        </p:spPr>
        <p:txBody>
          <a:bodyPr/>
          <a:lstStyle/>
          <a:p>
            <a:pPr algn="ctr"/>
            <a:r>
              <a:rPr lang="ru-RU" sz="96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10 самых странных существ на Земле</a:t>
            </a:r>
            <a:endParaRPr lang="ru-RU" sz="96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sz="8800" b="1" dirty="0" smtClean="0">
                <a:solidFill>
                  <a:srgbClr val="C00000"/>
                </a:solidFill>
              </a:rPr>
              <a:t>1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500042"/>
            <a:ext cx="4076728" cy="585791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000" dirty="0" smtClean="0"/>
              <a:t>Международный институт изыскания видов при </a:t>
            </a:r>
            <a:r>
              <a:rPr lang="ru-RU" sz="2000" dirty="0" err="1" smtClean="0"/>
              <a:t>Аризонском</a:t>
            </a:r>
            <a:r>
              <a:rPr lang="ru-RU" sz="2000" dirty="0" smtClean="0"/>
              <a:t> государственном университете опубликовал список </a:t>
            </a:r>
            <a:r>
              <a:rPr lang="ru-RU" sz="2000" dirty="0" smtClean="0">
                <a:solidFill>
                  <a:srgbClr val="FF0000"/>
                </a:solidFill>
              </a:rPr>
              <a:t>10 самых </a:t>
            </a:r>
            <a:r>
              <a:rPr lang="ru-RU" sz="2000" dirty="0" smtClean="0"/>
              <a:t>странных живых существ на планете. растений, животных и микроорганизмов. </a:t>
            </a:r>
          </a:p>
          <a:p>
            <a:r>
              <a:rPr lang="ru-RU" sz="2000" dirty="0" smtClean="0"/>
              <a:t>Возглавляет рейтинг пиявка, найденная в минувшем году в Перу. </a:t>
            </a:r>
            <a:r>
              <a:rPr lang="ru-RU" sz="2000" dirty="0" smtClean="0">
                <a:solidFill>
                  <a:srgbClr val="FF0000"/>
                </a:solidFill>
              </a:rPr>
              <a:t>При длине менее 5 см она имеет большие и острые зубы, </a:t>
            </a:r>
            <a:r>
              <a:rPr lang="ru-RU" sz="2000" dirty="0" smtClean="0"/>
              <a:t>за которые получила название </a:t>
            </a:r>
            <a:r>
              <a:rPr lang="ru-RU" sz="2000" dirty="0" err="1" smtClean="0"/>
              <a:t>Tyrannobdella</a:t>
            </a:r>
            <a:r>
              <a:rPr lang="ru-RU" sz="2000" dirty="0" smtClean="0"/>
              <a:t> </a:t>
            </a:r>
            <a:r>
              <a:rPr lang="ru-RU" sz="2000" dirty="0" err="1" smtClean="0"/>
              <a:t>rex</a:t>
            </a:r>
            <a:r>
              <a:rPr lang="ru-RU" sz="2000" dirty="0" smtClean="0"/>
              <a:t> ("жестокая королевская пиявка"). Самое интересное, что найдена она была на слизистой оболочке человеческого носа. </a:t>
            </a:r>
          </a:p>
          <a:p>
            <a:pPr algn="just"/>
            <a:endParaRPr lang="ru-RU" sz="2000" dirty="0"/>
          </a:p>
        </p:txBody>
      </p:sp>
      <p:pic>
        <p:nvPicPr>
          <p:cNvPr id="5" name="Содержимое 4" descr="TOR-samyhstrannyhzhivotnyhnaplanete (450x334, 19Kb)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00240"/>
            <a:ext cx="4043362" cy="380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                2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428604"/>
            <a:ext cx="4148166" cy="592935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1800" dirty="0" smtClean="0"/>
              <a:t>Второе место в списке заняла рыба </a:t>
            </a:r>
            <a:r>
              <a:rPr lang="ru-RU" sz="1800" dirty="0" err="1" smtClean="0"/>
              <a:t>Halieutichthys</a:t>
            </a:r>
            <a:r>
              <a:rPr lang="ru-RU" sz="1800" dirty="0" smtClean="0"/>
              <a:t> </a:t>
            </a:r>
            <a:r>
              <a:rPr lang="ru-RU" sz="1800" dirty="0" err="1" smtClean="0"/>
              <a:t>intermedius</a:t>
            </a:r>
            <a:r>
              <a:rPr lang="ru-RU" sz="1800" dirty="0" smtClean="0"/>
              <a:t>, которая умеет прыгать и при этом похожа на "гибрид" блина и летучей мыши с руками. Ломать голову над названием существа не пришлось - вновь открытый вид назвали "прыгучей пирожной </a:t>
            </a:r>
            <a:r>
              <a:rPr lang="ru-RU" sz="1800" dirty="0" err="1" smtClean="0"/>
              <a:t>летучемышерыбой</a:t>
            </a:r>
            <a:r>
              <a:rPr lang="ru-RU" sz="1800" dirty="0" smtClean="0"/>
              <a:t>" (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Hopping</a:t>
            </a:r>
            <a:r>
              <a:rPr lang="ru-RU" sz="1800" dirty="0" smtClean="0"/>
              <a:t> </a:t>
            </a:r>
            <a:r>
              <a:rPr lang="ru-RU" sz="1800" dirty="0" err="1" smtClean="0"/>
              <a:t>pancake</a:t>
            </a:r>
            <a:r>
              <a:rPr lang="ru-RU" sz="1800" dirty="0" smtClean="0"/>
              <a:t> </a:t>
            </a:r>
            <a:r>
              <a:rPr lang="ru-RU" sz="1800" dirty="0" err="1" smtClean="0"/>
              <a:t>batfish</a:t>
            </a:r>
            <a:r>
              <a:rPr lang="ru-RU" sz="1800" dirty="0" smtClean="0"/>
              <a:t>). Рыба - летучая мышь интересна тем, что может прогуливаться по дну на своих мускулистых передних плавниках, действительно напоминая в эти моменты ковыляющую по земле летучую мышь.</a:t>
            </a:r>
          </a:p>
          <a:p>
            <a:endParaRPr lang="ru-RU" sz="1800" dirty="0"/>
          </a:p>
        </p:txBody>
      </p:sp>
      <p:pic>
        <p:nvPicPr>
          <p:cNvPr id="5" name="Содержимое 4" descr="110 (550x400, 19Kb)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43050"/>
            <a:ext cx="3886200" cy="363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rgbClr val="C00000"/>
                </a:solidFill>
              </a:rPr>
              <a:t>             3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428604"/>
            <a:ext cx="4148166" cy="592935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000" dirty="0" smtClean="0"/>
              <a:t>Также в список самых странных существ на планете вошел таракан, найденный в ЮАР в национальном парке "Столовая гора", отличающийся от своих собратьев длинными лапами, приспособленными к прыжкам, и внешне напоминающий кузнечика. Насекомое получило название </a:t>
            </a:r>
            <a:r>
              <a:rPr lang="ru-RU" sz="2000" dirty="0" err="1" smtClean="0"/>
              <a:t>Saltoblattella</a:t>
            </a:r>
            <a:r>
              <a:rPr lang="ru-RU" sz="2000" dirty="0" smtClean="0"/>
              <a:t> </a:t>
            </a:r>
            <a:r>
              <a:rPr lang="ru-RU" sz="2000" dirty="0" err="1" smtClean="0"/>
              <a:t>montistabularis</a:t>
            </a:r>
            <a:r>
              <a:rPr lang="ru-RU" sz="2000" dirty="0" smtClean="0"/>
              <a:t>, что переводится с латинского как "маленький прыгающий таракан" </a:t>
            </a:r>
          </a:p>
          <a:p>
            <a:endParaRPr lang="ru-RU" sz="2000" dirty="0"/>
          </a:p>
        </p:txBody>
      </p:sp>
      <p:pic>
        <p:nvPicPr>
          <p:cNvPr id="5" name="Содержимое 4" descr="top9_Saltoblattella-montistabularis_male_Mike-Picker_568 (700x525, 11Kb)">
            <a:hlinkClick r:id="rId3" tgtFrame="_blank"/>
          </p:cNvPr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14488"/>
            <a:ext cx="3700490" cy="360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7629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             4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428604"/>
            <a:ext cx="4076728" cy="585791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400" dirty="0" smtClean="0"/>
              <a:t>Очередная крупная находка - филиппинский варан-вегетарианец </a:t>
            </a:r>
            <a:r>
              <a:rPr lang="ru-RU" sz="2400" dirty="0" err="1" smtClean="0"/>
              <a:t>Varanus</a:t>
            </a:r>
            <a:r>
              <a:rPr lang="ru-RU" sz="2400" dirty="0" smtClean="0"/>
              <a:t> </a:t>
            </a:r>
            <a:r>
              <a:rPr lang="ru-RU" sz="2400" dirty="0" err="1" smtClean="0"/>
              <a:t>bitatawa</a:t>
            </a:r>
            <a:r>
              <a:rPr lang="ru-RU" sz="2400" dirty="0" smtClean="0"/>
              <a:t>. Взрослые особи достигают двух метров в длину, животные имеют яркую окраску. Большую часть времени они проводят в кронах деревьев, поэтому до сих пор не попадались на глаза ученым, однако были давно известны местным охотникам.</a:t>
            </a:r>
          </a:p>
          <a:p>
            <a:endParaRPr lang="ru-RU" sz="2400" dirty="0"/>
          </a:p>
        </p:txBody>
      </p:sp>
      <p:pic>
        <p:nvPicPr>
          <p:cNvPr id="5" name="Содержимое 4" descr="310 (550x310, 67Kb)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28802"/>
            <a:ext cx="3700490" cy="302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                     </a:t>
            </a:r>
            <a:r>
              <a:rPr lang="ru-RU" sz="8000" dirty="0" smtClean="0">
                <a:solidFill>
                  <a:srgbClr val="C00000"/>
                </a:solidFill>
              </a:rPr>
              <a:t>5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428604"/>
            <a:ext cx="4286280" cy="592935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1600" dirty="0" smtClean="0"/>
              <a:t> </a:t>
            </a:r>
            <a:r>
              <a:rPr lang="ru-RU" sz="2000" dirty="0" smtClean="0"/>
              <a:t>Также в список вошел </a:t>
            </a:r>
            <a:r>
              <a:rPr lang="ru-RU" sz="2000" dirty="0" err="1" smtClean="0"/>
              <a:t>мадагаскарский</a:t>
            </a:r>
            <a:r>
              <a:rPr lang="ru-RU" sz="2000" dirty="0" smtClean="0"/>
              <a:t> паук </a:t>
            </a:r>
            <a:r>
              <a:rPr lang="ru-RU" sz="2000" dirty="0" err="1" smtClean="0"/>
              <a:t>Caerostris</a:t>
            </a:r>
            <a:r>
              <a:rPr lang="ru-RU" sz="2000" dirty="0" smtClean="0"/>
              <a:t> </a:t>
            </a:r>
            <a:r>
              <a:rPr lang="ru-RU" sz="2000" dirty="0" err="1" smtClean="0"/>
              <a:t>darwini</a:t>
            </a:r>
            <a:r>
              <a:rPr lang="ru-RU" sz="2000" dirty="0" smtClean="0"/>
              <a:t>, названный в честь Чарльза Дарвина. Этот паук плетет удивительные по протяженности паутины. Один из представителей нового вида сплел сеть длиной </a:t>
            </a:r>
            <a:r>
              <a:rPr lang="ru-RU" sz="2000" b="1" dirty="0" smtClean="0">
                <a:solidFill>
                  <a:srgbClr val="FF0000"/>
                </a:solidFill>
              </a:rPr>
              <a:t>25 метров</a:t>
            </a:r>
            <a:r>
              <a:rPr lang="ru-RU" sz="2000" dirty="0" smtClean="0"/>
              <a:t>, которая протянулась через реку, а площадь паутины составила почти </a:t>
            </a:r>
            <a:r>
              <a:rPr lang="ru-RU" sz="2000" b="1" dirty="0" smtClean="0">
                <a:solidFill>
                  <a:srgbClr val="FF0000"/>
                </a:solidFill>
              </a:rPr>
              <a:t>3 кв. метра</a:t>
            </a:r>
            <a:r>
              <a:rPr lang="ru-RU" sz="2000" dirty="0" smtClean="0"/>
              <a:t>. По прочности нити превосходят материал, из которого делают бронежилеты</a:t>
            </a:r>
          </a:p>
          <a:p>
            <a:endParaRPr lang="ru-RU" sz="2000" dirty="0"/>
          </a:p>
        </p:txBody>
      </p:sp>
      <p:pic>
        <p:nvPicPr>
          <p:cNvPr id="5" name="Содержимое 4" descr="imagesCAFJYYRZ (283x178, 14Kb)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3116"/>
            <a:ext cx="3162297" cy="256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sz="8000" dirty="0" smtClean="0">
                <a:solidFill>
                  <a:srgbClr val="C00000"/>
                </a:solidFill>
              </a:rPr>
              <a:t>            6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428604"/>
            <a:ext cx="4076728" cy="592935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000" dirty="0" smtClean="0"/>
              <a:t>"Каждое из этих удивительных открытий рассказывает историю о нашей родной планете. Они - кусочки мозаики, которые помогают нам понять, как разнообразные формы жизни на Земле сосуществуют в рамках единой биосферы",  Также в рейтинг вошли сверчок, являющийся единственным опылителем редчайшего вида орхидей.</a:t>
            </a:r>
          </a:p>
          <a:p>
            <a:endParaRPr lang="ru-RU" sz="2000" dirty="0" smtClean="0"/>
          </a:p>
          <a:p>
            <a:endParaRPr lang="ru-RU" sz="1600" dirty="0"/>
          </a:p>
        </p:txBody>
      </p:sp>
      <p:pic>
        <p:nvPicPr>
          <p:cNvPr id="5" name="Содержимое 4" descr="106b7 (500x287, 18Kb)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3857652" cy="304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rgbClr val="C00000"/>
                </a:solidFill>
              </a:rPr>
              <a:t>              7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500042"/>
            <a:ext cx="4005290" cy="5626121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r>
              <a:rPr lang="ru-RU" sz="3200" dirty="0" smtClean="0"/>
              <a:t>грибы, растущие под водой </a:t>
            </a:r>
          </a:p>
          <a:p>
            <a:endParaRPr lang="ru-RU" sz="1800" dirty="0"/>
          </a:p>
        </p:txBody>
      </p:sp>
      <p:pic>
        <p:nvPicPr>
          <p:cNvPr id="5" name="Содержимое 4" descr="pic010 (600x450, 120Kb)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00240"/>
            <a:ext cx="36290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Цели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001056" cy="482919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изучение биологического разнообразия Земли с использованием математических понятий.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приобретение навыков самостоятельной работы с большими объемами информации (например, из СМИ, Интернет, из энциклопедий по математике и других учебных пособий по предмету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rgbClr val="C00000"/>
                </a:solidFill>
              </a:rPr>
              <a:t>               8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500042"/>
            <a:ext cx="4076728" cy="5626121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sz="4000" dirty="0" smtClean="0"/>
          </a:p>
          <a:p>
            <a:endParaRPr lang="ru-RU" sz="4000" dirty="0"/>
          </a:p>
          <a:p>
            <a:r>
              <a:rPr lang="ru-RU" sz="4000" dirty="0" smtClean="0"/>
              <a:t>грибовидное дерево, </a:t>
            </a:r>
          </a:p>
          <a:p>
            <a:pPr>
              <a:buNone/>
            </a:pPr>
            <a:r>
              <a:rPr lang="ru-RU" sz="4000" dirty="0" smtClean="0"/>
              <a:t>светящееся в темноте</a:t>
            </a:r>
          </a:p>
          <a:p>
            <a:endParaRPr lang="ru-RU" sz="4000" dirty="0"/>
          </a:p>
        </p:txBody>
      </p:sp>
      <p:pic>
        <p:nvPicPr>
          <p:cNvPr id="5" name="Содержимое 4" descr="dd144 (500x375, 52Kb)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28802"/>
            <a:ext cx="3771928" cy="339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7200" dirty="0" smtClean="0">
                <a:solidFill>
                  <a:srgbClr val="C00000"/>
                </a:solidFill>
              </a:rPr>
              <a:t>9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428604"/>
            <a:ext cx="4076728" cy="569755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бактерия,</a:t>
            </a:r>
          </a:p>
          <a:p>
            <a:pPr>
              <a:buNone/>
            </a:pPr>
            <a:r>
              <a:rPr lang="ru-RU" sz="3200" dirty="0" smtClean="0"/>
              <a:t> способная питаться ржавчиной </a:t>
            </a:r>
          </a:p>
          <a:p>
            <a:endParaRPr lang="ru-RU" sz="3200" dirty="0"/>
          </a:p>
        </p:txBody>
      </p:sp>
      <p:pic>
        <p:nvPicPr>
          <p:cNvPr id="5" name="Содержимое 4" descr="9%20Mycena%20luxaeterna (420x315, 25Kb)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405856"/>
            <a:ext cx="370049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sz="7200" dirty="0" smtClean="0">
                <a:solidFill>
                  <a:srgbClr val="C00000"/>
                </a:solidFill>
              </a:rPr>
              <a:t>10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500042"/>
            <a:ext cx="4076728" cy="5626121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400" dirty="0" smtClean="0"/>
              <a:t>Британские биологи открыли на Филиппинах новый вид плотоядного растения - самый большой из всех известных. Его способностей хватает на то, чтобы съедать не только насекомых, но небольших животных, вроде крыс.</a:t>
            </a:r>
          </a:p>
          <a:p>
            <a:endParaRPr lang="ru-RU" sz="2400" dirty="0"/>
          </a:p>
        </p:txBody>
      </p:sp>
      <p:pic>
        <p:nvPicPr>
          <p:cNvPr id="5" name="Содержимое 4" descr="Биологи нашли новый вид плотоядного растения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5700" y="2212181"/>
            <a:ext cx="3556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71546"/>
            <a:ext cx="7772400" cy="1362075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Оценка ученых за 400 лет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072494" cy="621510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000" dirty="0" smtClean="0"/>
              <a:t>С 1600 года по оценке ученых за </a:t>
            </a:r>
            <a:r>
              <a:rPr lang="ru-RU" sz="2000" dirty="0" smtClean="0">
                <a:solidFill>
                  <a:srgbClr val="C00000"/>
                </a:solidFill>
              </a:rPr>
              <a:t>400 </a:t>
            </a:r>
            <a:r>
              <a:rPr lang="ru-RU" sz="2000" dirty="0" smtClean="0"/>
              <a:t>лет безвозвратно исчезли </a:t>
            </a:r>
            <a:r>
              <a:rPr lang="ru-RU" sz="2000" b="1" dirty="0" smtClean="0">
                <a:solidFill>
                  <a:srgbClr val="C00000"/>
                </a:solidFill>
              </a:rPr>
              <a:t>83</a:t>
            </a:r>
            <a:r>
              <a:rPr lang="ru-RU" sz="2000" dirty="0" smtClean="0"/>
              <a:t> вида млекопитающих, </a:t>
            </a:r>
            <a:r>
              <a:rPr lang="ru-RU" sz="2000" b="1" dirty="0" smtClean="0">
                <a:solidFill>
                  <a:srgbClr val="C00000"/>
                </a:solidFill>
              </a:rPr>
              <a:t>113</a:t>
            </a:r>
            <a:r>
              <a:rPr lang="ru-RU" sz="2000" dirty="0" smtClean="0"/>
              <a:t> видов птиц, </a:t>
            </a:r>
            <a:r>
              <a:rPr lang="ru-RU" sz="2000" b="1" dirty="0" smtClean="0">
                <a:solidFill>
                  <a:srgbClr val="C00000"/>
                </a:solidFill>
              </a:rPr>
              <a:t>21</a:t>
            </a:r>
            <a:r>
              <a:rPr lang="ru-RU" sz="2000" dirty="0" smtClean="0"/>
              <a:t> вид рептилий, </a:t>
            </a:r>
            <a:r>
              <a:rPr lang="ru-RU" sz="2000" b="1" dirty="0" smtClean="0">
                <a:solidFill>
                  <a:srgbClr val="C00000"/>
                </a:solidFill>
              </a:rPr>
              <a:t>23</a:t>
            </a:r>
            <a:r>
              <a:rPr lang="ru-RU" sz="2000" dirty="0" smtClean="0"/>
              <a:t> вида рыб и </a:t>
            </a:r>
            <a:r>
              <a:rPr lang="ru-RU" sz="2000" b="1" dirty="0" smtClean="0">
                <a:solidFill>
                  <a:srgbClr val="C00000"/>
                </a:solidFill>
              </a:rPr>
              <a:t>384</a:t>
            </a:r>
            <a:r>
              <a:rPr lang="ru-RU" sz="2000" dirty="0" smtClean="0"/>
              <a:t> вида высших растений. Этот печальный список не полон, ведь многие животные и растения исчезли прежде, чем были обнаружены учеными. </a:t>
            </a:r>
          </a:p>
          <a:p>
            <a:r>
              <a:rPr lang="ru-RU" sz="2000" dirty="0" smtClean="0"/>
              <a:t>В конце ХХ века планета теряет один вид позвоночных животных ежегодно. Существует Красная книга Международного союза охраны природы и Красные книги отдельных государств и отдельных районов и регионов. </a:t>
            </a:r>
          </a:p>
          <a:p>
            <a:r>
              <a:rPr lang="ru-RU" sz="2000" dirty="0" smtClean="0"/>
              <a:t>В настоящее время под угрозой исчезновения находится почти </a:t>
            </a:r>
            <a:r>
              <a:rPr lang="ru-RU" sz="2000" b="1" dirty="0" smtClean="0">
                <a:solidFill>
                  <a:srgbClr val="C00000"/>
                </a:solidFill>
              </a:rPr>
              <a:t>20 тысяч </a:t>
            </a:r>
            <a:r>
              <a:rPr lang="ru-RU" sz="2000" dirty="0" smtClean="0"/>
              <a:t>видов растений, </a:t>
            </a:r>
            <a:r>
              <a:rPr lang="ru-RU" sz="2000" b="1" dirty="0" smtClean="0">
                <a:solidFill>
                  <a:srgbClr val="C00000"/>
                </a:solidFill>
              </a:rPr>
              <a:t>320 </a:t>
            </a:r>
            <a:r>
              <a:rPr lang="ru-RU" sz="2000" dirty="0" smtClean="0"/>
              <a:t>видов рыб, </a:t>
            </a:r>
            <a:r>
              <a:rPr lang="ru-RU" sz="2000" b="1" dirty="0" smtClean="0">
                <a:solidFill>
                  <a:srgbClr val="C00000"/>
                </a:solidFill>
              </a:rPr>
              <a:t>48</a:t>
            </a:r>
            <a:r>
              <a:rPr lang="ru-RU" sz="2000" dirty="0" smtClean="0"/>
              <a:t> амфибий, </a:t>
            </a:r>
            <a:r>
              <a:rPr lang="ru-RU" sz="2000" b="1" dirty="0" smtClean="0">
                <a:solidFill>
                  <a:srgbClr val="C00000"/>
                </a:solidFill>
              </a:rPr>
              <a:t>1355 </a:t>
            </a:r>
            <a:r>
              <a:rPr lang="ru-RU" sz="2000" dirty="0" smtClean="0"/>
              <a:t>видов рептилий, </a:t>
            </a:r>
            <a:r>
              <a:rPr lang="ru-RU" sz="2000" b="1" dirty="0" smtClean="0">
                <a:solidFill>
                  <a:srgbClr val="C00000"/>
                </a:solidFill>
              </a:rPr>
              <a:t>924</a:t>
            </a:r>
            <a:r>
              <a:rPr lang="ru-RU" sz="2000" dirty="0" smtClean="0"/>
              <a:t> видов птиц и </a:t>
            </a:r>
            <a:r>
              <a:rPr lang="ru-RU" sz="2000" b="1" dirty="0" smtClean="0">
                <a:solidFill>
                  <a:srgbClr val="C00000"/>
                </a:solidFill>
              </a:rPr>
              <a:t>414</a:t>
            </a:r>
            <a:r>
              <a:rPr lang="ru-RU" sz="2000" dirty="0" smtClean="0"/>
              <a:t> видов млекопитающих. </a:t>
            </a:r>
          </a:p>
          <a:p>
            <a:r>
              <a:rPr lang="ru-RU" sz="2000" dirty="0" smtClean="0"/>
              <a:t>Исчезновение видов нарушает тонкий природный баланс, который складывался миллионы лет. Утрата вида ведет к скрытой цепочке негативных последствий, вследствие которого экосистемы зачастую становятся неустойчивыми. Этот процесс может стать опасным не только для природы, но и человечества в целом.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357166"/>
          <a:ext cx="8072494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28860" y="5857892"/>
          <a:ext cx="4239491" cy="628672"/>
        </p:xfrm>
        <a:graphic>
          <a:graphicData uri="http://schemas.openxmlformats.org/drawingml/2006/table">
            <a:tbl>
              <a:tblPr/>
              <a:tblGrid>
                <a:gridCol w="4239491"/>
              </a:tblGrid>
              <a:tr h="62867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Исчезновение растений выходит за пределы данной шкалы, их более 20 тыс.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 СПИСОК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6810396" cy="412592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000" dirty="0" smtClean="0"/>
              <a:t> 1. </a:t>
            </a:r>
            <a:r>
              <a:rPr lang="ru-RU" sz="2000" dirty="0" err="1" smtClean="0"/>
              <a:t>Ю.А.Школенко</a:t>
            </a:r>
            <a:r>
              <a:rPr lang="ru-RU" sz="2000" dirty="0" smtClean="0"/>
              <a:t> "Эта хрупкая планета".</a:t>
            </a:r>
          </a:p>
          <a:p>
            <a:r>
              <a:rPr lang="ru-RU" sz="2000" dirty="0" smtClean="0"/>
              <a:t> 2. А.Л. </a:t>
            </a:r>
            <a:r>
              <a:rPr lang="ru-RU" sz="2000" dirty="0" err="1" smtClean="0"/>
              <a:t>Аншин</a:t>
            </a:r>
            <a:r>
              <a:rPr lang="ru-RU" sz="2000" dirty="0" smtClean="0"/>
              <a:t>, А.И. </a:t>
            </a:r>
            <a:r>
              <a:rPr lang="ru-RU" sz="2000" dirty="0" err="1" smtClean="0"/>
              <a:t>Мелуа</a:t>
            </a:r>
            <a:r>
              <a:rPr lang="ru-RU" sz="2000" dirty="0" smtClean="0"/>
              <a:t> " Уроки экологических просчётов".</a:t>
            </a:r>
          </a:p>
          <a:p>
            <a:r>
              <a:rPr lang="ru-RU" sz="2000" dirty="0" smtClean="0"/>
              <a:t> 3. Под редакцией профессоров Зозулина, </a:t>
            </a:r>
            <a:r>
              <a:rPr lang="ru-RU" sz="2000" dirty="0" err="1" smtClean="0"/>
              <a:t>Номоконова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Чупакина</a:t>
            </a:r>
            <a:r>
              <a:rPr lang="ru-RU" sz="2000" dirty="0" smtClean="0"/>
              <a:t>   	"Человек и  </a:t>
            </a:r>
            <a:r>
              <a:rPr lang="ru-RU" sz="2000" dirty="0" err="1" smtClean="0"/>
              <a:t>боисфера</a:t>
            </a:r>
            <a:r>
              <a:rPr lang="ru-RU" sz="2000" dirty="0" smtClean="0"/>
              <a:t>".</a:t>
            </a:r>
          </a:p>
          <a:p>
            <a:r>
              <a:rPr lang="ru-RU" sz="2000" dirty="0" smtClean="0"/>
              <a:t> 4. Большая Советская энциклопедия.</a:t>
            </a:r>
          </a:p>
          <a:p>
            <a:r>
              <a:rPr lang="ru-RU" sz="2000" dirty="0" smtClean="0"/>
              <a:t> 5.Источник: </a:t>
            </a:r>
            <a:r>
              <a:rPr lang="ru-RU" sz="2000" u="sng" dirty="0" smtClean="0">
                <a:hlinkClick r:id="rId3"/>
              </a:rPr>
              <a:t>LENTA.RU</a:t>
            </a:r>
            <a:r>
              <a:rPr lang="ru-RU" sz="2000" u="sng" dirty="0" smtClean="0"/>
              <a:t>. </a:t>
            </a:r>
          </a:p>
          <a:p>
            <a:r>
              <a:rPr lang="ru-RU" sz="2000" dirty="0" smtClean="0"/>
              <a:t>6.Источник: </a:t>
            </a:r>
            <a:r>
              <a:rPr lang="ru-RU" sz="2000" u="sng" dirty="0" err="1" smtClean="0">
                <a:hlinkClick r:id="rId4"/>
              </a:rPr>
              <a:t>focus.ua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 7. Интернет ресурсы </a:t>
            </a:r>
            <a:r>
              <a:rPr lang="ru-RU" sz="2000" u="sng" dirty="0" smtClean="0">
                <a:hlinkClick r:id="rId5"/>
              </a:rPr>
              <a:t>http://nauka.izvestia.ru/news/article104035.html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Предполагаемое практическое  применение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001056" cy="490063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hangingPunct="0"/>
            <a:r>
              <a:rPr lang="ru-RU" sz="2800" dirty="0" smtClean="0"/>
              <a:t>Возможность применения полученных знаний: при решении предметных задач,</a:t>
            </a:r>
          </a:p>
          <a:p>
            <a:pPr hangingPunct="0"/>
            <a:r>
              <a:rPr lang="ru-RU" sz="2800" dirty="0" smtClean="0"/>
              <a:t>в повседневной жизни, при изучении тем на других предметах.</a:t>
            </a:r>
          </a:p>
          <a:p>
            <a:r>
              <a:rPr lang="ru-RU" sz="2800" dirty="0" smtClean="0"/>
              <a:t>Использование результатов исследования в виде презентаций учителями – предметниками, в качестве вспомогательного материала при проведении интегрированных уроков (математика и география, математика и биология).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задачи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643050"/>
            <a:ext cx="4148166" cy="464347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000" dirty="0" smtClean="0"/>
              <a:t>Выявить наиболее интересные статистические данные биологического разнообразия Земли.</a:t>
            </a:r>
          </a:p>
          <a:p>
            <a:r>
              <a:rPr lang="ru-RU" sz="2000" dirty="0" smtClean="0"/>
              <a:t>Представить статистические данные по возникновению новых видов и самых странных существ на земле.</a:t>
            </a:r>
          </a:p>
          <a:p>
            <a:r>
              <a:rPr lang="ru-RU" sz="2000" dirty="0" smtClean="0"/>
              <a:t>Показать в виде диаграммы оценку ученых о исчезновении различных видов растений и животных за 400 лет на Земле.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7" descr="imagesCAMTNZ4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643050"/>
            <a:ext cx="4071966" cy="4470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571480"/>
            <a:ext cx="3886200" cy="555468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Используемые математические знания</a:t>
            </a:r>
          </a:p>
          <a:p>
            <a:r>
              <a:rPr lang="ru-RU" sz="2400" dirty="0"/>
              <a:t> Составление и чтение круговых и столбчатых диаграмм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Умение производить сравнительный анализ.</a:t>
            </a:r>
          </a:p>
          <a:p>
            <a:r>
              <a:rPr lang="ru-RU" sz="2400" dirty="0"/>
              <a:t>Использование статистических исследований.</a:t>
            </a:r>
          </a:p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3929090" cy="555468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Методы исследования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endParaRPr lang="ru-RU" sz="2400" dirty="0" smtClean="0"/>
          </a:p>
          <a:p>
            <a:r>
              <a:rPr lang="ru-RU" sz="2400" dirty="0" smtClean="0"/>
              <a:t>Обработка, анализ научных источников;</a:t>
            </a:r>
          </a:p>
          <a:p>
            <a:r>
              <a:rPr lang="ru-RU" sz="2400" dirty="0" smtClean="0"/>
              <a:t> Анализ научной литературы, учебников и пособий по исследуемой проблеме.</a:t>
            </a:r>
          </a:p>
          <a:p>
            <a:endParaRPr lang="ru-RU" sz="24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772400" cy="3643338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Статистика биологического разнообразия Земли</a:t>
            </a:r>
            <a:endParaRPr lang="ru-RU" sz="60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428604"/>
            <a:ext cx="3886200" cy="592935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1600" dirty="0" smtClean="0"/>
              <a:t>Совокупность всех разновидностей живых существ Земли именуют биологическим разнообразием или </a:t>
            </a:r>
            <a:r>
              <a:rPr lang="ru-RU" sz="1600" dirty="0" err="1" smtClean="0"/>
              <a:t>биоразнообразием</a:t>
            </a:r>
            <a:r>
              <a:rPr lang="ru-RU" sz="1600" dirty="0" smtClean="0"/>
              <a:t>, которое начало возникать с зарождением жизни около </a:t>
            </a:r>
            <a:r>
              <a:rPr lang="ru-RU" sz="1600" b="1" dirty="0" smtClean="0">
                <a:solidFill>
                  <a:srgbClr val="C00000"/>
                </a:solidFill>
              </a:rPr>
              <a:t>4 млрд. лет </a:t>
            </a:r>
            <a:r>
              <a:rPr lang="ru-RU" sz="1600" dirty="0" smtClean="0"/>
              <a:t>назад. </a:t>
            </a:r>
          </a:p>
          <a:p>
            <a:r>
              <a:rPr lang="ru-RU" sz="1600" dirty="0" smtClean="0"/>
              <a:t>Невозможно подсчитать сколько всего видов возникало и исчезало на Земле. Сегодня в науке описано </a:t>
            </a:r>
            <a:r>
              <a:rPr lang="ru-RU" sz="1600" b="1" dirty="0" smtClean="0">
                <a:solidFill>
                  <a:srgbClr val="C00000"/>
                </a:solidFill>
              </a:rPr>
              <a:t>около 2 млн</a:t>
            </a:r>
            <a:r>
              <a:rPr lang="ru-RU" sz="1600" dirty="0" smtClean="0"/>
              <a:t>. видов животных, </a:t>
            </a:r>
            <a:r>
              <a:rPr lang="ru-RU" sz="1600" b="1" dirty="0" smtClean="0">
                <a:solidFill>
                  <a:srgbClr val="C00000"/>
                </a:solidFill>
              </a:rPr>
              <a:t>более 1,5 млн. </a:t>
            </a:r>
            <a:r>
              <a:rPr lang="ru-RU" sz="1600" dirty="0" smtClean="0"/>
              <a:t>насекомых, примерно </a:t>
            </a:r>
            <a:r>
              <a:rPr lang="ru-RU" sz="1600" b="1" dirty="0" smtClean="0">
                <a:solidFill>
                  <a:srgbClr val="C00000"/>
                </a:solidFill>
              </a:rPr>
              <a:t>0,5 млн</a:t>
            </a:r>
            <a:r>
              <a:rPr lang="ru-RU" sz="1600" dirty="0" smtClean="0"/>
              <a:t>. видов растений, </a:t>
            </a:r>
            <a:r>
              <a:rPr lang="ru-RU" sz="1600" b="1" dirty="0" smtClean="0">
                <a:solidFill>
                  <a:srgbClr val="C00000"/>
                </a:solidFill>
              </a:rPr>
              <a:t>свыше 100 тыс</a:t>
            </a:r>
            <a:r>
              <a:rPr lang="ru-RU" sz="1600" dirty="0" smtClean="0"/>
              <a:t>. видов грибов и </a:t>
            </a:r>
            <a:r>
              <a:rPr lang="ru-RU" sz="1600" b="1" dirty="0" smtClean="0">
                <a:solidFill>
                  <a:srgbClr val="C00000"/>
                </a:solidFill>
              </a:rPr>
              <a:t>40 тыс</a:t>
            </a:r>
            <a:r>
              <a:rPr lang="ru-RU" sz="1600" dirty="0" smtClean="0"/>
              <a:t>. видов простейших. </a:t>
            </a:r>
          </a:p>
          <a:p>
            <a:r>
              <a:rPr lang="ru-RU" sz="1600" dirty="0" smtClean="0"/>
              <a:t>Только лесной зоне Якутии насчитывается </a:t>
            </a:r>
            <a:r>
              <a:rPr lang="ru-RU" sz="1600" b="1" dirty="0" smtClean="0">
                <a:solidFill>
                  <a:srgbClr val="C00000"/>
                </a:solidFill>
              </a:rPr>
              <a:t>1891</a:t>
            </a:r>
            <a:r>
              <a:rPr lang="ru-RU" sz="1600" dirty="0" smtClean="0"/>
              <a:t> вид сосудистых растений, </a:t>
            </a:r>
            <a:r>
              <a:rPr lang="ru-RU" sz="1600" b="1" dirty="0" smtClean="0">
                <a:solidFill>
                  <a:srgbClr val="C00000"/>
                </a:solidFill>
              </a:rPr>
              <a:t>300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/>
              <a:t>видов мхов, более </a:t>
            </a:r>
            <a:r>
              <a:rPr lang="ru-RU" sz="1600" b="1" dirty="0" smtClean="0">
                <a:solidFill>
                  <a:srgbClr val="C00000"/>
                </a:solidFill>
              </a:rPr>
              <a:t>500 </a:t>
            </a:r>
            <a:r>
              <a:rPr lang="ru-RU" sz="1600" dirty="0" smtClean="0"/>
              <a:t>видов лишайников, более </a:t>
            </a:r>
            <a:r>
              <a:rPr lang="ru-RU" sz="1600" b="1" dirty="0" smtClean="0">
                <a:solidFill>
                  <a:srgbClr val="C00000"/>
                </a:solidFill>
              </a:rPr>
              <a:t>250</a:t>
            </a:r>
            <a:r>
              <a:rPr lang="ru-RU" sz="1600" dirty="0" smtClean="0"/>
              <a:t> видов наземных позвоночных.</a:t>
            </a:r>
          </a:p>
          <a:p>
            <a:endParaRPr lang="ru-RU" sz="1600" dirty="0"/>
          </a:p>
        </p:txBody>
      </p:sp>
      <p:graphicFrame>
        <p:nvGraphicFramePr>
          <p:cNvPr id="6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4214810" y="428604"/>
          <a:ext cx="4386266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Новые виды</a:t>
            </a:r>
            <a:endParaRPr lang="ru-RU" sz="7200" dirty="0"/>
          </a:p>
        </p:txBody>
      </p:sp>
      <p:pic>
        <p:nvPicPr>
          <p:cNvPr id="3" name="Рисунок 2" descr="ЛЮБОПЫТСТВО ПРИРОДЫ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857364"/>
            <a:ext cx="535785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new-species-9-h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928802"/>
            <a:ext cx="50720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new-species-8-hf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928802"/>
            <a:ext cx="51435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new-species-7-hf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928802"/>
            <a:ext cx="49292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new-species-3-hf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2000240"/>
            <a:ext cx="500066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new-species-5-hf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2000240"/>
            <a:ext cx="521497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new-species-6-hf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1857364"/>
            <a:ext cx="514353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ервичная зубатая моль Micropterix imperfectella (фото &lt;noindex&gt;&lt;a target=_blank href=http://www.flickr.com/photos/mothguy/&gt;EduardoMarabuto Photography&lt;/a&gt;&lt;/noindex&gt;).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1928802"/>
            <a:ext cx="50720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от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00232" y="1928802"/>
            <a:ext cx="521497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5" descr="Горная обезьянка"/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0" y="1928802"/>
            <a:ext cx="50720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new-species-1-hf.jp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71670" y="1928802"/>
            <a:ext cx="50720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857232"/>
            <a:ext cx="5643586" cy="45243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Количество описанных видов увеличивается, так, например, в 1993 г. во Вьетнаме обнаружили новый вид антилопы. Это крупное животное. </a:t>
            </a:r>
          </a:p>
          <a:p>
            <a:r>
              <a:rPr lang="ru-RU" dirty="0" smtClean="0"/>
              <a:t>Пополнение </a:t>
            </a:r>
            <a:r>
              <a:rPr lang="ru-RU" dirty="0" err="1" smtClean="0"/>
              <a:t>биоразнообразия</a:t>
            </a:r>
            <a:r>
              <a:rPr lang="ru-RU" dirty="0" smtClean="0"/>
              <a:t> происходит в основном за счет насекомых, каждый год открывают до </a:t>
            </a:r>
            <a:r>
              <a:rPr lang="ru-RU" dirty="0" smtClean="0">
                <a:solidFill>
                  <a:srgbClr val="FF0000"/>
                </a:solidFill>
              </a:rPr>
              <a:t>2 тыс. новых видов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Пополняются новыми видами списки рыб, червей, грибов.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Большинство специалистов склоняется к цифре 5-6 </a:t>
            </a:r>
            <a:r>
              <a:rPr lang="ru-RU" dirty="0" err="1" smtClean="0">
                <a:solidFill>
                  <a:srgbClr val="FF0000"/>
                </a:solidFill>
              </a:rPr>
              <a:t>млн</a:t>
            </a:r>
            <a:r>
              <a:rPr lang="ru-RU" dirty="0" smtClean="0">
                <a:solidFill>
                  <a:srgbClr val="FF0000"/>
                </a:solidFill>
              </a:rPr>
              <a:t> видов. </a:t>
            </a:r>
            <a:r>
              <a:rPr lang="ru-RU" dirty="0" smtClean="0"/>
              <a:t>Имеются географические закономерности видового разнообразия, например, для России оно постепенно возрастает с севера на юг. Самых больших для суши величин видовое разнообразие достигает в тропических дождевых лесах.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8">
  <a:themeElements>
    <a:clrScheme name="">
      <a:dk1>
        <a:srgbClr val="000000"/>
      </a:dk1>
      <a:lt1>
        <a:srgbClr val="6699FF"/>
      </a:lt1>
      <a:dk2>
        <a:srgbClr val="1C1C1C"/>
      </a:dk2>
      <a:lt2>
        <a:srgbClr val="4D4D4D"/>
      </a:lt2>
      <a:accent1>
        <a:srgbClr val="CC0066"/>
      </a:accent1>
      <a:accent2>
        <a:srgbClr val="FF99CC"/>
      </a:accent2>
      <a:accent3>
        <a:srgbClr val="B8CAFF"/>
      </a:accent3>
      <a:accent4>
        <a:srgbClr val="000000"/>
      </a:accent4>
      <a:accent5>
        <a:srgbClr val="E2AAB8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6699FF"/>
      </a:lt1>
      <a:dk2>
        <a:srgbClr val="1C1C1C"/>
      </a:dk2>
      <a:lt2>
        <a:srgbClr val="4D4D4D"/>
      </a:lt2>
      <a:accent1>
        <a:srgbClr val="CC0066"/>
      </a:accent1>
      <a:accent2>
        <a:srgbClr val="FF99CC"/>
      </a:accent2>
      <a:accent3>
        <a:srgbClr val="B8CAFF"/>
      </a:accent3>
      <a:accent4>
        <a:srgbClr val="000000"/>
      </a:accent4>
      <a:accent5>
        <a:srgbClr val="E2AAB8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078</Template>
  <TotalTime>220</TotalTime>
  <Words>917</Words>
  <Application>Microsoft Office PowerPoint</Application>
  <PresentationFormat>Экран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078</vt:lpstr>
      <vt:lpstr>1_colormaster</vt:lpstr>
      <vt:lpstr>Статистика биологического разнообразия Земли</vt:lpstr>
      <vt:lpstr>Цели</vt:lpstr>
      <vt:lpstr>Предполагаемое практическое  применение</vt:lpstr>
      <vt:lpstr>задачи</vt:lpstr>
      <vt:lpstr>Слайд 5</vt:lpstr>
      <vt:lpstr>Статистика биологического разнообразия Земли</vt:lpstr>
      <vt:lpstr>Слайд 7</vt:lpstr>
      <vt:lpstr>Новые виды</vt:lpstr>
      <vt:lpstr>Слайд 9</vt:lpstr>
      <vt:lpstr>Слайд 10</vt:lpstr>
      <vt:lpstr>Слайд 11</vt:lpstr>
      <vt:lpstr>10 самых странных существ на Земле</vt:lpstr>
      <vt:lpstr>                        1</vt:lpstr>
      <vt:lpstr>                2</vt:lpstr>
      <vt:lpstr>             3</vt:lpstr>
      <vt:lpstr>             4</vt:lpstr>
      <vt:lpstr>5                      5</vt:lpstr>
      <vt:lpstr>            6</vt:lpstr>
      <vt:lpstr>              7</vt:lpstr>
      <vt:lpstr>               8</vt:lpstr>
      <vt:lpstr>                         9</vt:lpstr>
      <vt:lpstr>                       10</vt:lpstr>
      <vt:lpstr>Оценка ученых за 400 лет</vt:lpstr>
      <vt:lpstr>Слайд 24</vt:lpstr>
      <vt:lpstr>Слайд 25</vt:lpstr>
      <vt:lpstr> СПИСОК ЛИТЕРАТУРЫ: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биологического разнообразия Земли</dc:title>
  <dc:creator>аня</dc:creator>
  <cp:lastModifiedBy>аня</cp:lastModifiedBy>
  <cp:revision>21</cp:revision>
  <dcterms:created xsi:type="dcterms:W3CDTF">2012-02-26T11:41:59Z</dcterms:created>
  <dcterms:modified xsi:type="dcterms:W3CDTF">2012-02-26T15:55:29Z</dcterms:modified>
</cp:coreProperties>
</file>