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99FF"/>
    <a:srgbClr val="FF3300"/>
    <a:srgbClr val="FFFF00"/>
    <a:srgbClr val="00FFFF"/>
    <a:srgbClr val="CCFF33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CD5830-2457-4204-8456-CA35683338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2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E75AA-1585-486A-A103-F82C7A063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F997F-F17B-48CD-87D3-83E80FE8D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EB7CA9C2-CEEF-49DF-91F8-B8E31B5118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9CB93-249B-4EEC-AC7C-B2C944A874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43F88-D723-42E9-812C-1A8B7D1F71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083F6-90D4-469B-8E10-BA80B23B2D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AB8DA-4AE1-4FCC-A3AE-C19E2A5BD6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C3EC5-B5E7-4AB8-A02D-140442929C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D74C-CA0F-4D15-A77D-C7F4531CC2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4556-9EFF-4FBA-BB66-494D074508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D709B-B3FB-4B0B-8200-1FD3361A3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1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C53F71-CB5B-4691-9404-A109F3701F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Тема урока: «Права человека»</a:t>
            </a:r>
          </a:p>
        </p:txBody>
      </p:sp>
      <p:pic>
        <p:nvPicPr>
          <p:cNvPr id="3078" name="Picture 6" descr="cover[1]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98725" y="1839913"/>
            <a:ext cx="3171825" cy="39957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FF3300"/>
                </a:solidFill>
              </a:rPr>
              <a:t>Видеосюжеты:</a:t>
            </a:r>
            <a:br>
              <a:rPr lang="ru-RU">
                <a:solidFill>
                  <a:srgbClr val="FF3300"/>
                </a:solidFill>
              </a:rPr>
            </a:br>
            <a:r>
              <a:rPr lang="ru-RU" sz="3400">
                <a:solidFill>
                  <a:srgbClr val="FF3300"/>
                </a:solidFill>
              </a:rPr>
              <a:t>сюжеты из сказки «Буратино».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87400" y="2041525"/>
            <a:ext cx="3968750" cy="3944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/>
              <a:t>Ст. 21(2) Конституции – никто не должен подвергаться пыткам, насилию или унижающего человеческое достоинство обращению или наказанию.</a:t>
            </a:r>
          </a:p>
          <a:p>
            <a:pPr>
              <a:lnSpc>
                <a:spcPct val="80000"/>
              </a:lnSpc>
            </a:pPr>
            <a:r>
              <a:rPr lang="ru-RU" sz="1700"/>
              <a:t>Ст. 23 Конституции – право на неприкосновенность частной жизни, личную и семейную тайну.</a:t>
            </a:r>
          </a:p>
          <a:p>
            <a:pPr>
              <a:lnSpc>
                <a:spcPct val="80000"/>
              </a:lnSpc>
            </a:pPr>
            <a:r>
              <a:rPr lang="ru-RU" sz="1700"/>
              <a:t>Ст. 43 Конституции – право на образование.</a:t>
            </a:r>
          </a:p>
          <a:p>
            <a:pPr>
              <a:lnSpc>
                <a:spcPct val="80000"/>
              </a:lnSpc>
            </a:pPr>
            <a:r>
              <a:rPr lang="ru-RU" sz="1700"/>
              <a:t>Ст. 37(2) Конституции – принудительный труд запрещен.</a:t>
            </a:r>
          </a:p>
          <a:p>
            <a:pPr>
              <a:lnSpc>
                <a:spcPct val="80000"/>
              </a:lnSpc>
            </a:pPr>
            <a:endParaRPr lang="ru-RU" sz="1700"/>
          </a:p>
        </p:txBody>
      </p:sp>
      <p:pic>
        <p:nvPicPr>
          <p:cNvPr id="100358" name="Picture 6" descr="eNGDI5ku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89525" y="2058988"/>
            <a:ext cx="3090863" cy="39576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385175" cy="1431925"/>
          </a:xfrm>
        </p:spPr>
        <p:txBody>
          <a:bodyPr/>
          <a:lstStyle/>
          <a:p>
            <a:pPr algn="ctr"/>
            <a:r>
              <a:rPr lang="ru-RU">
                <a:solidFill>
                  <a:srgbClr val="FF3300"/>
                </a:solidFill>
              </a:rPr>
              <a:t>Сюжет сказки «Приключения в Простоквашино».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200"/>
              <a:t>Ст. 34(1) – использование своих способностей и имущества для предпринимательской и иной не запрещенной законом экономической деятельности.</a:t>
            </a:r>
          </a:p>
          <a:p>
            <a:pPr>
              <a:lnSpc>
                <a:spcPct val="80000"/>
              </a:lnSpc>
            </a:pPr>
            <a:r>
              <a:rPr lang="ru-RU" sz="2200"/>
              <a:t>Ст. 38(2) – забота о детях, их воспитание – равное право и обязанность родителей.   </a:t>
            </a:r>
          </a:p>
        </p:txBody>
      </p:sp>
      <p:pic>
        <p:nvPicPr>
          <p:cNvPr id="102407" name="Picture 7" descr="719051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21325" y="1909763"/>
            <a:ext cx="2735263" cy="38862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мультфильма «Крокодил Гена и Чебурашка».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Право на имя. </a:t>
            </a:r>
          </a:p>
          <a:p>
            <a:r>
              <a:rPr lang="ru-RU" sz="2600"/>
              <a:t>Ст.42 – каждый имеет право на благоприятную окружающую среду.</a:t>
            </a:r>
          </a:p>
          <a:p>
            <a:r>
              <a:rPr lang="ru-RU" sz="2600"/>
              <a:t>Ст.30 – каждый имеет право на объединение.</a:t>
            </a:r>
          </a:p>
        </p:txBody>
      </p:sp>
      <p:pic>
        <p:nvPicPr>
          <p:cNvPr id="104455" name="Picture 7" descr="1218699289_img_17770270_67_29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222500"/>
            <a:ext cx="3924300" cy="36496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из сказки «Дюймовочка».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200"/>
              <a:t>СТ.16 Декларация прав человека – брак может быть заключен только при свободном и полном согласии обеих вступающих в брак сторон мужчины и женщины, достигших совершеннолетия. </a:t>
            </a:r>
          </a:p>
        </p:txBody>
      </p:sp>
      <p:pic>
        <p:nvPicPr>
          <p:cNvPr id="106503" name="Picture 7" descr="2936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251075"/>
            <a:ext cx="3924300" cy="354488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сказки «Кот в сапогах».</a:t>
            </a:r>
            <a:r>
              <a:rPr lang="ru-RU" sz="3400"/>
              <a:t> 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Ст.35(4) – право наследования.</a:t>
            </a:r>
          </a:p>
        </p:txBody>
      </p:sp>
      <p:pic>
        <p:nvPicPr>
          <p:cNvPr id="108551" name="Picture 7" descr="kot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45063" y="1985963"/>
            <a:ext cx="3527425" cy="39576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мультфильма «Вини Пух».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Ст.35 – право частной собственности.</a:t>
            </a:r>
          </a:p>
        </p:txBody>
      </p:sp>
      <p:pic>
        <p:nvPicPr>
          <p:cNvPr id="110599" name="Picture 7" descr="4348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84700" y="2205038"/>
            <a:ext cx="3924300" cy="36671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мультфильма «Карлсон».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Ст.27(1) – право свободного передвижения, выбор места пребывания и жительства.</a:t>
            </a:r>
          </a:p>
        </p:txBody>
      </p:sp>
      <p:pic>
        <p:nvPicPr>
          <p:cNvPr id="112647" name="Picture 7" descr="0_6524_ed6c1b03_XL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18075" y="2357438"/>
            <a:ext cx="3927475" cy="38798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из сказки «Доктор Айболит».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Ст.41(1) – право на охрану здоровья и медицинскую помощь бесплатно.</a:t>
            </a:r>
          </a:p>
        </p:txBody>
      </p:sp>
      <p:pic>
        <p:nvPicPr>
          <p:cNvPr id="114695" name="Picture 7" descr="ri101715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2060575"/>
            <a:ext cx="3167063" cy="42481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сказки «Приключения Чиполлино».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Ст.19(2) – равенство прав и свобод независимо от пола, национальности, расы, языка, происхождения, имущественного и должного положения.  </a:t>
            </a:r>
          </a:p>
        </p:txBody>
      </p:sp>
      <p:pic>
        <p:nvPicPr>
          <p:cNvPr id="116744" name="Picture 8" descr="oz11887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2205038"/>
            <a:ext cx="2881313" cy="41036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Сюжет из мультфильма «Возвращение блудного попугая».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Ст.29 – каждому гарантируется свобода мысли и слова.</a:t>
            </a:r>
          </a:p>
        </p:txBody>
      </p:sp>
      <p:pic>
        <p:nvPicPr>
          <p:cNvPr id="120839" name="Picture 7" descr="vozvr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18075" y="2205038"/>
            <a:ext cx="4046538" cy="396081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01000" cy="1216025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Цели урока: </a:t>
            </a:r>
            <a:br>
              <a:rPr lang="ru-RU">
                <a:solidFill>
                  <a:srgbClr val="FF3300"/>
                </a:solidFill>
              </a:rPr>
            </a:br>
            <a:endParaRPr lang="ru-RU">
              <a:solidFill>
                <a:srgbClr val="FF33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/>
              <a:t>1)</a:t>
            </a:r>
            <a:r>
              <a:rPr lang="ru-RU" sz="2100">
                <a:solidFill>
                  <a:srgbClr val="CCFF33"/>
                </a:solidFill>
              </a:rPr>
              <a:t> </a:t>
            </a:r>
            <a:r>
              <a:rPr lang="ru-RU" sz="2100">
                <a:solidFill>
                  <a:srgbClr val="FF3300"/>
                </a:solidFill>
              </a:rPr>
              <a:t>Образовательные</a:t>
            </a:r>
            <a:r>
              <a:rPr lang="ru-RU" sz="2100"/>
              <a:t>: познакомить учащихся с основными видами прав человека, провозглашенных в Декларации прав человека и Конституции РФ.</a:t>
            </a:r>
          </a:p>
          <a:p>
            <a:pPr>
              <a:lnSpc>
                <a:spcPct val="90000"/>
              </a:lnSpc>
            </a:pPr>
            <a:r>
              <a:rPr lang="ru-RU" sz="2100"/>
              <a:t>2) </a:t>
            </a:r>
            <a:r>
              <a:rPr lang="ru-RU" sz="2100">
                <a:solidFill>
                  <a:srgbClr val="FF3300"/>
                </a:solidFill>
              </a:rPr>
              <a:t>Воспитывающие</a:t>
            </a:r>
            <a:r>
              <a:rPr lang="ru-RU" sz="2100"/>
              <a:t>: воспитывать правовую культуру учащихся, научить ребят, что нужно жить со знанием своих прав и свобод, но помнить при этом, что у других людей такие же права.</a:t>
            </a:r>
          </a:p>
          <a:p>
            <a:pPr>
              <a:lnSpc>
                <a:spcPct val="90000"/>
              </a:lnSpc>
            </a:pPr>
            <a:r>
              <a:rPr lang="ru-RU" sz="2100"/>
              <a:t>3) </a:t>
            </a:r>
            <a:r>
              <a:rPr lang="ru-RU" sz="2100">
                <a:solidFill>
                  <a:srgbClr val="FF3300"/>
                </a:solidFill>
              </a:rPr>
              <a:t>Развивающие</a:t>
            </a:r>
            <a:r>
              <a:rPr lang="ru-RU" sz="2100"/>
              <a:t>: развивать творческую и мыслительную деятельность учащихся, умение составлять конспект, анализировать ситуации.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736725"/>
          </a:xfrm>
        </p:spPr>
        <p:txBody>
          <a:bodyPr/>
          <a:lstStyle/>
          <a:p>
            <a:pPr algn="ctr"/>
            <a:r>
              <a:rPr lang="ru-RU" sz="3600">
                <a:solidFill>
                  <a:srgbClr val="FF3300"/>
                </a:solidFill>
              </a:rPr>
              <a:t>Инсценировка сюжетов из сказок «Красная шапочка» и «Теремок».</a:t>
            </a:r>
            <a:r>
              <a:rPr lang="ru-RU" sz="3600"/>
              <a:t> 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Задание: проанализировать права, нарушенные в данных ситуациях.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FF3300"/>
                </a:solidFill>
              </a:rPr>
              <a:t>Анализ сказки «Красная шапочка».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200"/>
              <a:t>Ст.20 - каждый имеет право на жизнь.</a:t>
            </a:r>
          </a:p>
          <a:p>
            <a:r>
              <a:rPr lang="ru-RU" sz="2200"/>
              <a:t>Ст.25 - смертная казнь  за особо тяжкие преступления против жизни при предоставлении обвиняемому права на рассмотрение его дела судом.</a:t>
            </a:r>
          </a:p>
        </p:txBody>
      </p:sp>
      <p:pic>
        <p:nvPicPr>
          <p:cNvPr id="129031" name="Picture 7" descr="3426712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10188" y="1905000"/>
            <a:ext cx="3365500" cy="42608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FF3300"/>
                </a:solidFill>
              </a:rPr>
              <a:t>Анализ сказки «Теремок».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200"/>
              <a:t>Ст. 25 – жилище неприкосновенно. Никто не в праве проникать в жилище против воли проживающих в нем лиц иначе как в случаях, установленных федеральным законом.</a:t>
            </a:r>
          </a:p>
        </p:txBody>
      </p:sp>
      <p:pic>
        <p:nvPicPr>
          <p:cNvPr id="131079" name="Picture 7" descr="18263_Teremok_207x242_15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18075" y="1989138"/>
            <a:ext cx="3975100" cy="439261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385175" cy="3905250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Подведение итогов. </a:t>
            </a:r>
            <a:br>
              <a:rPr lang="ru-RU">
                <a:solidFill>
                  <a:srgbClr val="FF3300"/>
                </a:solidFill>
              </a:rPr>
            </a:br>
            <a:r>
              <a:rPr lang="ru-RU">
                <a:solidFill>
                  <a:srgbClr val="FF3300"/>
                </a:solidFill>
              </a:rPr>
              <a:t>Домашнее задание.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385175" cy="3328988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385175" cy="4681538"/>
          </a:xfrm>
        </p:spPr>
        <p:txBody>
          <a:bodyPr/>
          <a:lstStyle/>
          <a:p>
            <a:r>
              <a:rPr lang="ru-RU" b="1">
                <a:solidFill>
                  <a:srgbClr val="FF3300"/>
                </a:solidFill>
              </a:rPr>
              <a:t>Тип урока: </a:t>
            </a:r>
            <a:br>
              <a:rPr lang="ru-RU" b="1">
                <a:solidFill>
                  <a:srgbClr val="FF3300"/>
                </a:solidFill>
              </a:rPr>
            </a:br>
            <a:r>
              <a:rPr lang="ru-RU" sz="3400">
                <a:solidFill>
                  <a:srgbClr val="FF3300"/>
                </a:solidFill>
              </a:rPr>
              <a:t>урок формирования знаний.</a:t>
            </a:r>
            <a:r>
              <a:rPr lang="ru-RU" sz="3400" b="1">
                <a:solidFill>
                  <a:srgbClr val="FF3300"/>
                </a:solidFill>
              </a:rPr>
              <a:t/>
            </a:r>
            <a:br>
              <a:rPr lang="ru-RU" sz="3400" b="1">
                <a:solidFill>
                  <a:srgbClr val="FF3300"/>
                </a:solidFill>
              </a:rPr>
            </a:br>
            <a:r>
              <a:rPr lang="ru-RU" sz="3400" b="1">
                <a:solidFill>
                  <a:srgbClr val="FF3300"/>
                </a:solidFill>
              </a:rPr>
              <a:t/>
            </a:r>
            <a:br>
              <a:rPr lang="ru-RU" sz="3400" b="1">
                <a:solidFill>
                  <a:srgbClr val="FF3300"/>
                </a:solidFill>
              </a:rPr>
            </a:br>
            <a:r>
              <a:rPr lang="ru-RU" sz="3400" b="1">
                <a:solidFill>
                  <a:srgbClr val="FF3300"/>
                </a:solidFill>
              </a:rPr>
              <a:t>В форме:</a:t>
            </a:r>
            <a:r>
              <a:rPr lang="ru-RU" sz="3400">
                <a:solidFill>
                  <a:srgbClr val="FF3300"/>
                </a:solidFill>
              </a:rPr>
              <a:t> киноурока и инсценирования сказок. </a:t>
            </a:r>
            <a:br>
              <a:rPr lang="ru-RU" sz="3400">
                <a:solidFill>
                  <a:srgbClr val="FF3300"/>
                </a:solidFill>
              </a:rPr>
            </a:br>
            <a:endParaRPr lang="ru-RU" sz="34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Оборудование: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Конституция РФ</a:t>
            </a:r>
          </a:p>
        </p:txBody>
      </p:sp>
      <p:pic>
        <p:nvPicPr>
          <p:cNvPr id="78855" name="Picture 7" descr="post-7386-1169321459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70500" y="1766888"/>
            <a:ext cx="2667000" cy="42386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Всеобщая Декларация прав человека</a:t>
            </a:r>
          </a:p>
        </p:txBody>
      </p:sp>
      <p:pic>
        <p:nvPicPr>
          <p:cNvPr id="76817" name="Picture 17" descr="1000350406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1989138"/>
            <a:ext cx="2963862" cy="43195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Конвенция о правах ребенка.</a:t>
            </a:r>
          </a:p>
          <a:p>
            <a:endParaRPr lang="ru-RU" sz="2600"/>
          </a:p>
          <a:p>
            <a:endParaRPr lang="ru-RU" sz="2600">
              <a:solidFill>
                <a:srgbClr val="CCFF33"/>
              </a:solidFill>
            </a:endParaRPr>
          </a:p>
          <a:p>
            <a:endParaRPr lang="ru-RU" sz="2600">
              <a:solidFill>
                <a:srgbClr val="CCFF33"/>
              </a:solidFill>
            </a:endParaRPr>
          </a:p>
          <a:p>
            <a:endParaRPr lang="ru-RU" sz="2600">
              <a:solidFill>
                <a:srgbClr val="CCFF33"/>
              </a:solidFill>
            </a:endParaRPr>
          </a:p>
          <a:p>
            <a:endParaRPr lang="ru-RU" sz="2600">
              <a:solidFill>
                <a:srgbClr val="CCFF33"/>
              </a:solidFill>
            </a:endParaRPr>
          </a:p>
          <a:p>
            <a:r>
              <a:rPr lang="ru-RU" sz="2600"/>
              <a:t>Видеосюжеты из сказок.</a:t>
            </a:r>
          </a:p>
        </p:txBody>
      </p:sp>
      <p:pic>
        <p:nvPicPr>
          <p:cNvPr id="92167" name="Picture 7" descr="j25000122157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65825" y="1984375"/>
            <a:ext cx="2312988" cy="29146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Понятийный аппарат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Конституция, конвенция, декларация, права, свободы, обязанности.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FF3300"/>
                </a:solidFill>
              </a:rPr>
              <a:t>Ход урока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/>
              <a:t>1) Организация начала урока.</a:t>
            </a:r>
          </a:p>
          <a:p>
            <a:pPr>
              <a:lnSpc>
                <a:spcPct val="90000"/>
              </a:lnSpc>
            </a:pPr>
            <a:r>
              <a:rPr lang="ru-RU" sz="2100"/>
              <a:t>2) Вводное слово учителя.</a:t>
            </a:r>
          </a:p>
          <a:p>
            <a:pPr>
              <a:lnSpc>
                <a:spcPct val="90000"/>
              </a:lnSpc>
            </a:pPr>
            <a:r>
              <a:rPr lang="ru-RU" sz="2100"/>
              <a:t>3) Просмотр видеосюжетов по сказкам через знакомство с правами  и обязанностями.</a:t>
            </a:r>
          </a:p>
          <a:p>
            <a:pPr>
              <a:lnSpc>
                <a:spcPct val="90000"/>
              </a:lnSpc>
            </a:pPr>
            <a:r>
              <a:rPr lang="ru-RU" sz="2100"/>
              <a:t>4) Работа учащихся в тетрадях.</a:t>
            </a:r>
          </a:p>
          <a:p>
            <a:pPr>
              <a:lnSpc>
                <a:spcPct val="90000"/>
              </a:lnSpc>
            </a:pPr>
            <a:r>
              <a:rPr lang="ru-RU" sz="2100"/>
              <a:t>5) инсценировка сюжетов из сказки «Красная шапочка» и «Теремок» с анализом учащихся о правах, нарушенных в данных ситуациях.</a:t>
            </a:r>
          </a:p>
          <a:p>
            <a:pPr>
              <a:lnSpc>
                <a:spcPct val="90000"/>
              </a:lnSpc>
            </a:pPr>
            <a:r>
              <a:rPr lang="ru-RU" sz="2100"/>
              <a:t>6) Подведение итогов. Домашнее задание. </a:t>
            </a:r>
          </a:p>
          <a:p>
            <a:pPr>
              <a:lnSpc>
                <a:spcPct val="90000"/>
              </a:lnSpc>
            </a:pPr>
            <a:endParaRPr lang="ru-RU" sz="21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58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58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Задание классу: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 время просмотра видеосюжетов и комментария их учителем записать права, свободы и обязанности гражданина.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theme/theme1.xml><?xml version="1.0" encoding="utf-8"?>
<a:theme xmlns:a="http://schemas.openxmlformats.org/drawingml/2006/main" name="Права человека презентация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Права человека презентация</Template>
  <TotalTime>0</TotalTime>
  <Words>577</Words>
  <Application>Microsoft Office PowerPoint</Application>
  <PresentationFormat>Экран (4:3)</PresentationFormat>
  <Paragraphs>63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Verdana</vt:lpstr>
      <vt:lpstr>Times New Roman</vt:lpstr>
      <vt:lpstr>Wingdings</vt:lpstr>
      <vt:lpstr>Права человека презентация</vt:lpstr>
      <vt:lpstr>Тема урока: «Права человека»</vt:lpstr>
      <vt:lpstr>Цели урока:  </vt:lpstr>
      <vt:lpstr>Тип урока:  урок формирования знаний.  В форме: киноурока и инсценирования сказок.  </vt:lpstr>
      <vt:lpstr>Оборудование:</vt:lpstr>
      <vt:lpstr> </vt:lpstr>
      <vt:lpstr>Слайд 6</vt:lpstr>
      <vt:lpstr>Понятийный аппарат</vt:lpstr>
      <vt:lpstr>Ход урока</vt:lpstr>
      <vt:lpstr>Задание классу:</vt:lpstr>
      <vt:lpstr>Видеосюжеты: сюжеты из сказки «Буратино».</vt:lpstr>
      <vt:lpstr>Сюжет сказки «Приключения в Простоквашино».</vt:lpstr>
      <vt:lpstr>Сюжет мультфильма «Крокодил Гена и Чебурашка».</vt:lpstr>
      <vt:lpstr>Сюжет из сказки «Дюймовочка».</vt:lpstr>
      <vt:lpstr>Сюжет сказки «Кот в сапогах». </vt:lpstr>
      <vt:lpstr>Сюжет мультфильма «Вини Пух».</vt:lpstr>
      <vt:lpstr>Сюжет мультфильма «Карлсон».</vt:lpstr>
      <vt:lpstr>Сюжет из сказки «Доктор Айболит».</vt:lpstr>
      <vt:lpstr>Сюжет сказки «Приключения Чиполлино».</vt:lpstr>
      <vt:lpstr>Сюжет из мультфильма «Возвращение блудного попугая».</vt:lpstr>
      <vt:lpstr>Инсценировка сюжетов из сказок «Красная шапочка» и «Теремок». </vt:lpstr>
      <vt:lpstr>Анализ сказки «Красная шапочка».</vt:lpstr>
      <vt:lpstr>Анализ сказки «Теремок».</vt:lpstr>
      <vt:lpstr>Подведение итогов.  Домашнее задание.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«Права человека»</dc:title>
  <dc:creator>hp</dc:creator>
  <cp:lastModifiedBy>hp</cp:lastModifiedBy>
  <cp:revision>1</cp:revision>
  <dcterms:created xsi:type="dcterms:W3CDTF">2012-03-12T07:32:51Z</dcterms:created>
  <dcterms:modified xsi:type="dcterms:W3CDTF">2012-03-12T07:33:33Z</dcterms:modified>
</cp:coreProperties>
</file>