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83" r:id="rId18"/>
    <p:sldId id="285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7519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>
        <p:scale>
          <a:sx n="70" d="100"/>
          <a:sy n="70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186A09-2165-404D-9B4C-6B495EBCB71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072C1F-FDFC-4199-AA17-9B12FE4E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86A09-2165-404D-9B4C-6B495EBCB71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72C1F-FDFC-4199-AA17-9B12FE4E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6186A09-2165-404D-9B4C-6B495EBCB71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072C1F-FDFC-4199-AA17-9B12FE4E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86A09-2165-404D-9B4C-6B495EBCB71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72C1F-FDFC-4199-AA17-9B12FE4E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186A09-2165-404D-9B4C-6B495EBCB71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F072C1F-FDFC-4199-AA17-9B12FE4E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86A09-2165-404D-9B4C-6B495EBCB71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72C1F-FDFC-4199-AA17-9B12FE4E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86A09-2165-404D-9B4C-6B495EBCB71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72C1F-FDFC-4199-AA17-9B12FE4E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86A09-2165-404D-9B4C-6B495EBCB71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72C1F-FDFC-4199-AA17-9B12FE4E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186A09-2165-404D-9B4C-6B495EBCB71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72C1F-FDFC-4199-AA17-9B12FE4E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86A09-2165-404D-9B4C-6B495EBCB71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72C1F-FDFC-4199-AA17-9B12FE4E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86A09-2165-404D-9B4C-6B495EBCB71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72C1F-FDFC-4199-AA17-9B12FE4E1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6186A09-2165-404D-9B4C-6B495EBCB71F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F072C1F-FDFC-4199-AA17-9B12FE4E1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</a:rPr>
              <a:t>МБОУ «</a:t>
            </a:r>
            <a:r>
              <a:rPr lang="ru-RU" sz="1600" b="1" dirty="0" err="1" smtClean="0">
                <a:solidFill>
                  <a:srgbClr val="00B0F0"/>
                </a:solidFill>
              </a:rPr>
              <a:t>Большеаксинская</a:t>
            </a:r>
            <a:r>
              <a:rPr lang="ru-RU" sz="1600" b="1" dirty="0" smtClean="0">
                <a:solidFill>
                  <a:srgbClr val="00B0F0"/>
                </a:solidFill>
              </a:rPr>
              <a:t> средняя школа </a:t>
            </a:r>
            <a:r>
              <a:rPr lang="ru-RU" sz="1600" b="1" dirty="0" err="1" smtClean="0">
                <a:solidFill>
                  <a:srgbClr val="00B0F0"/>
                </a:solidFill>
              </a:rPr>
              <a:t>дрожжановского</a:t>
            </a:r>
            <a:r>
              <a:rPr lang="ru-RU" sz="1600" b="1" dirty="0" smtClean="0">
                <a:solidFill>
                  <a:srgbClr val="00B0F0"/>
                </a:solidFill>
              </a:rPr>
              <a:t> МУНИЦИПАЛЬНОГО РАЙОНА РЕСПУБЛИКИ ТАТАРСТАН»</a:t>
            </a:r>
            <a:br>
              <a:rPr lang="ru-RU" sz="1600" b="1" dirty="0" smtClean="0">
                <a:solidFill>
                  <a:srgbClr val="00B0F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Проект «Моё здоровье»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497496">
            <a:off x="1371600" y="1700808"/>
            <a:ext cx="6080720" cy="3024336"/>
          </a:xfrm>
          <a:scene3d>
            <a:camera prst="perspectiveHeroicExtremeLeftFacing"/>
            <a:lightRig rig="threePt" dir="t"/>
          </a:scene3d>
        </p:spPr>
        <p:txBody>
          <a:bodyPr>
            <a:normAutofit fontScale="70000" lnSpcReduction="20000"/>
          </a:bodyPr>
          <a:lstStyle/>
          <a:p>
            <a:endParaRPr lang="ru-RU" b="1" dirty="0" smtClean="0"/>
          </a:p>
          <a:p>
            <a:r>
              <a:rPr lang="ru-RU" sz="8700" b="1" dirty="0" smtClean="0">
                <a:solidFill>
                  <a:srgbClr val="FF0000"/>
                </a:solidFill>
              </a:rPr>
              <a:t>Тема </a:t>
            </a:r>
            <a:r>
              <a:rPr lang="ru-RU" sz="8700" b="1" dirty="0">
                <a:solidFill>
                  <a:srgbClr val="FF0000"/>
                </a:solidFill>
              </a:rPr>
              <a:t>«Сколько весит здоровье ученика?»</a:t>
            </a:r>
            <a:endParaRPr lang="ru-RU" sz="8700" dirty="0">
              <a:solidFill>
                <a:srgbClr val="FF0000"/>
              </a:solidFill>
            </a:endParaRPr>
          </a:p>
          <a:p>
            <a:endParaRPr lang="ru-RU" sz="87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81128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6165304"/>
            <a:ext cx="362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Классный руководитель Портнова Татьяна Николаевна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/>
          <a:lstStyle/>
          <a:p>
            <a:r>
              <a:rPr lang="ru-RU" dirty="0" smtClean="0"/>
              <a:t>Русская литература - 450 г</a:t>
            </a:r>
          </a:p>
          <a:p>
            <a:r>
              <a:rPr lang="ru-RU" dirty="0" smtClean="0"/>
              <a:t>Математика – 500 г</a:t>
            </a:r>
          </a:p>
          <a:p>
            <a:r>
              <a:rPr lang="ru-RU" dirty="0" smtClean="0"/>
              <a:t>Чувашская литература – 550 г</a:t>
            </a:r>
          </a:p>
          <a:p>
            <a:r>
              <a:rPr lang="ru-RU" dirty="0" smtClean="0"/>
              <a:t>Чувашский язык – 500 г</a:t>
            </a:r>
          </a:p>
          <a:p>
            <a:r>
              <a:rPr lang="ru-RU" dirty="0" smtClean="0"/>
              <a:t>Русский язык – 450 г</a:t>
            </a:r>
          </a:p>
          <a:p>
            <a:r>
              <a:rPr lang="ru-RU" dirty="0" smtClean="0"/>
              <a:t>Татарская литература – 600 г</a:t>
            </a:r>
          </a:p>
          <a:p>
            <a:r>
              <a:rPr lang="ru-RU" dirty="0" smtClean="0"/>
              <a:t>Татарский язык – 600 г</a:t>
            </a:r>
          </a:p>
          <a:p>
            <a:r>
              <a:rPr lang="ru-RU" dirty="0" smtClean="0"/>
              <a:t>Английский язык – 700 г</a:t>
            </a:r>
          </a:p>
          <a:p>
            <a:r>
              <a:rPr lang="ru-RU" dirty="0" smtClean="0"/>
              <a:t>Технология – 400 г</a:t>
            </a:r>
          </a:p>
          <a:p>
            <a:r>
              <a:rPr lang="ru-RU" dirty="0" smtClean="0"/>
              <a:t>Биология – 500 г</a:t>
            </a:r>
          </a:p>
          <a:p>
            <a:r>
              <a:rPr lang="ru-RU" dirty="0" smtClean="0"/>
              <a:t>Дневник – 300 г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Норма – 450 г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Математика – 500 г</a:t>
            </a:r>
          </a:p>
          <a:p>
            <a:r>
              <a:rPr lang="ru-RU" dirty="0" smtClean="0"/>
              <a:t>Чувашская литература – 550 г</a:t>
            </a:r>
          </a:p>
          <a:p>
            <a:r>
              <a:rPr lang="ru-RU" dirty="0" smtClean="0"/>
              <a:t>Чувашский язык – 500 г</a:t>
            </a:r>
          </a:p>
          <a:p>
            <a:r>
              <a:rPr lang="ru-RU" dirty="0" smtClean="0"/>
              <a:t>Татарская литература – 600 г</a:t>
            </a:r>
          </a:p>
          <a:p>
            <a:r>
              <a:rPr lang="ru-RU" dirty="0" smtClean="0"/>
              <a:t>Татарский язык – 600 г</a:t>
            </a:r>
          </a:p>
          <a:p>
            <a:r>
              <a:rPr lang="ru-RU" dirty="0" smtClean="0"/>
              <a:t>Английский язык – 700 г</a:t>
            </a:r>
          </a:p>
          <a:p>
            <a:r>
              <a:rPr lang="ru-RU" dirty="0" smtClean="0"/>
              <a:t>Биология – 500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4912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2"/>
                </a:solidFill>
              </a:rPr>
              <a:t>Правильный Вес ранца - 10 % от веса школьника</a:t>
            </a:r>
            <a:endParaRPr lang="ru-RU" sz="6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60350"/>
          <a:ext cx="7239000" cy="642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/>
                <a:gridCol w="2042616"/>
                <a:gridCol w="1206500"/>
                <a:gridCol w="1206500"/>
                <a:gridCol w="1206500"/>
                <a:gridCol w="12065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Фамилия ученика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Вес тела (кг)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Правильный вес ранца (кг)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Реальный вес ранца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(кг)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Выводы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Абдюшева</a:t>
                      </a:r>
                      <a:r>
                        <a:rPr lang="ru-RU" dirty="0" smtClean="0"/>
                        <a:t> 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</a:t>
                      </a:r>
                      <a:r>
                        <a:rPr lang="ru-RU" dirty="0" err="1" smtClean="0"/>
                        <a:t>соотв-ет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Бильдякова</a:t>
                      </a:r>
                      <a:r>
                        <a:rPr lang="ru-RU" dirty="0" smtClean="0"/>
                        <a:t> 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Варзорова</a:t>
                      </a:r>
                      <a:r>
                        <a:rPr lang="ru-RU" dirty="0" smtClean="0"/>
                        <a:t> А.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</a:t>
                      </a:r>
                      <a:r>
                        <a:rPr lang="ru-RU" dirty="0" err="1" smtClean="0"/>
                        <a:t>соотв-ет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Емельянова 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Лаврентьев 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</a:t>
                      </a:r>
                      <a:r>
                        <a:rPr lang="ru-RU" dirty="0" err="1" smtClean="0"/>
                        <a:t>соотв-ет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Ларионова 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</a:t>
                      </a:r>
                      <a:r>
                        <a:rPr lang="ru-RU" dirty="0" err="1" smtClean="0"/>
                        <a:t>соотв-ет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Исаева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Корчакова</a:t>
                      </a:r>
                      <a:r>
                        <a:rPr lang="ru-RU" dirty="0" smtClean="0"/>
                        <a:t> 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Вес ранца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625600"/>
          <a:ext cx="7200800" cy="468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56"/>
                <a:gridCol w="2122142"/>
                <a:gridCol w="2807002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Ф.И.ученика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Вес ранца без школьных принадлежностей (г)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Выводы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Абдюшева</a:t>
                      </a:r>
                      <a:r>
                        <a:rPr lang="ru-RU" dirty="0" smtClean="0"/>
                        <a:t> З.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Бильдякова</a:t>
                      </a:r>
                      <a:r>
                        <a:rPr lang="ru-RU" dirty="0" smtClean="0"/>
                        <a:t> 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Варзорова</a:t>
                      </a:r>
                      <a:r>
                        <a:rPr lang="ru-RU" dirty="0" smtClean="0"/>
                        <a:t> А.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</a:t>
                      </a:r>
                      <a:r>
                        <a:rPr lang="ru-RU" dirty="0" err="1" smtClean="0"/>
                        <a:t>соотв-ет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Емельянова 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Лаврентьев 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</a:t>
                      </a:r>
                      <a:r>
                        <a:rPr lang="ru-RU" dirty="0" err="1" smtClean="0"/>
                        <a:t>соотв-ет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Ларионова 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Исаева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Корчакова</a:t>
                      </a:r>
                      <a:r>
                        <a:rPr lang="ru-RU" dirty="0" smtClean="0"/>
                        <a:t> 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1089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Я здоровье сберегу,</a:t>
            </a:r>
            <a:br>
              <a:rPr lang="ru-RU" sz="6000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ru-RU" sz="6000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сам себе я помогу</a:t>
            </a:r>
            <a:r>
              <a:rPr lang="ru-RU" sz="6000" dirty="0" smtClean="0">
                <a:solidFill>
                  <a:srgbClr val="FF0000"/>
                </a:solidFill>
              </a:rPr>
              <a:t>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73016"/>
            <a:ext cx="439248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 Портнова\Desktop\Snapshot\AveoStill0029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052736"/>
            <a:ext cx="6567636" cy="5266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 Портнова\Desktop\Snapshot\AveoStill003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081" t="28913" r="18250"/>
          <a:stretch>
            <a:fillRect/>
          </a:stretch>
        </p:blipFill>
        <p:spPr bwMode="auto">
          <a:xfrm>
            <a:off x="1763688" y="1268760"/>
            <a:ext cx="4824536" cy="4392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5956126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Над проектом работали: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Корчакова</a:t>
            </a:r>
            <a:r>
              <a:rPr lang="ru-RU" dirty="0" smtClean="0">
                <a:solidFill>
                  <a:srgbClr val="0070C0"/>
                </a:solidFill>
              </a:rPr>
              <a:t> Анастасия</a:t>
            </a:r>
          </a:p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Абдюшева</a:t>
            </a:r>
            <a:r>
              <a:rPr lang="ru-RU" dirty="0" smtClean="0">
                <a:solidFill>
                  <a:srgbClr val="0070C0"/>
                </a:solidFill>
              </a:rPr>
              <a:t> Зинаида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Исаева Мария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Емельянова Татьяна</a:t>
            </a:r>
          </a:p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Бильдякова</a:t>
            </a:r>
            <a:r>
              <a:rPr lang="ru-RU" dirty="0" smtClean="0">
                <a:solidFill>
                  <a:srgbClr val="0070C0"/>
                </a:solidFill>
              </a:rPr>
              <a:t> Кристина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Мальцева Виктория</a:t>
            </a:r>
          </a:p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Паймушкин</a:t>
            </a:r>
            <a:r>
              <a:rPr lang="ru-RU" dirty="0" smtClean="0">
                <a:solidFill>
                  <a:srgbClr val="0070C0"/>
                </a:solidFill>
              </a:rPr>
              <a:t> Николай</a:t>
            </a:r>
          </a:p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Шиляков</a:t>
            </a:r>
            <a:r>
              <a:rPr lang="ru-RU" dirty="0" smtClean="0">
                <a:solidFill>
                  <a:srgbClr val="0070C0"/>
                </a:solidFill>
              </a:rPr>
              <a:t> Алексей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Никифорова Регина</a:t>
            </a:r>
          </a:p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Зайкина</a:t>
            </a:r>
            <a:r>
              <a:rPr lang="ru-RU" dirty="0" smtClean="0">
                <a:solidFill>
                  <a:srgbClr val="0070C0"/>
                </a:solidFill>
              </a:rPr>
              <a:t> Оксана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Под руководством классного руководителя: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Портновой Татьяны Николаевны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Как правильно выбрать ранец?</a:t>
            </a:r>
          </a:p>
          <a:p>
            <a:r>
              <a:rPr lang="ru-RU" sz="4000" i="1" dirty="0" smtClean="0"/>
              <a:t>Сколько весит ранец?</a:t>
            </a:r>
          </a:p>
          <a:p>
            <a:r>
              <a:rPr lang="ru-RU" sz="4000" i="1" dirty="0" smtClean="0"/>
              <a:t>Как тяжелый ранец влияет на осанку школьника?</a:t>
            </a:r>
            <a:endParaRPr lang="ru-RU" sz="40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861048"/>
            <a:ext cx="34563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67691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 !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861048"/>
            <a:ext cx="1656184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Татьяна Портнова\Desktop\зима\5 класс.jpg"/>
          <p:cNvPicPr>
            <a:picLocks noChangeAspect="1" noChangeArrowheads="1"/>
          </p:cNvPicPr>
          <p:nvPr/>
        </p:nvPicPr>
        <p:blipFill>
          <a:blip r:embed="rId3" cstate="print"/>
          <a:srcRect l="11913" t="24815" r="12813" b="7509"/>
          <a:stretch>
            <a:fillRect/>
          </a:stretch>
        </p:blipFill>
        <p:spPr bwMode="auto">
          <a:xfrm>
            <a:off x="899592" y="3501008"/>
            <a:ext cx="4608512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цель проекта: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Обратить внимание на сбережение своего здоровья путем контроля тяжести за спиной.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Проанализировать данные в медицинской литературе по теме исследования.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Ознакомиться с нормативами </a:t>
            </a:r>
            <a:r>
              <a:rPr lang="ru-RU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СанПин</a:t>
            </a:r>
            <a:r>
              <a:rPr lang="ru-RU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Проанализировать и описать, как влияет тяжелый ранец на растущий организм школьника, к каким последствиям это приведет.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Доказать, что тяжелый портфель вредит здоровью.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Предложить свои способы решения проблемы.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1"/>
                </a:solidFill>
              </a:rPr>
              <a:t>Объект, предмет и база исследования: </a:t>
            </a:r>
            <a:r>
              <a:rPr lang="ru-RU" sz="3200" i="1" u="sng" dirty="0" smtClean="0">
                <a:solidFill>
                  <a:srgbClr val="002060"/>
                </a:solidFill>
              </a:rPr>
              <a:t>человек.</a:t>
            </a:r>
          </a:p>
          <a:p>
            <a:pPr>
              <a:buNone/>
            </a:pPr>
            <a:r>
              <a:rPr lang="ru-RU" sz="3200" i="1" u="sng" dirty="0" smtClean="0">
                <a:solidFill>
                  <a:srgbClr val="002060"/>
                </a:solidFill>
              </a:rPr>
              <a:t>   </a:t>
            </a:r>
          </a:p>
          <a:p>
            <a:r>
              <a:rPr lang="ru-RU" sz="3200" i="1" dirty="0" smtClean="0">
                <a:solidFill>
                  <a:schemeClr val="accent1"/>
                </a:solidFill>
              </a:rPr>
              <a:t>Предмет исследования: </a:t>
            </a:r>
            <a:r>
              <a:rPr lang="ru-RU" sz="3200" i="1" u="sng" dirty="0" smtClean="0">
                <a:solidFill>
                  <a:srgbClr val="002060"/>
                </a:solidFill>
              </a:rPr>
              <a:t>осанка школьника.</a:t>
            </a:r>
          </a:p>
          <a:p>
            <a:pPr>
              <a:buNone/>
            </a:pPr>
            <a:endParaRPr lang="ru-RU" sz="3200" i="1" u="sng" dirty="0" smtClean="0">
              <a:solidFill>
                <a:srgbClr val="002060"/>
              </a:solidFill>
            </a:endParaRPr>
          </a:p>
          <a:p>
            <a:r>
              <a:rPr lang="ru-RU" sz="3200" i="1" dirty="0" smtClean="0">
                <a:solidFill>
                  <a:schemeClr val="accent1"/>
                </a:solidFill>
              </a:rPr>
              <a:t>Участники исследования: </a:t>
            </a:r>
            <a:r>
              <a:rPr lang="ru-RU" sz="3200" i="1" u="sng" dirty="0" smtClean="0">
                <a:solidFill>
                  <a:srgbClr val="002060"/>
                </a:solidFill>
              </a:rPr>
              <a:t>учащиеся 5 класса.</a:t>
            </a:r>
            <a:endParaRPr lang="ru-RU" sz="3200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План проекта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Узнать у медицинского работника школы информацию о состоянии опорно-двигательной системы, в частности об осанке, ребят нашего класса.</a:t>
            </a:r>
          </a:p>
          <a:p>
            <a:r>
              <a:rPr lang="ru-RU" dirty="0" smtClean="0"/>
              <a:t>2) Взвесить ранцы без школьных принадлежностей у учеников нашего класса.</a:t>
            </a:r>
          </a:p>
          <a:p>
            <a:r>
              <a:rPr lang="ru-RU" dirty="0" smtClean="0"/>
              <a:t>3) Проверить вес учебных пособий, необходимых по программе. И сравнить их с гигиеническими нормами.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73056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А началось всё это так:</a:t>
            </a:r>
            <a:endParaRPr lang="ru-RU" sz="72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Мы выбираем ранец!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Татьяна Портнова\Desktop\Snapshot\AveoStill0030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74704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Гигиенические требования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1-4-х классов – 300 г;</a:t>
            </a:r>
          </a:p>
          <a:p>
            <a:r>
              <a:rPr lang="ru-RU" sz="4400" dirty="0" smtClean="0"/>
              <a:t>5-6-х классов – 450 г;</a:t>
            </a:r>
          </a:p>
          <a:p>
            <a:r>
              <a:rPr lang="ru-RU" sz="4400" dirty="0" smtClean="0"/>
              <a:t>7-8-х классов – 500 г;</a:t>
            </a:r>
          </a:p>
          <a:p>
            <a:r>
              <a:rPr lang="ru-RU" sz="4400" dirty="0" smtClean="0"/>
              <a:t>9-11-х классов – 600 г.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5703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66"/>
                </a:solidFill>
                <a:latin typeface="Bookman Old Style" pitchFamily="18" charset="0"/>
              </a:rPr>
              <a:t>На всё есть свои нормы!</a:t>
            </a:r>
            <a:endParaRPr lang="ru-RU" sz="6600" dirty="0">
              <a:solidFill>
                <a:srgbClr val="FF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512</Words>
  <Application>Microsoft Office PowerPoint</Application>
  <PresentationFormat>Экран (4:3)</PresentationFormat>
  <Paragraphs>159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МБОУ «Большеаксинская средняя школа дрожжановского МУНИЦИПАЛЬНОГО РАЙОНА РЕСПУБЛИКИ ТАТАРСТАН» Проект «Моё здоровье» </vt:lpstr>
      <vt:lpstr>Слайд 2</vt:lpstr>
      <vt:lpstr>цель проекта:</vt:lpstr>
      <vt:lpstr>Слайд 4</vt:lpstr>
      <vt:lpstr>План проекта</vt:lpstr>
      <vt:lpstr>А началось всё это так:</vt:lpstr>
      <vt:lpstr>Мы выбираем ранец!</vt:lpstr>
      <vt:lpstr>Гигиенические требования</vt:lpstr>
      <vt:lpstr>На всё есть свои нормы!</vt:lpstr>
      <vt:lpstr>Слайд 10</vt:lpstr>
      <vt:lpstr>Норма – 450 г</vt:lpstr>
      <vt:lpstr>Правильный Вес ранца - 10 % от веса школьника</vt:lpstr>
      <vt:lpstr>Слайд 13</vt:lpstr>
      <vt:lpstr>Вес ранца</vt:lpstr>
      <vt:lpstr>Я здоровье сберегу, сам себе я помогу!</vt:lpstr>
      <vt:lpstr>Слайд 16</vt:lpstr>
      <vt:lpstr>Слайд 17</vt:lpstr>
      <vt:lpstr>Слайд 18</vt:lpstr>
      <vt:lpstr>Над проектом работали: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«Моё здоровье»</dc:title>
  <dc:creator>Татьяна Портнова</dc:creator>
  <cp:lastModifiedBy>Татьяна Портнова</cp:lastModifiedBy>
  <cp:revision>34</cp:revision>
  <dcterms:created xsi:type="dcterms:W3CDTF">2011-03-12T19:47:08Z</dcterms:created>
  <dcterms:modified xsi:type="dcterms:W3CDTF">2012-02-27T19:31:14Z</dcterms:modified>
</cp:coreProperties>
</file>