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1" autoAdjust="0"/>
  </p:normalViewPr>
  <p:slideViewPr>
    <p:cSldViewPr>
      <p:cViewPr varScale="1">
        <p:scale>
          <a:sx n="113" d="100"/>
          <a:sy n="113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048F35-EE02-40B0-8591-790F79FE376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8767C7-9F7D-4FDC-9333-622892B4DB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16632"/>
            <a:ext cx="8715436" cy="30837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ФОРМИРОВАНИЕ ЭКОЛОГИЧЕСКОЙ КУЛЬТУРЫ ШКОЛЬНИКОВ ЧЕРЕЗ ОРНИТОЛОГИЧЕСКИЕ ИССЛЕДОВАНИЯ.</a:t>
            </a:r>
            <a:br>
              <a:rPr lang="ru-RU" sz="2800" dirty="0" smtClean="0"/>
            </a:br>
            <a:r>
              <a:rPr lang="ru-RU" sz="2800" dirty="0" err="1" smtClean="0"/>
              <a:t>Гутор</a:t>
            </a:r>
            <a:r>
              <a:rPr lang="ru-RU" sz="2800" dirty="0" smtClean="0"/>
              <a:t> Галина Николаевна-учитель географии,</a:t>
            </a:r>
            <a:br>
              <a:rPr lang="ru-RU" sz="2800" dirty="0" smtClean="0"/>
            </a:br>
            <a:r>
              <a:rPr lang="ru-RU" sz="2800" dirty="0" smtClean="0"/>
              <a:t> педагог </a:t>
            </a:r>
            <a:r>
              <a:rPr lang="ru-RU" sz="2800" dirty="0" err="1" smtClean="0"/>
              <a:t>допобразования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высшей квалификационной категории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МКОУ СОШ №4 с. Киевка </a:t>
            </a:r>
          </a:p>
          <a:p>
            <a:pPr algn="l"/>
            <a:r>
              <a:rPr lang="ru-RU" b="1" dirty="0" smtClean="0"/>
              <a:t>Апанасенковский </a:t>
            </a:r>
            <a:r>
              <a:rPr lang="ru-RU" b="1" dirty="0" err="1" smtClean="0"/>
              <a:t>р-он</a:t>
            </a:r>
            <a:r>
              <a:rPr lang="ru-RU" b="1" dirty="0" smtClean="0"/>
              <a:t> </a:t>
            </a:r>
          </a:p>
          <a:p>
            <a:pPr algn="l"/>
            <a:r>
              <a:rPr lang="ru-RU" b="1" dirty="0" smtClean="0"/>
              <a:t>Ставропольский край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140968"/>
            <a:ext cx="3998786" cy="357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9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2500306"/>
            <a:ext cx="2428860" cy="1683636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Успешно защищен социальный проект «Формирование экологической культуры населения с. Киевка через орнитологические акции».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357430"/>
            <a:ext cx="3143240" cy="164307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Мои уч-ся успешно выступают с орнитологическими проектами на научно-практических конференциях краевого и международного значения.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DC172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4000504"/>
            <a:ext cx="3643306" cy="2732480"/>
          </a:xfrm>
          <a:prstGeom prst="rect">
            <a:avLst/>
          </a:prstGeom>
        </p:spPr>
      </p:pic>
      <p:pic>
        <p:nvPicPr>
          <p:cNvPr id="5" name="Рисунок 4" descr="DSCF37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42852"/>
            <a:ext cx="3143240" cy="2357430"/>
          </a:xfrm>
          <a:prstGeom prst="rect">
            <a:avLst/>
          </a:prstGeom>
        </p:spPr>
      </p:pic>
      <p:pic>
        <p:nvPicPr>
          <p:cNvPr id="7" name="Рисунок 6" descr="DSCF38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142852"/>
            <a:ext cx="3024177" cy="2268133"/>
          </a:xfrm>
          <a:prstGeom prst="rect">
            <a:avLst/>
          </a:prstGeom>
        </p:spPr>
      </p:pic>
      <p:pic>
        <p:nvPicPr>
          <p:cNvPr id="8" name="Рисунок 7" descr="SDC172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5008" y="4286256"/>
            <a:ext cx="3238491" cy="2428868"/>
          </a:xfrm>
          <a:prstGeom prst="rect">
            <a:avLst/>
          </a:prstGeom>
        </p:spPr>
      </p:pic>
      <p:pic>
        <p:nvPicPr>
          <p:cNvPr id="11" name="Рисунок 10" descr="Печать002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868" y="2571744"/>
            <a:ext cx="243494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68" y="5072074"/>
            <a:ext cx="2571768" cy="15097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Своим опытом работы в области школьной орнитологии делюсь на краевых и международных конференциях.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DSCF18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42852"/>
            <a:ext cx="3238491" cy="2500330"/>
          </a:xfrm>
          <a:prstGeom prst="rect">
            <a:avLst/>
          </a:prstGeom>
        </p:spPr>
      </p:pic>
      <p:pic>
        <p:nvPicPr>
          <p:cNvPr id="7" name="Рисунок 6" descr="DSCF37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500438"/>
            <a:ext cx="3214710" cy="2607463"/>
          </a:xfrm>
          <a:prstGeom prst="rect">
            <a:avLst/>
          </a:prstGeom>
        </p:spPr>
      </p:pic>
      <p:pic>
        <p:nvPicPr>
          <p:cNvPr id="8" name="Рисунок 7" descr="SDC180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868" y="2143116"/>
            <a:ext cx="2232437" cy="2976582"/>
          </a:xfrm>
          <a:prstGeom prst="rect">
            <a:avLst/>
          </a:prstGeom>
        </p:spPr>
      </p:pic>
      <p:pic>
        <p:nvPicPr>
          <p:cNvPr id="14" name="Рисунок 13" descr="DSCF526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43636" y="3786190"/>
            <a:ext cx="2786082" cy="2161000"/>
          </a:xfrm>
          <a:prstGeom prst="rect">
            <a:avLst/>
          </a:prstGeom>
        </p:spPr>
      </p:pic>
      <p:pic>
        <p:nvPicPr>
          <p:cNvPr id="18" name="Рисунок 17" descr="SDC187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29322" y="249507"/>
            <a:ext cx="2786082" cy="276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4500594" cy="78579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В газете «</a:t>
            </a:r>
            <a:r>
              <a:rPr lang="ru-RU" sz="1800" dirty="0" err="1" smtClean="0">
                <a:solidFill>
                  <a:schemeClr val="bg1"/>
                </a:solidFill>
              </a:rPr>
              <a:t>Приманычские</a:t>
            </a:r>
            <a:r>
              <a:rPr lang="ru-RU" sz="1800" dirty="0" smtClean="0">
                <a:solidFill>
                  <a:schemeClr val="bg1"/>
                </a:solidFill>
              </a:rPr>
              <a:t> степи» и сборниках «Эколого-краеведческие проблемы Ставрополья» опубликованы мои статьи о орнитофауне </a:t>
            </a:r>
            <a:r>
              <a:rPr lang="ru-RU" sz="1800" dirty="0" err="1" smtClean="0">
                <a:solidFill>
                  <a:schemeClr val="bg1"/>
                </a:solidFill>
              </a:rPr>
              <a:t>Апанасенковья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_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3714752"/>
            <a:ext cx="3786214" cy="2636849"/>
          </a:xfrm>
          <a:prstGeom prst="rect">
            <a:avLst/>
          </a:prstGeom>
        </p:spPr>
      </p:pic>
      <p:pic>
        <p:nvPicPr>
          <p:cNvPr id="13" name="Рисунок 12" descr="Печать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142984"/>
            <a:ext cx="1856115" cy="2571744"/>
          </a:xfrm>
          <a:prstGeom prst="rect">
            <a:avLst/>
          </a:prstGeom>
        </p:spPr>
      </p:pic>
      <p:pic>
        <p:nvPicPr>
          <p:cNvPr id="15" name="Рисунок 14" descr="Печать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428736"/>
            <a:ext cx="1928826" cy="2516806"/>
          </a:xfrm>
          <a:prstGeom prst="rect">
            <a:avLst/>
          </a:prstGeom>
        </p:spPr>
      </p:pic>
      <p:pic>
        <p:nvPicPr>
          <p:cNvPr id="16" name="Рисунок 15" descr="Печать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714752"/>
            <a:ext cx="1760542" cy="2363244"/>
          </a:xfrm>
          <a:prstGeom prst="rect">
            <a:avLst/>
          </a:prstGeom>
        </p:spPr>
      </p:pic>
      <p:pic>
        <p:nvPicPr>
          <p:cNvPr id="17" name="Рисунок 16" descr="Печать0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3929066"/>
            <a:ext cx="1812196" cy="2474231"/>
          </a:xfrm>
          <a:prstGeom prst="rect">
            <a:avLst/>
          </a:prstGeom>
        </p:spPr>
      </p:pic>
      <p:pic>
        <p:nvPicPr>
          <p:cNvPr id="19" name="Рисунок 18" descr="DSCF655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4282" y="1000108"/>
            <a:ext cx="2762269" cy="2071702"/>
          </a:xfrm>
          <a:prstGeom prst="rect">
            <a:avLst/>
          </a:prstGeom>
        </p:spPr>
      </p:pic>
      <p:pic>
        <p:nvPicPr>
          <p:cNvPr id="20" name="Рисунок 19" descr="DSCF534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357950" y="1071546"/>
            <a:ext cx="2595583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2428892" cy="1362456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Знакомлю своих учеников и односельчан с миром птиц через </a:t>
            </a:r>
            <a:r>
              <a:rPr lang="ru-RU" sz="1600" dirty="0" err="1" smtClean="0">
                <a:solidFill>
                  <a:schemeClr val="bg1"/>
                </a:solidFill>
              </a:rPr>
              <a:t>мурализм</a:t>
            </a:r>
            <a:r>
              <a:rPr lang="ru-RU" sz="1600" dirty="0" smtClean="0">
                <a:solidFill>
                  <a:schemeClr val="bg1"/>
                </a:solidFill>
              </a:rPr>
              <a:t> – росписи на стенах своего жилья.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DC133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4000504"/>
            <a:ext cx="3571900" cy="2643206"/>
          </a:xfrm>
          <a:prstGeom prst="rect">
            <a:avLst/>
          </a:prstGeom>
        </p:spPr>
      </p:pic>
      <p:pic>
        <p:nvPicPr>
          <p:cNvPr id="6" name="Рисунок 5" descr="SDC125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4143380"/>
            <a:ext cx="3571900" cy="2518166"/>
          </a:xfrm>
          <a:prstGeom prst="rect">
            <a:avLst/>
          </a:prstGeom>
        </p:spPr>
      </p:pic>
      <p:pic>
        <p:nvPicPr>
          <p:cNvPr id="11" name="Рисунок 10" descr="SDC194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428736"/>
            <a:ext cx="3262303" cy="2446727"/>
          </a:xfrm>
          <a:prstGeom prst="rect">
            <a:avLst/>
          </a:prstGeom>
        </p:spPr>
      </p:pic>
      <p:pic>
        <p:nvPicPr>
          <p:cNvPr id="12" name="Рисунок 11" descr="Изображение 00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34" y="1500174"/>
            <a:ext cx="3214678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24744"/>
            <a:ext cx="7772400" cy="1362456"/>
          </a:xfrm>
        </p:spPr>
        <p:txBody>
          <a:bodyPr/>
          <a:lstStyle/>
          <a:p>
            <a:pPr algn="ctr"/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94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28572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Формирование экологической культуры личности – важнейший учебно-воспитательный процесс. Суть моей педагогической идеи: ненавязчиво и доступно, занимательно и интересно ввести детей в мир природы.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500174"/>
            <a:ext cx="4139952" cy="61834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Главным объектом исследований в моей работе являются птицы.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2007 г. являюсь членом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Союза Охраны Птиц России.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932040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" y="26965"/>
            <a:ext cx="4775200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3824998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Орнитологические исследования проходят на занятиях кружка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 « Мир глазами детей»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4327400" cy="1255008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Территория </a:t>
            </a:r>
            <a:r>
              <a:rPr lang="ru-RU" sz="2000" dirty="0" err="1" smtClean="0">
                <a:solidFill>
                  <a:schemeClr val="bg1"/>
                </a:solidFill>
              </a:rPr>
              <a:t>Апанасенковского</a:t>
            </a:r>
            <a:r>
              <a:rPr lang="ru-RU" sz="2000" dirty="0" smtClean="0">
                <a:solidFill>
                  <a:schemeClr val="bg1"/>
                </a:solidFill>
              </a:rPr>
              <a:t> района расположена  на ключевой орнитологической территории (КОТР) России международного значения.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7950" y="2500306"/>
            <a:ext cx="2500330" cy="407196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этих местах в  2010 году был образован государственный природный заказник краевого значения «</a:t>
            </a:r>
            <a:r>
              <a:rPr lang="ru-RU" dirty="0" err="1" smtClean="0">
                <a:solidFill>
                  <a:schemeClr val="bg1"/>
                </a:solidFill>
              </a:rPr>
              <a:t>Маныч-Гудило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 нас есть все возможности наблюдать за птицами в течении всего года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DSCF0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143116"/>
            <a:ext cx="2476485" cy="1857364"/>
          </a:xfrm>
          <a:prstGeom prst="rect">
            <a:avLst/>
          </a:prstGeom>
        </p:spPr>
      </p:pic>
      <p:pic>
        <p:nvPicPr>
          <p:cNvPr id="10" name="Рисунок 9" descr="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142852"/>
            <a:ext cx="3300409" cy="2153517"/>
          </a:xfrm>
          <a:prstGeom prst="rect">
            <a:avLst/>
          </a:prstGeom>
        </p:spPr>
      </p:pic>
      <p:pic>
        <p:nvPicPr>
          <p:cNvPr id="11" name="Рисунок 10" descr="snfvropli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4534" y="3357562"/>
            <a:ext cx="4898788" cy="306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5000660" cy="167908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Одним из актуальных направлений в моей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работе являются исследовательские методы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работы, перерастающие в проектно-исследовательскую деятельность.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Моя задача помочь ребенку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сделать свои открытия.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F14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3071810"/>
            <a:ext cx="4548187" cy="3411141"/>
          </a:xfrm>
          <a:prstGeom prst="rect">
            <a:avLst/>
          </a:prstGeom>
        </p:spPr>
      </p:pic>
      <p:pic>
        <p:nvPicPr>
          <p:cNvPr id="5" name="Рисунок 4" descr="DSCF04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19691" y="1785926"/>
            <a:ext cx="3809995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785794"/>
            <a:ext cx="2714644" cy="2714644"/>
          </a:xfrm>
        </p:spPr>
        <p:txBody>
          <a:bodyPr/>
          <a:lstStyle/>
          <a:p>
            <a:pPr algn="ctr"/>
            <a:r>
              <a:rPr lang="ru-RU" sz="2000" dirty="0" smtClean="0"/>
              <a:t>Основной формой работы являются практические занятия в природе, проводим такие компании: День журавля, Международные Дни наблюдения птиц, Международный День птиц, Весна идет, Птица года.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704664"/>
            <a:ext cx="8429684" cy="1509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Варакушка –                                                                Трясогузка -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птица года 2012                                                            птица года 2011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DC106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625431"/>
            <a:ext cx="3643338" cy="2732503"/>
          </a:xfrm>
          <a:prstGeom prst="rect">
            <a:avLst/>
          </a:prstGeom>
        </p:spPr>
      </p:pic>
      <p:pic>
        <p:nvPicPr>
          <p:cNvPr id="5" name="Рисунок 4" descr="SDC175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5" y="142853"/>
            <a:ext cx="3071834" cy="2303876"/>
          </a:xfrm>
          <a:prstGeom prst="rect">
            <a:avLst/>
          </a:prstGeom>
        </p:spPr>
      </p:pic>
      <p:pic>
        <p:nvPicPr>
          <p:cNvPr id="7" name="Рисунок 6" descr="SDC184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3732612"/>
            <a:ext cx="3929058" cy="2946794"/>
          </a:xfrm>
          <a:prstGeom prst="rect">
            <a:avLst/>
          </a:prstGeom>
        </p:spPr>
      </p:pic>
      <p:pic>
        <p:nvPicPr>
          <p:cNvPr id="8" name="Рисунок 7" descr="SDC184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142852"/>
            <a:ext cx="304802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2643206" cy="1571636"/>
          </a:xfrm>
        </p:spPr>
        <p:txBody>
          <a:bodyPr/>
          <a:lstStyle/>
          <a:p>
            <a:pPr algn="ctr"/>
            <a:r>
              <a:rPr lang="ru-RU" sz="1800" dirty="0" smtClean="0"/>
              <a:t>Уч-ся МКОУ СОШ №4 и жители села Киевка стали участниками проекта «Весна идет».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5500702"/>
            <a:ext cx="2571768" cy="11525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Нас наградили международным сертификатом!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SCF35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3857628"/>
            <a:ext cx="3143271" cy="2512608"/>
          </a:xfrm>
          <a:prstGeom prst="rect">
            <a:avLst/>
          </a:prstGeom>
        </p:spPr>
      </p:pic>
      <p:pic>
        <p:nvPicPr>
          <p:cNvPr id="5" name="Рисунок 4" descr="DSCF43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785794"/>
            <a:ext cx="2857520" cy="2611336"/>
          </a:xfrm>
          <a:prstGeom prst="rect">
            <a:avLst/>
          </a:prstGeom>
        </p:spPr>
      </p:pic>
      <p:pic>
        <p:nvPicPr>
          <p:cNvPr id="6" name="Рисунок 5" descr="DSCF85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6" y="4572008"/>
            <a:ext cx="2857488" cy="2143116"/>
          </a:xfrm>
          <a:prstGeom prst="rect">
            <a:avLst/>
          </a:prstGeom>
        </p:spPr>
      </p:pic>
      <p:pic>
        <p:nvPicPr>
          <p:cNvPr id="7" name="Рисунок 6" descr="SDC185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53102" y="142853"/>
            <a:ext cx="3048021" cy="2286016"/>
          </a:xfrm>
          <a:prstGeom prst="rect">
            <a:avLst/>
          </a:prstGeom>
        </p:spPr>
      </p:pic>
      <p:pic>
        <p:nvPicPr>
          <p:cNvPr id="10" name="Рисунок 9" descr="DSCF477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9388" y="2643182"/>
            <a:ext cx="2381235" cy="1785926"/>
          </a:xfrm>
          <a:prstGeom prst="rect">
            <a:avLst/>
          </a:prstGeom>
        </p:spPr>
      </p:pic>
      <p:pic>
        <p:nvPicPr>
          <p:cNvPr id="11" name="Рисунок 10" descr="Печать002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28992" y="2000240"/>
            <a:ext cx="2371181" cy="3312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2327136" cy="1362456"/>
          </a:xfrm>
        </p:spPr>
        <p:txBody>
          <a:bodyPr/>
          <a:lstStyle/>
          <a:p>
            <a:pPr algn="ctr"/>
            <a:r>
              <a:rPr lang="ru-RU" sz="2000" dirty="0" smtClean="0"/>
              <a:t>В летний период собирается информацию о пернатых на р. </a:t>
            </a:r>
            <a:r>
              <a:rPr lang="ru-RU" sz="2000" dirty="0" err="1" smtClean="0"/>
              <a:t>Дунда</a:t>
            </a:r>
            <a:r>
              <a:rPr lang="ru-RU" sz="2000" dirty="0" smtClean="0"/>
              <a:t>, оз. </a:t>
            </a:r>
            <a:r>
              <a:rPr lang="ru-RU" sz="2000" dirty="0" err="1" smtClean="0"/>
              <a:t>Маныч</a:t>
            </a:r>
            <a:r>
              <a:rPr lang="ru-RU" sz="2000" dirty="0" smtClean="0"/>
              <a:t>, окрестностях села…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7950" y="5143512"/>
            <a:ext cx="2214578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SCF4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642918"/>
            <a:ext cx="2786082" cy="2071702"/>
          </a:xfrm>
          <a:prstGeom prst="rect">
            <a:avLst/>
          </a:prstGeom>
        </p:spPr>
      </p:pic>
      <p:pic>
        <p:nvPicPr>
          <p:cNvPr id="6" name="Рисунок 5" descr="SDC14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857496"/>
            <a:ext cx="2500298" cy="1875224"/>
          </a:xfrm>
          <a:prstGeom prst="rect">
            <a:avLst/>
          </a:prstGeom>
        </p:spPr>
      </p:pic>
      <p:pic>
        <p:nvPicPr>
          <p:cNvPr id="8" name="Рисунок 7" descr="DSCF7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643446"/>
            <a:ext cx="3286148" cy="2035959"/>
          </a:xfrm>
          <a:prstGeom prst="rect">
            <a:avLst/>
          </a:prstGeom>
        </p:spPr>
      </p:pic>
      <p:pic>
        <p:nvPicPr>
          <p:cNvPr id="10" name="Рисунок 9" descr="DSCF0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857496"/>
            <a:ext cx="2357422" cy="1768067"/>
          </a:xfrm>
          <a:prstGeom prst="rect">
            <a:avLst/>
          </a:prstGeom>
        </p:spPr>
      </p:pic>
      <p:pic>
        <p:nvPicPr>
          <p:cNvPr id="11" name="Рисунок 10" descr="SDC161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4205" y="4572008"/>
            <a:ext cx="3005447" cy="2125281"/>
          </a:xfrm>
          <a:prstGeom prst="rect">
            <a:avLst/>
          </a:prstGeom>
        </p:spPr>
      </p:pic>
      <p:pic>
        <p:nvPicPr>
          <p:cNvPr id="12" name="Рисунок 11" descr="DSCF47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1785926"/>
            <a:ext cx="3405179" cy="260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4143380"/>
            <a:ext cx="3143272" cy="27146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Результаты проведения орнитологических исследований: конкурсы, выставки, деловые игры, конференции…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DSCF03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868" y="2071678"/>
            <a:ext cx="2285984" cy="1714488"/>
          </a:xfrm>
          <a:prstGeom prst="rect">
            <a:avLst/>
          </a:prstGeom>
        </p:spPr>
      </p:pic>
      <p:pic>
        <p:nvPicPr>
          <p:cNvPr id="7" name="Рисунок 6" descr="DSCF35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4214818"/>
            <a:ext cx="2381266" cy="1785950"/>
          </a:xfrm>
          <a:prstGeom prst="rect">
            <a:avLst/>
          </a:prstGeom>
        </p:spPr>
      </p:pic>
      <p:pic>
        <p:nvPicPr>
          <p:cNvPr id="11" name="Рисунок 10" descr="DSCF8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286256"/>
            <a:ext cx="2952770" cy="2214578"/>
          </a:xfrm>
          <a:prstGeom prst="rect">
            <a:avLst/>
          </a:prstGeom>
        </p:spPr>
      </p:pic>
      <p:pic>
        <p:nvPicPr>
          <p:cNvPr id="14" name="Рисунок 13" descr="DSCF31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868" y="71414"/>
            <a:ext cx="2476485" cy="1857364"/>
          </a:xfrm>
          <a:prstGeom prst="rect">
            <a:avLst/>
          </a:prstGeom>
        </p:spPr>
      </p:pic>
      <p:pic>
        <p:nvPicPr>
          <p:cNvPr id="15" name="Рисунок 14" descr="SDC1142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1357298"/>
            <a:ext cx="3143272" cy="2357454"/>
          </a:xfrm>
          <a:prstGeom prst="rect">
            <a:avLst/>
          </a:prstGeom>
        </p:spPr>
      </p:pic>
      <p:pic>
        <p:nvPicPr>
          <p:cNvPr id="16" name="Рисунок 15" descr="SDC1142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72198" y="1571612"/>
            <a:ext cx="2667018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296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ФОРМИРОВАНИЕ ЭКОЛОГИЧЕСКОЙ КУЛЬТУРЫ ШКОЛЬНИКОВ ЧЕРЕЗ ОРНИТОЛОГИЧЕСКИЕ ИССЛЕДОВАНИЯ. Гутор Галина Николаевна-учитель географии,  педагог допобразования  высшей квалификационной категории</vt:lpstr>
      <vt:lpstr>Слайд 2</vt:lpstr>
      <vt:lpstr>Главным объектом исследований в моей работе являются птицы. С 2007 г. являюсь членом  Союза Охраны Птиц России.</vt:lpstr>
      <vt:lpstr>Территория Апанасенковского района расположена  на ключевой орнитологической территории (КОТР) России международного значения. </vt:lpstr>
      <vt:lpstr>Одним из актуальных направлений в моей  работе являются исследовательские методы  работы, перерастающие в проектно-исследовательскую деятельность.  Моя задача помочь ребенку  сделать свои открытия.</vt:lpstr>
      <vt:lpstr>Основной формой работы являются практические занятия в природе, проводим такие компании: День журавля, Международные Дни наблюдения птиц, Международный День птиц, Весна идет, Птица года.</vt:lpstr>
      <vt:lpstr>Уч-ся МКОУ СОШ №4 и жители села Киевка стали участниками проекта «Весна идет».</vt:lpstr>
      <vt:lpstr>В летний период собирается информацию о пернатых на р. Дунда, оз. Маныч, окрестностях села…</vt:lpstr>
      <vt:lpstr>Слайд 9</vt:lpstr>
      <vt:lpstr> Успешно защищен социальный проект «Формирование экологической культуры населения с. Киевка через орнитологические акции».</vt:lpstr>
      <vt:lpstr>Слайд 11</vt:lpstr>
      <vt:lpstr>В газете «Приманычские степи» и сборниках «Эколого-краеведческие проблемы Ставрополья» опубликованы мои статьи о орнитофауне Апанасенковья. </vt:lpstr>
      <vt:lpstr>Знакомлю своих учеников и односельчан с миром птиц через мурализм – росписи на стенах своего жилья.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ЭКОЛОГИЧЕСКОЙ КУЛЬТУРЫ ШКОЛЬНИКОВ ЧЕРЕЗ ОРНИТОЛОГИЧЕСКИЕ ИССЛЕДОВАНИЯ. Гутор Г.Н.</dc:title>
  <dc:creator>111</dc:creator>
  <cp:lastModifiedBy>UserXP</cp:lastModifiedBy>
  <cp:revision>92</cp:revision>
  <dcterms:created xsi:type="dcterms:W3CDTF">2012-10-27T18:15:06Z</dcterms:created>
  <dcterms:modified xsi:type="dcterms:W3CDTF">2014-02-23T19:46:33Z</dcterms:modified>
</cp:coreProperties>
</file>