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0" r:id="rId3"/>
    <p:sldId id="257" r:id="rId4"/>
    <p:sldId id="258" r:id="rId5"/>
    <p:sldId id="263" r:id="rId6"/>
    <p:sldId id="262" r:id="rId7"/>
    <p:sldId id="267" r:id="rId8"/>
    <p:sldId id="268" r:id="rId9"/>
    <p:sldId id="261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652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7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FD4210-C426-48BC-89C1-38E3F1766495}" type="datetimeFigureOut">
              <a:rPr lang="ru-RU" smtClean="0"/>
              <a:t>13.02.2012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52ED39-1499-4481-9B5A-87B3820885F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B0F0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25998"/>
          </a:xfrm>
        </p:spPr>
        <p:txBody>
          <a:bodyPr>
            <a:normAutofit fontScale="90000"/>
          </a:bodyPr>
          <a:lstStyle/>
          <a:p>
            <a:r>
              <a:rPr lang="ru-RU" sz="4900" dirty="0" smtClean="0">
                <a:solidFill>
                  <a:srgbClr val="7030A0"/>
                </a:solidFill>
              </a:rPr>
              <a:t/>
            </a:r>
            <a:br>
              <a:rPr lang="ru-RU" sz="4900" dirty="0" smtClean="0">
                <a:solidFill>
                  <a:srgbClr val="7030A0"/>
                </a:solidFill>
              </a:rPr>
            </a:br>
            <a:r>
              <a:rPr lang="ru-RU" sz="4900" dirty="0" smtClean="0">
                <a:solidFill>
                  <a:srgbClr val="7030A0"/>
                </a:solidFill>
              </a:rPr>
              <a:t/>
            </a:r>
            <a:br>
              <a:rPr lang="ru-RU" sz="4900" dirty="0" smtClean="0">
                <a:solidFill>
                  <a:srgbClr val="7030A0"/>
                </a:solidFill>
              </a:rPr>
            </a:br>
            <a:r>
              <a:rPr lang="ru-RU" sz="4900" dirty="0" smtClean="0">
                <a:solidFill>
                  <a:srgbClr val="7030A0"/>
                </a:solidFill>
              </a:rPr>
              <a:t>«Математическое путешествие» </a:t>
            </a:r>
            <a:r>
              <a:rPr lang="ru-RU" sz="5300" dirty="0" smtClean="0"/>
              <a:t/>
            </a:r>
            <a:br>
              <a:rPr lang="ru-RU" sz="5300" dirty="0" smtClean="0"/>
            </a:br>
            <a:r>
              <a:rPr lang="ru-RU" dirty="0" smtClean="0"/>
              <a:t>Внеклассное мероприятие </a:t>
            </a:r>
            <a:br>
              <a:rPr lang="ru-RU" dirty="0" smtClean="0"/>
            </a:br>
            <a:r>
              <a:rPr lang="ru-RU" dirty="0" smtClean="0"/>
              <a:t> учителя математики</a:t>
            </a:r>
            <a:br>
              <a:rPr lang="ru-RU" dirty="0" smtClean="0"/>
            </a:br>
            <a:r>
              <a:rPr lang="ru-RU" dirty="0" err="1" smtClean="0"/>
              <a:t>Заричанской</a:t>
            </a:r>
            <a:r>
              <a:rPr lang="ru-RU" dirty="0" smtClean="0"/>
              <a:t> Ольги Анатольевны</a:t>
            </a:r>
            <a:br>
              <a:rPr lang="ru-RU" dirty="0" smtClean="0"/>
            </a:br>
            <a:r>
              <a:rPr lang="ru-RU" dirty="0" smtClean="0"/>
              <a:t> для 7 класса </a:t>
            </a:r>
            <a:br>
              <a:rPr lang="ru-RU" dirty="0" smtClean="0"/>
            </a:br>
            <a:r>
              <a:rPr lang="ru-RU" dirty="0" smtClean="0"/>
              <a:t>2012 год.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214950"/>
            <a:ext cx="8229600" cy="91121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D:\Документы Ольги Анатольевны\Плакаты и картинки\анимации и картинки на сайт\капитан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714752"/>
            <a:ext cx="2438508" cy="26695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B0F0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7. Станция « </a:t>
            </a:r>
            <a:r>
              <a:rPr lang="ru-RU" dirty="0" err="1" smtClean="0"/>
              <a:t>Угадайка</a:t>
            </a:r>
            <a:r>
              <a:rPr lang="ru-RU" dirty="0" smtClean="0"/>
              <a:t>».</a:t>
            </a:r>
            <a:r>
              <a:rPr lang="ru-RU" dirty="0" smtClean="0">
                <a:solidFill>
                  <a:srgbClr val="00B0F0"/>
                </a:solidFill>
              </a:rPr>
              <a:t/>
            </a:r>
            <a:br>
              <a:rPr lang="ru-RU" dirty="0" smtClean="0">
                <a:solidFill>
                  <a:srgbClr val="00B0F0"/>
                </a:solidFill>
              </a:rPr>
            </a:b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1"/>
          </p:nvPr>
        </p:nvSpPr>
        <p:spPr>
          <a:xfrm>
            <a:off x="214282" y="785795"/>
            <a:ext cx="4038600" cy="4071965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Задание  </a:t>
            </a:r>
            <a:r>
              <a:rPr lang="ru-RU" dirty="0" smtClean="0">
                <a:solidFill>
                  <a:srgbClr val="FF0000"/>
                </a:solidFill>
              </a:rPr>
              <a:t>для команды «</a:t>
            </a:r>
            <a:r>
              <a:rPr lang="ru-RU" dirty="0" smtClean="0">
                <a:solidFill>
                  <a:srgbClr val="FF0000"/>
                </a:solidFill>
              </a:rPr>
              <a:t>Треугольник»</a:t>
            </a:r>
          </a:p>
          <a:p>
            <a:pPr>
              <a:buNone/>
            </a:pPr>
            <a:r>
              <a:rPr lang="ru-RU" dirty="0" smtClean="0"/>
              <a:t>     Если на геометрическую фигуру смотреть сбоку, то можно увидеть прямоугольник. Если же на нее посмотреть сверху, то-круг. Что это за геометрическая фигура?</a:t>
            </a: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>
          <a:xfrm>
            <a:off x="5105400" y="857232"/>
            <a:ext cx="4038600" cy="452596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FF00"/>
                </a:solidFill>
              </a:rPr>
              <a:t>Задание  </a:t>
            </a:r>
            <a:r>
              <a:rPr lang="ru-RU" dirty="0" smtClean="0">
                <a:solidFill>
                  <a:srgbClr val="FFFF00"/>
                </a:solidFill>
              </a:rPr>
              <a:t>для команды «Знаменатель»</a:t>
            </a:r>
          </a:p>
          <a:p>
            <a:pPr>
              <a:buNone/>
            </a:pPr>
            <a:r>
              <a:rPr lang="ru-RU" dirty="0" smtClean="0"/>
              <a:t>     Если </a:t>
            </a:r>
            <a:r>
              <a:rPr lang="ru-RU" dirty="0" smtClean="0"/>
              <a:t>на геометрическую фигуру смотреть сбоку, то можно увидеть треугольник. Если же на нее посмотреть сверху, то-круг. Что это за геометрическая фигура?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7" name="Picture 3" descr="D:\Документы Ольги Анатольевны\Плакаты и картинки\картинки\trumb_25232105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4357694"/>
            <a:ext cx="2214578" cy="2286016"/>
          </a:xfrm>
          <a:prstGeom prst="rect">
            <a:avLst/>
          </a:prstGeom>
          <a:noFill/>
        </p:spPr>
      </p:pic>
      <p:sp>
        <p:nvSpPr>
          <p:cNvPr id="11" name="Равнобедренный треугольник 10"/>
          <p:cNvSpPr/>
          <p:nvPr/>
        </p:nvSpPr>
        <p:spPr>
          <a:xfrm>
            <a:off x="6286512" y="4857760"/>
            <a:ext cx="1285884" cy="1500198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071670" y="5143512"/>
            <a:ext cx="1285884" cy="127159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7643834" y="5072074"/>
            <a:ext cx="1285884" cy="127159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00034" y="4572008"/>
            <a:ext cx="1143008" cy="184309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142976" y="6488668"/>
            <a:ext cx="13708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Цилиндр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215206" y="6488668"/>
            <a:ext cx="9421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К</a:t>
            </a:r>
            <a:r>
              <a:rPr lang="ru-RU" sz="2400" dirty="0" smtClean="0">
                <a:solidFill>
                  <a:srgbClr val="FF0000"/>
                </a:solidFill>
              </a:rPr>
              <a:t>онус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B050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ru-RU" dirty="0" smtClean="0">
                <a:solidFill>
                  <a:srgbClr val="00B0F0"/>
                </a:solidFill>
              </a:rPr>
              <a:t/>
            </a:r>
            <a:br>
              <a:rPr lang="ru-RU" dirty="0" smtClean="0">
                <a:solidFill>
                  <a:srgbClr val="00B0F0"/>
                </a:solidFill>
              </a:rPr>
            </a:br>
            <a:r>
              <a:rPr lang="ru-RU" dirty="0" smtClean="0"/>
              <a:t>8</a:t>
            </a:r>
            <a:r>
              <a:rPr lang="ru-RU" dirty="0" smtClean="0"/>
              <a:t>. Игра со </a:t>
            </a:r>
            <a:r>
              <a:rPr lang="ru-RU" dirty="0" smtClean="0"/>
              <a:t>зрителями «Экономика».</a:t>
            </a:r>
            <a:r>
              <a:rPr lang="ru-RU" dirty="0" smtClean="0">
                <a:solidFill>
                  <a:srgbClr val="00B0F0"/>
                </a:solidFill>
              </a:rPr>
              <a:t/>
            </a:r>
            <a:br>
              <a:rPr lang="ru-RU" dirty="0" smtClean="0">
                <a:solidFill>
                  <a:srgbClr val="00B0F0"/>
                </a:solidFill>
              </a:rPr>
            </a:br>
            <a:r>
              <a:rPr lang="ru-RU" dirty="0" smtClean="0">
                <a:solidFill>
                  <a:srgbClr val="00B0F0"/>
                </a:solidFill>
              </a:rPr>
              <a:t/>
            </a:r>
            <a:br>
              <a:rPr lang="ru-RU" dirty="0" smtClean="0">
                <a:solidFill>
                  <a:srgbClr val="00B0F0"/>
                </a:solidFill>
              </a:rPr>
            </a:b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6000760" y="1142985"/>
            <a:ext cx="2686040" cy="500066"/>
          </a:xfrm>
        </p:spPr>
        <p:txBody>
          <a:bodyPr/>
          <a:lstStyle/>
          <a:p>
            <a:pPr marL="514350" indent="-514350">
              <a:buNone/>
            </a:pPr>
            <a:r>
              <a:rPr lang="ru-RU" sz="2400" dirty="0" smtClean="0">
                <a:solidFill>
                  <a:srgbClr val="7030A0"/>
                </a:solidFill>
              </a:rPr>
              <a:t>  Банк.</a:t>
            </a:r>
          </a:p>
          <a:p>
            <a:pPr marL="514350" indent="-514350">
              <a:buNone/>
            </a:pP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half" idx="1"/>
          </p:nvPr>
        </p:nvSpPr>
        <p:spPr>
          <a:xfrm>
            <a:off x="457200" y="1142984"/>
            <a:ext cx="4038600" cy="4983179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200" dirty="0" smtClean="0">
                <a:solidFill>
                  <a:srgbClr val="FFFF00"/>
                </a:solidFill>
              </a:rPr>
              <a:t>Финансовое учреждение?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200" dirty="0" smtClean="0">
                <a:solidFill>
                  <a:srgbClr val="FFFF00"/>
                </a:solidFill>
              </a:rPr>
              <a:t>Денежная единица Германии?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200" dirty="0" smtClean="0">
                <a:solidFill>
                  <a:srgbClr val="FFFF00"/>
                </a:solidFill>
              </a:rPr>
              <a:t>Пропаганда товара?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200" dirty="0" smtClean="0">
                <a:solidFill>
                  <a:srgbClr val="FFFF00"/>
                </a:solidFill>
              </a:rPr>
              <a:t>Периодически организуемые торги?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200" dirty="0" smtClean="0">
                <a:solidFill>
                  <a:srgbClr val="FFFF00"/>
                </a:solidFill>
              </a:rPr>
              <a:t>Авторское свидетельство?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200" dirty="0" smtClean="0">
                <a:solidFill>
                  <a:srgbClr val="FFFF00"/>
                </a:solidFill>
              </a:rPr>
              <a:t>Отдача имущество под ссуду?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200" dirty="0" smtClean="0">
                <a:solidFill>
                  <a:srgbClr val="FFFF00"/>
                </a:solidFill>
              </a:rPr>
              <a:t>Ценная бумага.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200" dirty="0" smtClean="0">
                <a:solidFill>
                  <a:srgbClr val="FFFF00"/>
                </a:solidFill>
              </a:rPr>
              <a:t>Срочный договор.</a:t>
            </a:r>
            <a:endParaRPr lang="ru-RU" sz="2200" dirty="0">
              <a:solidFill>
                <a:srgbClr val="FFFF00"/>
              </a:solidFill>
            </a:endParaRPr>
          </a:p>
        </p:txBody>
      </p:sp>
      <p:pic>
        <p:nvPicPr>
          <p:cNvPr id="10" name="Picture 3" descr="D:\Документы Ольги Анатольевны\Плакаты и картинки\картинки\i[42]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715008" y="4714884"/>
            <a:ext cx="1816081" cy="1865611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6000760" y="1643050"/>
            <a:ext cx="12589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/>
            <a:r>
              <a:rPr lang="ru-RU" dirty="0" smtClean="0">
                <a:solidFill>
                  <a:srgbClr val="7030A0"/>
                </a:solidFill>
              </a:rPr>
              <a:t>   </a:t>
            </a:r>
            <a:r>
              <a:rPr lang="ru-RU" sz="2400" dirty="0" smtClean="0">
                <a:solidFill>
                  <a:srgbClr val="7030A0"/>
                </a:solidFill>
              </a:rPr>
              <a:t>Марка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  <a:endParaRPr lang="ru-RU" dirty="0" smtClean="0">
              <a:solidFill>
                <a:srgbClr val="7030A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000760" y="2071678"/>
            <a:ext cx="15124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/>
            <a:r>
              <a:rPr lang="ru-RU" dirty="0" smtClean="0">
                <a:solidFill>
                  <a:srgbClr val="7030A0"/>
                </a:solidFill>
              </a:rPr>
              <a:t>   </a:t>
            </a:r>
            <a:r>
              <a:rPr lang="ru-RU" sz="2400" dirty="0" smtClean="0">
                <a:solidFill>
                  <a:srgbClr val="7030A0"/>
                </a:solidFill>
              </a:rPr>
              <a:t>Реклама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  <a:endParaRPr lang="ru-RU" dirty="0" smtClean="0">
              <a:solidFill>
                <a:srgbClr val="7030A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072198" y="2500306"/>
            <a:ext cx="14850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/>
            <a:r>
              <a:rPr lang="ru-RU" dirty="0" smtClean="0">
                <a:solidFill>
                  <a:srgbClr val="7030A0"/>
                </a:solidFill>
              </a:rPr>
              <a:t>  </a:t>
            </a:r>
            <a:r>
              <a:rPr lang="ru-RU" sz="2400" dirty="0" smtClean="0">
                <a:solidFill>
                  <a:srgbClr val="7030A0"/>
                </a:solidFill>
              </a:rPr>
              <a:t>Ярмарка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  <a:endParaRPr lang="ru-RU" dirty="0" smtClean="0">
              <a:solidFill>
                <a:srgbClr val="7030A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143636" y="2928934"/>
            <a:ext cx="12919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/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sz="2400" dirty="0" smtClean="0">
                <a:solidFill>
                  <a:srgbClr val="7030A0"/>
                </a:solidFill>
              </a:rPr>
              <a:t>Патент</a:t>
            </a:r>
            <a:r>
              <a:rPr lang="ru-RU" dirty="0" smtClean="0">
                <a:solidFill>
                  <a:srgbClr val="7030A0"/>
                </a:solidFill>
              </a:rPr>
              <a:t>.  </a:t>
            </a:r>
            <a:endParaRPr lang="ru-RU" dirty="0" smtClean="0">
              <a:solidFill>
                <a:srgbClr val="7030A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072198" y="3357562"/>
            <a:ext cx="10663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/>
            <a:r>
              <a:rPr lang="ru-RU" dirty="0" smtClean="0">
                <a:solidFill>
                  <a:srgbClr val="7030A0"/>
                </a:solidFill>
              </a:rPr>
              <a:t>  </a:t>
            </a:r>
            <a:r>
              <a:rPr lang="ru-RU" sz="2400" dirty="0" smtClean="0">
                <a:solidFill>
                  <a:srgbClr val="7030A0"/>
                </a:solidFill>
              </a:rPr>
              <a:t>Залог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  <a:endParaRPr lang="ru-RU" dirty="0" smtClean="0">
              <a:solidFill>
                <a:srgbClr val="7030A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143636" y="3714752"/>
            <a:ext cx="10422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/>
            <a:r>
              <a:rPr lang="ru-RU" sz="2400" dirty="0" smtClean="0">
                <a:solidFill>
                  <a:srgbClr val="7030A0"/>
                </a:solidFill>
              </a:rPr>
              <a:t>Акция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  <a:endParaRPr lang="ru-RU" dirty="0" smtClean="0">
              <a:solidFill>
                <a:srgbClr val="7030A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000760" y="4071942"/>
            <a:ext cx="15797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/>
            <a:r>
              <a:rPr lang="ru-RU" dirty="0" smtClean="0">
                <a:solidFill>
                  <a:srgbClr val="7030A0"/>
                </a:solidFill>
              </a:rPr>
              <a:t>   </a:t>
            </a:r>
            <a:r>
              <a:rPr lang="ru-RU" sz="2400" dirty="0" smtClean="0">
                <a:solidFill>
                  <a:srgbClr val="7030A0"/>
                </a:solidFill>
              </a:rPr>
              <a:t>Контракт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  <a:endParaRPr lang="ru-RU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/>
      <p:bldP spid="13" grpId="0"/>
      <p:bldP spid="14" grpId="0"/>
      <p:bldP spid="15" grpId="0"/>
      <p:bldP spid="16" grpId="0"/>
      <p:bldP spid="17" grpId="0"/>
      <p:bldP spid="17" grpId="1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9. Подведение итогов.</a:t>
            </a:r>
            <a:endParaRPr lang="ru-RU" dirty="0"/>
          </a:p>
        </p:txBody>
      </p:sp>
      <p:pic>
        <p:nvPicPr>
          <p:cNvPr id="4" name="Picture 2" descr="D:\Документы Ольги Анатольевны\Плакаты и картинки\картинки\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00298" y="2857496"/>
            <a:ext cx="4010025" cy="3810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00034" y="1785926"/>
            <a:ext cx="839178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800" dirty="0" smtClean="0">
                <a:solidFill>
                  <a:srgbClr val="FFFF00"/>
                </a:solidFill>
              </a:rPr>
              <a:t>ПОЗДРАВЛЯЕМ ПОБЕДИТЕЛЕЙ!</a:t>
            </a:r>
            <a:endParaRPr lang="ru-RU" sz="4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00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2286016"/>
          </a:xfrm>
        </p:spPr>
        <p:txBody>
          <a:bodyPr>
            <a:normAutofit fontScale="90000"/>
          </a:bodyPr>
          <a:lstStyle/>
          <a:p>
            <a:r>
              <a:rPr lang="ru-RU" sz="3600" i="1" dirty="0" smtClean="0">
                <a:solidFill>
                  <a:srgbClr val="00B0F0"/>
                </a:solidFill>
              </a:rPr>
              <a:t>Цели игры:</a:t>
            </a: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2700" i="1" dirty="0" smtClean="0"/>
              <a:t>Формирование интереса к математике.</a:t>
            </a:r>
            <a:br>
              <a:rPr lang="ru-RU" sz="2700" i="1" dirty="0" smtClean="0"/>
            </a:br>
            <a:r>
              <a:rPr lang="ru-RU" sz="2700" i="1" dirty="0" smtClean="0"/>
              <a:t>Развитие внимания, сообразительности, находчивости. Умение работать в команде</a:t>
            </a:r>
            <a:r>
              <a:rPr lang="ru-RU" sz="2700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857760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ct val="50000"/>
              </a:spcBef>
              <a:buNone/>
            </a:pPr>
            <a:r>
              <a:rPr lang="ru-RU" sz="3000" dirty="0" smtClean="0">
                <a:solidFill>
                  <a:srgbClr val="FF0000"/>
                </a:solidFill>
                <a:latin typeface="+mj-lt"/>
              </a:rPr>
              <a:t>План проведения игры:</a:t>
            </a:r>
          </a:p>
          <a:p>
            <a:pPr>
              <a:spcBef>
                <a:spcPct val="50000"/>
              </a:spcBef>
              <a:buNone/>
            </a:pPr>
            <a:r>
              <a:rPr lang="ru-RU" sz="3000" dirty="0" smtClean="0">
                <a:solidFill>
                  <a:srgbClr val="00B0F0"/>
                </a:solidFill>
                <a:latin typeface="+mj-lt"/>
              </a:rPr>
              <a:t>1.Приветствие </a:t>
            </a:r>
            <a:r>
              <a:rPr lang="ru-RU" sz="3000" dirty="0" smtClean="0">
                <a:solidFill>
                  <a:srgbClr val="00B0F0"/>
                </a:solidFill>
                <a:latin typeface="+mj-lt"/>
              </a:rPr>
              <a:t>команд.</a:t>
            </a:r>
          </a:p>
          <a:p>
            <a:pPr>
              <a:spcBef>
                <a:spcPct val="50000"/>
              </a:spcBef>
              <a:buNone/>
            </a:pPr>
            <a:r>
              <a:rPr lang="ru-RU" sz="3000" dirty="0" smtClean="0">
                <a:solidFill>
                  <a:srgbClr val="00B0F0"/>
                </a:solidFill>
                <a:latin typeface="+mj-lt"/>
              </a:rPr>
              <a:t>2.Станция «Капитанская».</a:t>
            </a:r>
          </a:p>
          <a:p>
            <a:pPr>
              <a:spcBef>
                <a:spcPct val="50000"/>
              </a:spcBef>
              <a:buNone/>
            </a:pPr>
            <a:r>
              <a:rPr lang="ru-RU" sz="3000" dirty="0" smtClean="0">
                <a:solidFill>
                  <a:srgbClr val="00B0F0"/>
                </a:solidFill>
                <a:latin typeface="+mj-lt"/>
              </a:rPr>
              <a:t>3.Станция «Активная».</a:t>
            </a:r>
          </a:p>
          <a:p>
            <a:pPr>
              <a:spcBef>
                <a:spcPct val="50000"/>
              </a:spcBef>
              <a:buNone/>
            </a:pPr>
            <a:r>
              <a:rPr lang="ru-RU" sz="3000" dirty="0" smtClean="0">
                <a:solidFill>
                  <a:srgbClr val="00B0F0"/>
                </a:solidFill>
                <a:latin typeface="+mj-lt"/>
              </a:rPr>
              <a:t>4. Станция «Непоседа».</a:t>
            </a:r>
          </a:p>
          <a:p>
            <a:pPr>
              <a:spcBef>
                <a:spcPct val="50000"/>
              </a:spcBef>
              <a:buNone/>
            </a:pPr>
            <a:r>
              <a:rPr lang="ru-RU" sz="3000" dirty="0" smtClean="0">
                <a:solidFill>
                  <a:srgbClr val="00B0F0"/>
                </a:solidFill>
                <a:latin typeface="+mj-lt"/>
              </a:rPr>
              <a:t>5. Станция </a:t>
            </a:r>
            <a:r>
              <a:rPr lang="ru-RU" sz="3000" dirty="0" smtClean="0">
                <a:solidFill>
                  <a:srgbClr val="00B0F0"/>
                </a:solidFill>
                <a:latin typeface="+mj-lt"/>
              </a:rPr>
              <a:t>«Всезнайка</a:t>
            </a:r>
            <a:r>
              <a:rPr lang="ru-RU" sz="3000" dirty="0" smtClean="0">
                <a:solidFill>
                  <a:srgbClr val="00B0F0"/>
                </a:solidFill>
                <a:latin typeface="+mj-lt"/>
              </a:rPr>
              <a:t>».</a:t>
            </a:r>
          </a:p>
          <a:p>
            <a:pPr>
              <a:spcBef>
                <a:spcPct val="50000"/>
              </a:spcBef>
              <a:buNone/>
            </a:pPr>
            <a:r>
              <a:rPr lang="ru-RU" sz="3000" dirty="0" smtClean="0">
                <a:solidFill>
                  <a:srgbClr val="00B0F0"/>
                </a:solidFill>
                <a:latin typeface="+mj-lt"/>
              </a:rPr>
              <a:t>6</a:t>
            </a:r>
            <a:r>
              <a:rPr lang="ru-RU" sz="3000" dirty="0" smtClean="0">
                <a:solidFill>
                  <a:srgbClr val="00B0F0"/>
                </a:solidFill>
                <a:latin typeface="+mj-lt"/>
              </a:rPr>
              <a:t>. Станция </a:t>
            </a:r>
            <a:r>
              <a:rPr lang="ru-RU" sz="3000" dirty="0" smtClean="0">
                <a:solidFill>
                  <a:srgbClr val="00B0F0"/>
                </a:solidFill>
                <a:latin typeface="+mj-lt"/>
              </a:rPr>
              <a:t>«Эрудит».</a:t>
            </a:r>
          </a:p>
          <a:p>
            <a:pPr>
              <a:spcBef>
                <a:spcPct val="50000"/>
              </a:spcBef>
              <a:buNone/>
            </a:pPr>
            <a:r>
              <a:rPr lang="ru-RU" sz="3000" dirty="0" smtClean="0">
                <a:solidFill>
                  <a:srgbClr val="00B0F0"/>
                </a:solidFill>
                <a:latin typeface="+mj-lt"/>
              </a:rPr>
              <a:t>7. Станция « </a:t>
            </a:r>
            <a:r>
              <a:rPr lang="ru-RU" sz="3000" dirty="0" err="1" smtClean="0">
                <a:solidFill>
                  <a:srgbClr val="00B0F0"/>
                </a:solidFill>
                <a:latin typeface="+mj-lt"/>
              </a:rPr>
              <a:t>Угадайка</a:t>
            </a:r>
            <a:r>
              <a:rPr lang="ru-RU" sz="3000" dirty="0" smtClean="0">
                <a:solidFill>
                  <a:srgbClr val="00B0F0"/>
                </a:solidFill>
                <a:latin typeface="+mj-lt"/>
              </a:rPr>
              <a:t>».</a:t>
            </a:r>
          </a:p>
          <a:p>
            <a:pPr>
              <a:spcBef>
                <a:spcPct val="50000"/>
              </a:spcBef>
              <a:buNone/>
            </a:pPr>
            <a:r>
              <a:rPr lang="ru-RU" sz="3000" dirty="0" smtClean="0">
                <a:solidFill>
                  <a:srgbClr val="00B0F0"/>
                </a:solidFill>
                <a:latin typeface="+mj-lt"/>
              </a:rPr>
              <a:t>8. Игра со зрителями.</a:t>
            </a:r>
            <a:endParaRPr lang="ru-RU" sz="3000" dirty="0" smtClean="0">
              <a:solidFill>
                <a:srgbClr val="00B0F0"/>
              </a:solidFill>
              <a:latin typeface="+mj-lt"/>
            </a:endParaRPr>
          </a:p>
          <a:p>
            <a:pPr>
              <a:spcBef>
                <a:spcPct val="50000"/>
              </a:spcBef>
              <a:buNone/>
            </a:pPr>
            <a:r>
              <a:rPr lang="ru-RU" sz="3000" dirty="0" smtClean="0">
                <a:solidFill>
                  <a:srgbClr val="00B0F0"/>
                </a:solidFill>
                <a:latin typeface="+mj-lt"/>
              </a:rPr>
              <a:t>9. </a:t>
            </a:r>
            <a:r>
              <a:rPr lang="ru-RU" sz="3000" dirty="0" smtClean="0">
                <a:solidFill>
                  <a:srgbClr val="00B0F0"/>
                </a:solidFill>
                <a:latin typeface="+mj-lt"/>
              </a:rPr>
              <a:t>Подведение итогов.</a:t>
            </a:r>
          </a:p>
          <a:p>
            <a:endParaRPr lang="ru-RU" dirty="0"/>
          </a:p>
        </p:txBody>
      </p:sp>
      <p:pic>
        <p:nvPicPr>
          <p:cNvPr id="9218" name="Picture 2" descr="D:\Документы Ольги Анатольевны\Плакаты и картинки\картинки\CA4BW7I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70315" y="2928934"/>
            <a:ext cx="3373685" cy="3714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/>
          </a:bodyPr>
          <a:lstStyle/>
          <a:p>
            <a:r>
              <a:rPr lang="ru-RU" dirty="0" smtClean="0"/>
              <a:t>	1. Приветствие </a:t>
            </a:r>
            <a:r>
              <a:rPr lang="ru-RU" dirty="0" smtClean="0"/>
              <a:t>команд.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14282" y="571480"/>
            <a:ext cx="4040188" cy="1211266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  <a:latin typeface="Elephant" pitchFamily="18" charset="0"/>
              </a:rPr>
              <a:t>Команда «Треугольник»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5072066" y="857232"/>
            <a:ext cx="3541709" cy="568324"/>
          </a:xfrm>
        </p:spPr>
        <p:txBody>
          <a:bodyPr>
            <a:normAutofit fontScale="55000" lnSpcReduction="20000"/>
          </a:bodyPr>
          <a:lstStyle/>
          <a:p>
            <a:r>
              <a:rPr lang="ru-RU" sz="4400" dirty="0" smtClean="0">
                <a:solidFill>
                  <a:srgbClr val="FFFF00"/>
                </a:solidFill>
                <a:latin typeface="Elephant" pitchFamily="18" charset="0"/>
              </a:rPr>
              <a:t>Команда «Знаменатель»</a:t>
            </a:r>
          </a:p>
          <a:p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643438" y="1643050"/>
            <a:ext cx="4500562" cy="2928958"/>
          </a:xfrm>
        </p:spPr>
        <p:txBody>
          <a:bodyPr/>
          <a:lstStyle/>
          <a:p>
            <a:pPr>
              <a:spcBef>
                <a:spcPct val="50000"/>
              </a:spcBef>
              <a:buNone/>
            </a:pPr>
            <a:r>
              <a:rPr lang="ru-RU" sz="1800" b="1" dirty="0" smtClean="0">
                <a:solidFill>
                  <a:srgbClr val="FF0000"/>
                </a:solidFill>
                <a:latin typeface="Bodoni MT Black" pitchFamily="18" charset="0"/>
              </a:rPr>
              <a:t>Заправлены в планшеты вопросы и ответы</a:t>
            </a:r>
          </a:p>
          <a:p>
            <a:pPr>
              <a:spcBef>
                <a:spcPct val="50000"/>
              </a:spcBef>
              <a:buNone/>
            </a:pPr>
            <a:r>
              <a:rPr lang="ru-RU" sz="1800" b="1" dirty="0" smtClean="0">
                <a:solidFill>
                  <a:srgbClr val="FF0000"/>
                </a:solidFill>
                <a:latin typeface="Bodoni MT Black" pitchFamily="18" charset="0"/>
              </a:rPr>
              <a:t>И капитан команды готов в суровый бой.</a:t>
            </a:r>
          </a:p>
          <a:p>
            <a:pPr>
              <a:spcBef>
                <a:spcPct val="50000"/>
              </a:spcBef>
              <a:buNone/>
            </a:pPr>
            <a:r>
              <a:rPr lang="ru-RU" sz="1800" b="1" dirty="0" smtClean="0">
                <a:solidFill>
                  <a:srgbClr val="FF0000"/>
                </a:solidFill>
                <a:latin typeface="Bodoni MT Black" pitchFamily="18" charset="0"/>
              </a:rPr>
              <a:t>Команда с нетерпением ждет своего сражения,</a:t>
            </a:r>
          </a:p>
          <a:p>
            <a:pPr>
              <a:spcBef>
                <a:spcPct val="50000"/>
              </a:spcBef>
              <a:buNone/>
            </a:pPr>
            <a:r>
              <a:rPr lang="ru-RU" sz="1800" b="1" dirty="0" smtClean="0">
                <a:solidFill>
                  <a:srgbClr val="FF0000"/>
                </a:solidFill>
                <a:latin typeface="Bodoni MT Black" pitchFamily="18" charset="0"/>
              </a:rPr>
              <a:t>Болельщики готовы за нас стоять гурьбой</a:t>
            </a:r>
            <a:r>
              <a:rPr lang="ru-RU" b="1" dirty="0" smtClean="0">
                <a:solidFill>
                  <a:srgbClr val="008000"/>
                </a:solidFill>
                <a:latin typeface="Bodoni MT Black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10" name="Picture 2" descr="D:\Документы Ольги Анатольевны\Плакаты и картинки\картинки\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4245410"/>
            <a:ext cx="2286016" cy="2612590"/>
          </a:xfrm>
          <a:prstGeom prst="rect">
            <a:avLst/>
          </a:prstGeom>
          <a:noFill/>
        </p:spPr>
      </p:pic>
      <p:pic>
        <p:nvPicPr>
          <p:cNvPr id="11" name="Picture 2" descr="D:\Документы Ольги Анатольевны\Плакаты и картинки\картинки\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206" y="3820303"/>
            <a:ext cx="1685922" cy="3037697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214282" y="1714488"/>
            <a:ext cx="4572000" cy="189282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solidFill>
                  <a:srgbClr val="0000FF"/>
                </a:solidFill>
                <a:latin typeface="Castellar" pitchFamily="18" charset="0"/>
              </a:rPr>
              <a:t>Мы сразиться с соперником пришли,</a:t>
            </a:r>
          </a:p>
          <a:p>
            <a:pPr>
              <a:spcBef>
                <a:spcPct val="50000"/>
              </a:spcBef>
            </a:pPr>
            <a:r>
              <a:rPr lang="ru-RU" b="1" dirty="0" smtClean="0">
                <a:solidFill>
                  <a:srgbClr val="0000FF"/>
                </a:solidFill>
                <a:latin typeface="Castellar" pitchFamily="18" charset="0"/>
              </a:rPr>
              <a:t>Юмор, смех и шутки с собою принесли.</a:t>
            </a:r>
          </a:p>
          <a:p>
            <a:pPr>
              <a:spcBef>
                <a:spcPct val="50000"/>
              </a:spcBef>
            </a:pPr>
            <a:r>
              <a:rPr lang="ru-RU" b="1" dirty="0" smtClean="0">
                <a:solidFill>
                  <a:srgbClr val="0000FF"/>
                </a:solidFill>
                <a:latin typeface="Castellar" pitchFamily="18" charset="0"/>
              </a:rPr>
              <a:t>Соперник наш серьезный, не станем отрицать,</a:t>
            </a:r>
          </a:p>
          <a:p>
            <a:pPr>
              <a:spcBef>
                <a:spcPct val="50000"/>
              </a:spcBef>
            </a:pPr>
            <a:r>
              <a:rPr lang="ru-RU" b="1" dirty="0" smtClean="0">
                <a:solidFill>
                  <a:srgbClr val="0000FF"/>
                </a:solidFill>
                <a:latin typeface="Castellar" pitchFamily="18" charset="0"/>
              </a:rPr>
              <a:t>Попробуем в сражениях его мы обыграть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B050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  <a:gradFill>
            <a:gsLst>
              <a:gs pos="0">
                <a:srgbClr val="00B050"/>
              </a:gs>
              <a:gs pos="100000">
                <a:schemeClr val="bg2">
                  <a:shade val="30000"/>
                  <a:satMod val="200000"/>
                </a:schemeClr>
              </a:gs>
            </a:gsLst>
            <a:path path="circle">
              <a:fillToRect l="50000" t="50000" r="50000" b="50000"/>
            </a:path>
          </a:gradFill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ru-RU" dirty="0" smtClean="0"/>
              <a:t>3</a:t>
            </a:r>
            <a:r>
              <a:rPr lang="ru-RU" dirty="0" smtClean="0"/>
              <a:t>. Станция </a:t>
            </a:r>
            <a:r>
              <a:rPr lang="ru-RU" dirty="0" smtClean="0"/>
              <a:t>«Активная».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spcBef>
                <a:spcPct val="50000"/>
              </a:spcBef>
              <a:buNone/>
            </a:pPr>
            <a:r>
              <a:rPr lang="ru-RU" sz="3600" dirty="0" smtClean="0">
                <a:solidFill>
                  <a:srgbClr val="FF3300"/>
                </a:solidFill>
              </a:rPr>
              <a:t>Отгадайте загадки с числительными:</a:t>
            </a:r>
          </a:p>
          <a:p>
            <a:pPr marL="457200" indent="-457200">
              <a:spcBef>
                <a:spcPct val="50000"/>
              </a:spcBef>
              <a:buFontTx/>
              <a:buAutoNum type="romanUcPeriod"/>
            </a:pPr>
            <a:r>
              <a:rPr lang="ru-RU" dirty="0" smtClean="0">
                <a:solidFill>
                  <a:srgbClr val="FFFF00"/>
                </a:solidFill>
              </a:rPr>
              <a:t>Шли две матери с дочерью, да бабушка с внучкой, нашли полтора пирога. Помногу ли досталось?</a:t>
            </a:r>
          </a:p>
          <a:p>
            <a:pPr marL="457200" indent="-457200">
              <a:spcBef>
                <a:spcPct val="50000"/>
              </a:spcBef>
              <a:buFontTx/>
              <a:buAutoNum type="romanUcPeriod"/>
            </a:pPr>
            <a:r>
              <a:rPr lang="ru-RU" dirty="0" smtClean="0">
                <a:solidFill>
                  <a:srgbClr val="FF00FF"/>
                </a:solidFill>
              </a:rPr>
              <a:t>У двух матерей по пять сыновей, одно имя всем.</a:t>
            </a:r>
          </a:p>
          <a:p>
            <a:pPr marL="457200" indent="-457200">
              <a:spcBef>
                <a:spcPct val="50000"/>
              </a:spcBef>
              <a:buNone/>
            </a:pPr>
            <a:r>
              <a:rPr lang="en-US" dirty="0" smtClean="0">
                <a:solidFill>
                  <a:srgbClr val="FFFF00"/>
                </a:solidFill>
              </a:rPr>
              <a:t>I.</a:t>
            </a:r>
            <a:r>
              <a:rPr lang="ru-RU" dirty="0" smtClean="0">
                <a:solidFill>
                  <a:srgbClr val="FFFF00"/>
                </a:solidFill>
              </a:rPr>
              <a:t>   Шесть ног, две головы, один хвост. Что это такое?</a:t>
            </a:r>
          </a:p>
          <a:p>
            <a:pPr marL="457200" indent="-457200">
              <a:spcBef>
                <a:spcPct val="50000"/>
              </a:spcBef>
              <a:buFontTx/>
              <a:buAutoNum type="romanUcPeriod" startAt="2"/>
            </a:pPr>
            <a:r>
              <a:rPr lang="ru-RU" dirty="0" smtClean="0">
                <a:solidFill>
                  <a:srgbClr val="FF00FF"/>
                </a:solidFill>
              </a:rPr>
              <a:t>Четыре брата бегут, друг друга не догонят</a:t>
            </a:r>
            <a:r>
              <a:rPr lang="ru-RU" dirty="0" smtClean="0"/>
              <a:t>.</a:t>
            </a:r>
          </a:p>
          <a:p>
            <a:pPr marL="457200" indent="-457200">
              <a:spcBef>
                <a:spcPct val="50000"/>
              </a:spcBef>
              <a:buFontTx/>
              <a:buAutoNum type="romanUcPeriod"/>
            </a:pPr>
            <a:r>
              <a:rPr lang="ru-RU" dirty="0" smtClean="0">
                <a:solidFill>
                  <a:srgbClr val="FFFF00"/>
                </a:solidFill>
              </a:rPr>
              <a:t>Выходили 12 молодцев, выносили 52 сокола, выпускали триста шестьдесят пять лебедей.</a:t>
            </a:r>
          </a:p>
          <a:p>
            <a:pPr marL="457200" indent="-457200">
              <a:spcBef>
                <a:spcPct val="50000"/>
              </a:spcBef>
              <a:buFontTx/>
              <a:buAutoNum type="romanUcPeriod"/>
            </a:pPr>
            <a:r>
              <a:rPr lang="ru-RU" dirty="0" smtClean="0">
                <a:solidFill>
                  <a:srgbClr val="FF00FF"/>
                </a:solidFill>
              </a:rPr>
              <a:t>Два конца, два кольца, в середине гвоздик.</a:t>
            </a:r>
          </a:p>
          <a:p>
            <a:endParaRPr lang="ru-RU" dirty="0"/>
          </a:p>
        </p:txBody>
      </p:sp>
      <p:pic>
        <p:nvPicPr>
          <p:cNvPr id="6" name="Picture 2" descr="D:\Документы Ольги Анатольевны\Плакаты и картинки\картинки\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3048000"/>
            <a:ext cx="15621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1D6526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ru-RU" dirty="0" smtClean="0"/>
              <a:t>2.Станция «Капитанская».</a:t>
            </a:r>
            <a:r>
              <a:rPr lang="ru-RU" dirty="0" smtClean="0">
                <a:solidFill>
                  <a:srgbClr val="00B0F0"/>
                </a:solidFill>
              </a:rPr>
              <a:t/>
            </a:r>
            <a:br>
              <a:rPr lang="ru-RU" dirty="0" smtClean="0">
                <a:solidFill>
                  <a:srgbClr val="00B0F0"/>
                </a:solidFill>
              </a:rPr>
            </a:br>
            <a:endParaRPr lang="ru-RU" dirty="0" smtClean="0"/>
          </a:p>
        </p:txBody>
      </p:sp>
      <p:sp>
        <p:nvSpPr>
          <p:cNvPr id="5" name="Text Box 11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ru-RU" sz="2400" dirty="0">
                <a:solidFill>
                  <a:srgbClr val="FFFF00"/>
                </a:solidFill>
              </a:rPr>
              <a:t>       </a:t>
            </a:r>
            <a:r>
              <a:rPr lang="ru-RU" sz="2400" dirty="0" smtClean="0">
                <a:solidFill>
                  <a:srgbClr val="FFFF00"/>
                </a:solidFill>
              </a:rPr>
              <a:t>Миша </a:t>
            </a:r>
            <a:r>
              <a:rPr lang="ru-RU" sz="2400" dirty="0">
                <a:solidFill>
                  <a:srgbClr val="FFFF00"/>
                </a:solidFill>
              </a:rPr>
              <a:t>не самый высокий, но выше Гриши, Олега и Коли. Олег стоит рядом с Колей и меньше его. Грише, чтобы дотянуться до выключателя, приходится подставлять </a:t>
            </a:r>
            <a:r>
              <a:rPr lang="ru-RU" sz="2400" dirty="0" smtClean="0">
                <a:solidFill>
                  <a:srgbClr val="FFFF00"/>
                </a:solidFill>
              </a:rPr>
              <a:t>скамеечку или </a:t>
            </a:r>
            <a:r>
              <a:rPr lang="ru-RU" sz="2400" dirty="0">
                <a:solidFill>
                  <a:srgbClr val="FFFF00"/>
                </a:solidFill>
              </a:rPr>
              <a:t>просить помощи у </a:t>
            </a:r>
            <a:r>
              <a:rPr lang="ru-RU" sz="2400" dirty="0" smtClean="0">
                <a:solidFill>
                  <a:srgbClr val="FFFF00"/>
                </a:solidFill>
              </a:rPr>
              <a:t>старшего </a:t>
            </a:r>
            <a:r>
              <a:rPr lang="ru-RU" sz="2400" dirty="0">
                <a:solidFill>
                  <a:srgbClr val="FFFF00"/>
                </a:solidFill>
              </a:rPr>
              <a:t>брата </a:t>
            </a:r>
            <a:r>
              <a:rPr lang="ru-RU" sz="2400" dirty="0" smtClean="0">
                <a:solidFill>
                  <a:srgbClr val="FFFF00"/>
                </a:solidFill>
              </a:rPr>
              <a:t>Олега. В </a:t>
            </a:r>
            <a:r>
              <a:rPr lang="ru-RU" sz="2400" dirty="0">
                <a:solidFill>
                  <a:srgbClr val="FFFF00"/>
                </a:solidFill>
              </a:rPr>
              <a:t>каком порядке </a:t>
            </a:r>
            <a:r>
              <a:rPr lang="ru-RU" sz="2400" dirty="0" smtClean="0">
                <a:solidFill>
                  <a:srgbClr val="FFFF00"/>
                </a:solidFill>
              </a:rPr>
              <a:t>стоят мальчики</a:t>
            </a:r>
            <a:r>
              <a:rPr lang="ru-RU" sz="2400" dirty="0">
                <a:solidFill>
                  <a:srgbClr val="FFFF00"/>
                </a:solidFill>
              </a:rPr>
              <a:t>?</a:t>
            </a:r>
          </a:p>
        </p:txBody>
      </p:sp>
      <p:pic>
        <p:nvPicPr>
          <p:cNvPr id="6" name="Picture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3786190"/>
            <a:ext cx="3959225" cy="249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14282" y="3786190"/>
            <a:ext cx="43845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 Коля, Олег, Миша, Гриша, Боря.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7030A0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/>
              <a:t>4. Станция «Непоседа».</a:t>
            </a:r>
            <a:r>
              <a:rPr lang="ru-RU" dirty="0" smtClean="0">
                <a:solidFill>
                  <a:srgbClr val="00B0F0"/>
                </a:solidFill>
              </a:rPr>
              <a:t/>
            </a:r>
            <a:br>
              <a:rPr lang="ru-RU" dirty="0" smtClean="0">
                <a:solidFill>
                  <a:srgbClr val="00B0F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3"/>
            <a:ext cx="8258204" cy="178594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Пифагорова головоломка.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Из семи частей квадрата </a:t>
            </a:r>
            <a:r>
              <a:rPr lang="ru-RU" dirty="0" smtClean="0">
                <a:solidFill>
                  <a:srgbClr val="FF0000"/>
                </a:solidFill>
              </a:rPr>
              <a:t>составить</a:t>
            </a:r>
          </a:p>
          <a:p>
            <a:pPr marL="571500" indent="-571500">
              <a:buFont typeface="+mj-lt"/>
              <a:buAutoNum type="romanUcPeriod"/>
            </a:pPr>
            <a:r>
              <a:rPr lang="ru-RU" dirty="0" smtClean="0">
                <a:solidFill>
                  <a:srgbClr val="FFFF00"/>
                </a:solidFill>
              </a:rPr>
              <a:t>Прямоугольник,</a:t>
            </a:r>
          </a:p>
          <a:p>
            <a:pPr marL="571500" indent="-571500">
              <a:buFont typeface="+mj-lt"/>
              <a:buAutoNum type="romanUcPeriod"/>
            </a:pPr>
            <a:r>
              <a:rPr lang="ru-RU" dirty="0" smtClean="0">
                <a:solidFill>
                  <a:srgbClr val="00B0F0"/>
                </a:solidFill>
              </a:rPr>
              <a:t>Равнобедренный треугольник.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3143248"/>
            <a:ext cx="85725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Квадрат разрезается так: Е, </a:t>
            </a:r>
            <a:r>
              <a:rPr lang="en-US" sz="2400" dirty="0" smtClean="0"/>
              <a:t>F</a:t>
            </a:r>
            <a:r>
              <a:rPr lang="ru-RU" sz="2400" dirty="0" smtClean="0"/>
              <a:t>, К, </a:t>
            </a:r>
            <a:r>
              <a:rPr lang="en-US" sz="2400" dirty="0" smtClean="0"/>
              <a:t>L </a:t>
            </a:r>
            <a:r>
              <a:rPr lang="ru-RU" sz="2400" dirty="0" smtClean="0"/>
              <a:t>– середины сторон квадрата, О - центр квадрата. </a:t>
            </a:r>
            <a:endParaRPr lang="ru-RU" sz="2400" dirty="0"/>
          </a:p>
        </p:txBody>
      </p:sp>
      <p:pic>
        <p:nvPicPr>
          <p:cNvPr id="1026" name="Picture 2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177857"/>
            <a:ext cx="3428992" cy="2868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4643446"/>
            <a:ext cx="4214842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2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48" y="4643446"/>
            <a:ext cx="464347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5. Станция </a:t>
            </a:r>
            <a:r>
              <a:rPr lang="ru-RU" dirty="0" smtClean="0"/>
              <a:t>«Всезнайка</a:t>
            </a:r>
            <a:r>
              <a:rPr lang="ru-RU" dirty="0" smtClean="0"/>
              <a:t>».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0" y="571480"/>
            <a:ext cx="4572000" cy="4714908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5000" dirty="0" smtClean="0">
                <a:solidFill>
                  <a:srgbClr val="FF0000"/>
                </a:solidFill>
              </a:rPr>
              <a:t>Вопросы для команды «Треугольник»</a:t>
            </a:r>
          </a:p>
          <a:p>
            <a:pPr>
              <a:buNone/>
            </a:pPr>
            <a:endParaRPr lang="ru-RU" sz="5000" dirty="0" smtClean="0"/>
          </a:p>
          <a:p>
            <a:pPr>
              <a:buNone/>
            </a:pPr>
            <a:r>
              <a:rPr lang="ru-RU" sz="5000" dirty="0" smtClean="0"/>
              <a:t>1.  Сотая </a:t>
            </a:r>
            <a:r>
              <a:rPr lang="ru-RU" sz="5000" dirty="0" smtClean="0"/>
              <a:t>часть числа?</a:t>
            </a:r>
          </a:p>
          <a:p>
            <a:pPr>
              <a:buNone/>
            </a:pPr>
            <a:r>
              <a:rPr lang="ru-RU" sz="5000" dirty="0" smtClean="0"/>
              <a:t>2.  Что </a:t>
            </a:r>
            <a:r>
              <a:rPr lang="ru-RU" sz="5000" dirty="0" smtClean="0"/>
              <a:t>легче: 1кг ваты или 1кг железа?</a:t>
            </a:r>
          </a:p>
          <a:p>
            <a:pPr>
              <a:buNone/>
            </a:pPr>
            <a:r>
              <a:rPr lang="ru-RU" sz="5000" dirty="0" smtClean="0"/>
              <a:t>3.  Может </a:t>
            </a:r>
            <a:r>
              <a:rPr lang="ru-RU" sz="5000" dirty="0" smtClean="0"/>
              <a:t>ли при умножении получиться ноль?</a:t>
            </a:r>
          </a:p>
          <a:p>
            <a:pPr>
              <a:buNone/>
            </a:pPr>
            <a:r>
              <a:rPr lang="ru-RU" sz="5000" dirty="0" smtClean="0"/>
              <a:t>4.   Чему </a:t>
            </a:r>
            <a:r>
              <a:rPr lang="ru-RU" sz="5000" dirty="0" smtClean="0"/>
              <a:t>равна четверть часа?</a:t>
            </a:r>
          </a:p>
          <a:p>
            <a:pPr>
              <a:buNone/>
            </a:pPr>
            <a:r>
              <a:rPr lang="ru-RU" sz="5000" dirty="0" smtClean="0"/>
              <a:t>5.   Специальная </a:t>
            </a:r>
            <a:r>
              <a:rPr lang="ru-RU" sz="5000" dirty="0" smtClean="0"/>
              <a:t>единица измерения объема нефти?</a:t>
            </a:r>
          </a:p>
          <a:p>
            <a:pPr>
              <a:buNone/>
            </a:pPr>
            <a:r>
              <a:rPr lang="ru-RU" sz="5000" dirty="0" smtClean="0"/>
              <a:t>6.   Первая </a:t>
            </a:r>
            <a:r>
              <a:rPr lang="ru-RU" sz="5000" dirty="0" smtClean="0"/>
              <a:t>координата точки?</a:t>
            </a:r>
          </a:p>
          <a:p>
            <a:pPr>
              <a:buNone/>
            </a:pPr>
            <a:r>
              <a:rPr lang="ru-RU" sz="5000" dirty="0" smtClean="0"/>
              <a:t>7.   Прибор </a:t>
            </a:r>
            <a:r>
              <a:rPr lang="ru-RU" sz="5000" dirty="0" smtClean="0"/>
              <a:t>для измерения углов?</a:t>
            </a:r>
          </a:p>
          <a:p>
            <a:pPr>
              <a:buNone/>
            </a:pPr>
            <a:r>
              <a:rPr lang="ru-RU" sz="5000" dirty="0" smtClean="0"/>
              <a:t>8.   Утверждение </a:t>
            </a:r>
            <a:r>
              <a:rPr lang="ru-RU" sz="5000" dirty="0" smtClean="0"/>
              <a:t>требующее доказательства?</a:t>
            </a:r>
          </a:p>
          <a:p>
            <a:pPr>
              <a:buNone/>
            </a:pPr>
            <a:r>
              <a:rPr lang="ru-RU" sz="5000" dirty="0" smtClean="0"/>
              <a:t>9.   Сумма </a:t>
            </a:r>
            <a:r>
              <a:rPr lang="ru-RU" sz="5000" dirty="0" smtClean="0"/>
              <a:t>углов треугольника? </a:t>
            </a:r>
          </a:p>
          <a:p>
            <a:pPr>
              <a:buNone/>
            </a:pPr>
            <a:r>
              <a:rPr lang="ru-RU" sz="5000" dirty="0" smtClean="0"/>
              <a:t>10.  Независимая </a:t>
            </a:r>
            <a:r>
              <a:rPr lang="ru-RU" sz="5000" dirty="0" smtClean="0"/>
              <a:t>переменная величина?</a:t>
            </a:r>
          </a:p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4648200" y="571480"/>
            <a:ext cx="4495800" cy="5214975"/>
          </a:xfrm>
        </p:spPr>
        <p:txBody>
          <a:bodyPr>
            <a:normAutofit fontScale="40000" lnSpcReduction="20000"/>
          </a:bodyPr>
          <a:lstStyle/>
          <a:p>
            <a:pPr marL="514350" indent="-514350">
              <a:buNone/>
            </a:pPr>
            <a:r>
              <a:rPr lang="ru-RU" sz="4500" dirty="0" smtClean="0">
                <a:solidFill>
                  <a:srgbClr val="FFFF00"/>
                </a:solidFill>
              </a:rPr>
              <a:t>Вопросы для команды </a:t>
            </a:r>
            <a:r>
              <a:rPr lang="ru-RU" sz="4500" dirty="0" smtClean="0">
                <a:solidFill>
                  <a:srgbClr val="FFFF00"/>
                </a:solidFill>
              </a:rPr>
              <a:t>«Знаменатель»</a:t>
            </a:r>
            <a:endParaRPr lang="ru-RU" sz="4500" dirty="0" smtClean="0">
              <a:solidFill>
                <a:srgbClr val="FFFF00"/>
              </a:solidFill>
            </a:endParaRPr>
          </a:p>
          <a:p>
            <a:pPr marL="514350" indent="-514350">
              <a:buNone/>
            </a:pPr>
            <a:endParaRPr lang="ru-RU" sz="45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4500" dirty="0" smtClean="0"/>
              <a:t>Место</a:t>
            </a:r>
            <a:r>
              <a:rPr lang="ru-RU" sz="4500" dirty="0" smtClean="0"/>
              <a:t>,  занимаемое цифрой в записи  числа?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500" dirty="0" smtClean="0"/>
              <a:t>Бежала тройка лошадей. Каждая лошадь пробежала 5км . Сколько километров проехал ямщик?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500" dirty="0" smtClean="0"/>
              <a:t>Может ли при делении получиться ноль?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500" dirty="0" smtClean="0"/>
              <a:t>Какую часть  часа составляют 20 минут?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500" dirty="0" smtClean="0"/>
              <a:t>Единица массы драгоценных камней?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500" dirty="0" smtClean="0"/>
              <a:t>Вторая  координата точки?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500" dirty="0" smtClean="0"/>
              <a:t>Прибор для построения окружности?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500" dirty="0" smtClean="0"/>
              <a:t>Утверждение, принимаемое без доказательства?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500" dirty="0" smtClean="0"/>
              <a:t>Сумма углов квадрата?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500" dirty="0" smtClean="0"/>
              <a:t> Зависимая переменная величина?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pic>
        <p:nvPicPr>
          <p:cNvPr id="2050" name="Picture 2" descr="D:\Документы Ольги Анатольевны\Плакаты и картинки\анимации и картинки на сайт\разделитель из цветов в горшочках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286388"/>
            <a:ext cx="8358246" cy="15716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0000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>
            <a:normAutofit/>
          </a:bodyPr>
          <a:lstStyle/>
          <a:p>
            <a:r>
              <a:rPr lang="ru-RU" dirty="0" smtClean="0"/>
              <a:t>Ответы на вопросы: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28670"/>
            <a:ext cx="4038600" cy="5197493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ru-RU" dirty="0" smtClean="0">
                <a:solidFill>
                  <a:srgbClr val="00B050"/>
                </a:solidFill>
              </a:rPr>
              <a:t>Команда «Треугольник»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Процент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Одинаково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Да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15 минут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Баррель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Абсцисса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Транспортир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теорема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180</a:t>
            </a:r>
            <a:r>
              <a:rPr lang="ru-RU" baseline="30000" dirty="0" smtClean="0"/>
              <a:t>0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Аргумент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28670"/>
            <a:ext cx="4038600" cy="5197493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ru-RU" dirty="0" smtClean="0">
                <a:solidFill>
                  <a:srgbClr val="00B0F0"/>
                </a:solidFill>
              </a:rPr>
              <a:t>Команда «Знаменатель»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Разряд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5км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Да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1/3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Карат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Ордината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Циркуль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аксиома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360</a:t>
            </a:r>
            <a:r>
              <a:rPr lang="ru-RU" baseline="30000" dirty="0" smtClean="0"/>
              <a:t>0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Функция </a:t>
            </a:r>
          </a:p>
          <a:p>
            <a:endParaRPr lang="ru-RU" dirty="0"/>
          </a:p>
        </p:txBody>
      </p:sp>
      <p:pic>
        <p:nvPicPr>
          <p:cNvPr id="5" name="Picture 2" descr="D:\Документы Ольги Анатольевны\Плакаты и картинки\картинки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3357562"/>
            <a:ext cx="1857388" cy="3286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C000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6. Станция «Эрудит».</a:t>
            </a:r>
            <a:r>
              <a:rPr lang="ru-RU" dirty="0" smtClean="0">
                <a:solidFill>
                  <a:srgbClr val="00B0F0"/>
                </a:solidFill>
              </a:rPr>
              <a:t/>
            </a:r>
            <a:br>
              <a:rPr lang="ru-RU" dirty="0" smtClean="0">
                <a:solidFill>
                  <a:srgbClr val="00B0F0"/>
                </a:solidFill>
              </a:rPr>
            </a:b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2571736" y="3286124"/>
            <a:ext cx="828652" cy="400039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dirty="0" smtClean="0">
                <a:solidFill>
                  <a:schemeClr val="bg1"/>
                </a:solidFill>
              </a:rPr>
              <a:t>Нет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643306" y="928670"/>
            <a:ext cx="1285884" cy="500066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945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1" name="Прямая со стрелкой 10"/>
          <p:cNvCxnSpPr>
            <a:stCxn id="9" idx="2"/>
          </p:cNvCxnSpPr>
          <p:nvPr/>
        </p:nvCxnSpPr>
        <p:spPr>
          <a:xfrm rot="5400000">
            <a:off x="4142578" y="1571612"/>
            <a:ext cx="28654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кругленный прямоугольник 13"/>
          <p:cNvSpPr/>
          <p:nvPr/>
        </p:nvSpPr>
        <p:spPr>
          <a:xfrm>
            <a:off x="3643306" y="1785926"/>
            <a:ext cx="1285884" cy="500066"/>
          </a:xfrm>
          <a:prstGeom prst="roundRect">
            <a:avLst>
              <a:gd name="adj" fmla="val 230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-305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643306" y="2643182"/>
            <a:ext cx="1285884" cy="500066"/>
          </a:xfrm>
          <a:prstGeom prst="roundRect">
            <a:avLst>
              <a:gd name="adj" fmla="val 423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: (-80)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8" name="Прямая со стрелкой 17"/>
          <p:cNvCxnSpPr>
            <a:stCxn id="14" idx="2"/>
            <a:endCxn id="15" idx="0"/>
          </p:cNvCxnSpPr>
          <p:nvPr/>
        </p:nvCxnSpPr>
        <p:spPr>
          <a:xfrm rot="5400000">
            <a:off x="4107653" y="2464587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15" idx="2"/>
          </p:cNvCxnSpPr>
          <p:nvPr/>
        </p:nvCxnSpPr>
        <p:spPr>
          <a:xfrm rot="5400000">
            <a:off x="4143372" y="3286124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Овал 25"/>
          <p:cNvSpPr/>
          <p:nvPr/>
        </p:nvSpPr>
        <p:spPr>
          <a:xfrm>
            <a:off x="3643306" y="3500438"/>
            <a:ext cx="128588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 60 </a:t>
            </a:r>
            <a:r>
              <a:rPr lang="ru-RU" dirty="0" smtClean="0"/>
              <a:t>?</a:t>
            </a:r>
            <a:endParaRPr lang="ru-RU" dirty="0"/>
          </a:p>
        </p:txBody>
      </p:sp>
      <p:cxnSp>
        <p:nvCxnSpPr>
          <p:cNvPr id="31" name="Прямая со стрелкой 30"/>
          <p:cNvCxnSpPr/>
          <p:nvPr/>
        </p:nvCxnSpPr>
        <p:spPr>
          <a:xfrm>
            <a:off x="5000628" y="3786190"/>
            <a:ext cx="164307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10800000">
            <a:off x="2071670" y="3786190"/>
            <a:ext cx="15716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рямоугольник 36"/>
          <p:cNvSpPr/>
          <p:nvPr/>
        </p:nvSpPr>
        <p:spPr>
          <a:xfrm>
            <a:off x="5429256" y="3286124"/>
            <a:ext cx="466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ru-RU" dirty="0" smtClean="0">
                <a:solidFill>
                  <a:schemeClr val="bg1"/>
                </a:solidFill>
              </a:rPr>
              <a:t>ДА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642910" y="3571876"/>
            <a:ext cx="135732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* (-50)</a:t>
            </a:r>
            <a:endParaRPr lang="ru-RU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6786578" y="3500438"/>
            <a:ext cx="135732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* (-50)</a:t>
            </a:r>
            <a:endParaRPr lang="ru-RU" dirty="0"/>
          </a:p>
        </p:txBody>
      </p:sp>
      <p:cxnSp>
        <p:nvCxnSpPr>
          <p:cNvPr id="45" name="Прямая со стрелкой 44"/>
          <p:cNvCxnSpPr/>
          <p:nvPr/>
        </p:nvCxnSpPr>
        <p:spPr>
          <a:xfrm rot="5400000">
            <a:off x="1142976" y="4214818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rot="5400000">
            <a:off x="7286644" y="4143380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Прямоугольник 47"/>
          <p:cNvSpPr/>
          <p:nvPr/>
        </p:nvSpPr>
        <p:spPr>
          <a:xfrm>
            <a:off x="642910" y="4429132"/>
            <a:ext cx="135732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: 5</a:t>
            </a:r>
            <a:endParaRPr lang="ru-RU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6786578" y="4429132"/>
            <a:ext cx="135732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- 250</a:t>
            </a:r>
            <a:endParaRPr lang="ru-RU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642910" y="5286388"/>
            <a:ext cx="135732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-360</a:t>
            </a:r>
            <a:endParaRPr lang="ru-RU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6715140" y="5286388"/>
            <a:ext cx="135732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: (-75)</a:t>
            </a:r>
            <a:endParaRPr lang="ru-RU" dirty="0"/>
          </a:p>
        </p:txBody>
      </p:sp>
      <p:cxnSp>
        <p:nvCxnSpPr>
          <p:cNvPr id="57" name="Прямая со стрелкой 56"/>
          <p:cNvCxnSpPr/>
          <p:nvPr/>
        </p:nvCxnSpPr>
        <p:spPr>
          <a:xfrm rot="5400000">
            <a:off x="7358082" y="5072074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 rot="5400000">
            <a:off x="1178695" y="5036355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>
            <a:off x="2143108" y="5500702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 rot="10800000">
            <a:off x="5143504" y="5500702"/>
            <a:ext cx="13573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Скругленный прямоугольник 69"/>
          <p:cNvSpPr/>
          <p:nvPr/>
        </p:nvSpPr>
        <p:spPr>
          <a:xfrm>
            <a:off x="3500430" y="5214950"/>
            <a:ext cx="1571636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- 2</a:t>
            </a:r>
            <a:endParaRPr lang="ru-RU" dirty="0"/>
          </a:p>
        </p:txBody>
      </p:sp>
      <p:pic>
        <p:nvPicPr>
          <p:cNvPr id="71" name="Picture 2" descr="D:\Документы Ольги Анатольевны\Плакаты и картинки\картинки\i[72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285728"/>
            <a:ext cx="1827363" cy="2890920"/>
          </a:xfrm>
          <a:prstGeom prst="rect">
            <a:avLst/>
          </a:prstGeom>
          <a:noFill/>
        </p:spPr>
      </p:pic>
      <p:pic>
        <p:nvPicPr>
          <p:cNvPr id="72" name="Picture 3" descr="D:\Документы Ольги Анатольевны\Плакаты и картинки\картинки\школ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6718" y="357167"/>
            <a:ext cx="1859202" cy="29289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670</Words>
  <PresentationFormat>Экран (4:3)</PresentationFormat>
  <Paragraphs>128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  «Математическое путешествие»  Внеклассное мероприятие   учителя математики Заричанской Ольги Анатольевны  для 7 класса  2012 год.  </vt:lpstr>
      <vt:lpstr>Цели игры: Формирование интереса к математике. Развитие внимания, сообразительности, находчивости. Умение работать в команде. </vt:lpstr>
      <vt:lpstr> 1. Приветствие команд.</vt:lpstr>
      <vt:lpstr>3. Станция «Активная».</vt:lpstr>
      <vt:lpstr>2.Станция «Капитанская». </vt:lpstr>
      <vt:lpstr>4. Станция «Непоседа». </vt:lpstr>
      <vt:lpstr>5. Станция «Всезнайка».</vt:lpstr>
      <vt:lpstr>Ответы на вопросы:</vt:lpstr>
      <vt:lpstr>6. Станция «Эрудит». </vt:lpstr>
      <vt:lpstr>7. Станция « Угадайка». </vt:lpstr>
      <vt:lpstr> 8. Игра со зрителями «Экономика».  </vt:lpstr>
      <vt:lpstr>9. Подведение итогов.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«Математический марафон»</dc:title>
  <cp:lastModifiedBy>Admin</cp:lastModifiedBy>
  <cp:revision>33</cp:revision>
  <dcterms:modified xsi:type="dcterms:W3CDTF">2012-02-13T18:16:47Z</dcterms:modified>
</cp:coreProperties>
</file>