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72" r:id="rId11"/>
    <p:sldId id="275" r:id="rId12"/>
    <p:sldId id="264" r:id="rId13"/>
    <p:sldId id="265" r:id="rId14"/>
    <p:sldId id="267" r:id="rId15"/>
    <p:sldId id="268" r:id="rId16"/>
    <p:sldId id="270" r:id="rId17"/>
    <p:sldId id="273" r:id="rId18"/>
    <p:sldId id="274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7.jpeg"/><Relationship Id="rId2" Type="http://schemas.openxmlformats.org/officeDocument/2006/relationships/hyperlink" Target="http://www.elementdv.ru/files/images/publication/3091b12925d755a8867936b97c9a7ab1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perkolonka.ru/pic/jpg/object/bosch/shtrix_kod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parfum-shop.kz/htmls/image/shtrih-kod.j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arichka.kiev.ua/node/18838" TargetMode="External"/><Relationship Id="rId2" Type="http://schemas.openxmlformats.org/officeDocument/2006/relationships/hyperlink" Target="http://eozpp.ru/pressa/potrebiteljam/vozvrat-obm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p=1&amp;text=%D1%88%D1%82%D1%80%D0%B8%D1%85%20%D0%BA%D0%BE%D0%B4%20%D1%82%D0%BE%D0%B2%D0%B0%D1%80%D0%B0&amp;img_url=www.parfum-shop.kz/htmls/image/shtrih-kod.jpg&amp;pos=30&amp;rpt=sim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E%D1%89%D1%83%D1%89%D0%B5%D0%BD%D0%B8%D0%B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s10481.vkontakte.ru/u692927/-14/x_72fda9bd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mama.tomsk.ru/forum/weblogs/upload/185/1874498415482bba4f364f5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628800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/>
              <a:t>ПОТРЕБНОСТИ</a:t>
            </a:r>
          </a:p>
          <a:p>
            <a:pPr algn="ctr"/>
            <a:r>
              <a:rPr lang="ru-RU" sz="6600" b="1" i="1" dirty="0" smtClean="0"/>
              <a:t>И </a:t>
            </a:r>
          </a:p>
          <a:p>
            <a:pPr algn="ctr"/>
            <a:r>
              <a:rPr lang="ru-RU" sz="6600" b="1" i="1" dirty="0" smtClean="0"/>
              <a:t>ПОТРЕБИТЕЛИ</a:t>
            </a:r>
            <a:endParaRPr lang="ru-RU" sz="6600" b="1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КРАСИТЕЛИ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Индиго (синий) – листья </a:t>
            </a:r>
            <a:r>
              <a:rPr lang="ru-RU" i="1" dirty="0" err="1" smtClean="0"/>
              <a:t>индигосферы</a:t>
            </a:r>
            <a:r>
              <a:rPr lang="ru-RU" i="1" dirty="0" smtClean="0"/>
              <a:t>, растение произрастающее в Индии.</a:t>
            </a:r>
          </a:p>
          <a:p>
            <a:r>
              <a:rPr lang="ru-RU" i="1" dirty="0" smtClean="0"/>
              <a:t>Ализарин (красный) – корни марены, растение произрастающее на юго-востоке Европы и Западной Азии.</a:t>
            </a:r>
          </a:p>
          <a:p>
            <a:r>
              <a:rPr lang="ru-RU" i="1" dirty="0" smtClean="0"/>
              <a:t> Кармин (ярко-красный) – высушенные насекомые кашинели, обитающие на южно- американских кактусах.</a:t>
            </a:r>
          </a:p>
          <a:p>
            <a:r>
              <a:rPr lang="ru-RU" i="1" dirty="0" smtClean="0"/>
              <a:t>Тирийский пурпур (красно-фиолетовый) – из </a:t>
            </a:r>
            <a:r>
              <a:rPr lang="ru-RU" i="1" dirty="0" err="1" smtClean="0"/>
              <a:t>средне-земноморских</a:t>
            </a:r>
            <a:r>
              <a:rPr lang="ru-RU" i="1" dirty="0" smtClean="0"/>
              <a:t> моллюсков.</a:t>
            </a:r>
          </a:p>
          <a:p>
            <a:r>
              <a:rPr lang="ru-RU" i="1" dirty="0" smtClean="0"/>
              <a:t>Желтый- из мочи коров и слонов, питающиеся листьями мангового дерева.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Запрещенные</a:t>
            </a:r>
            <a:endParaRPr lang="ru-RU" dirty="0" smtClean="0"/>
          </a:p>
          <a:p>
            <a:r>
              <a:rPr lang="ru-RU" i="1" dirty="0" smtClean="0"/>
              <a:t>Е 103, Е 105, Е 111, Е 121, Е 123, Е 125, Е 126, </a:t>
            </a:r>
            <a:endParaRPr lang="ru-RU" dirty="0" smtClean="0"/>
          </a:p>
          <a:p>
            <a:r>
              <a:rPr lang="ru-RU" i="1" dirty="0" smtClean="0"/>
              <a:t>Е 130, Е 152</a:t>
            </a:r>
            <a:endParaRPr lang="ru-RU" dirty="0" smtClean="0"/>
          </a:p>
          <a:p>
            <a:r>
              <a:rPr lang="ru-RU" i="1" dirty="0" smtClean="0"/>
              <a:t>Опасные</a:t>
            </a:r>
            <a:endParaRPr lang="ru-RU" dirty="0" smtClean="0"/>
          </a:p>
          <a:p>
            <a:r>
              <a:rPr lang="ru-RU" i="1" dirty="0" smtClean="0"/>
              <a:t>Е 102, Е 110, Е 124, Е 127, Е 120</a:t>
            </a:r>
            <a:endParaRPr lang="ru-RU" dirty="0" smtClean="0"/>
          </a:p>
          <a:p>
            <a:r>
              <a:rPr lang="ru-RU" i="1" dirty="0" smtClean="0"/>
              <a:t>Подозрительные</a:t>
            </a:r>
            <a:endParaRPr lang="ru-RU" dirty="0" smtClean="0"/>
          </a:p>
          <a:p>
            <a:r>
              <a:rPr lang="ru-RU" i="1" dirty="0" smtClean="0"/>
              <a:t>Е 104, Е 122, Е 141, Е 171, Е 173, Е 180, Е 477, Е 150, Е 241</a:t>
            </a:r>
            <a:endParaRPr lang="ru-RU" dirty="0" smtClean="0"/>
          </a:p>
          <a:p>
            <a:r>
              <a:rPr lang="ru-RU" i="1" dirty="0" err="1" smtClean="0"/>
              <a:t>Ракообразующие</a:t>
            </a:r>
            <a:endParaRPr lang="ru-RU" dirty="0" smtClean="0"/>
          </a:p>
          <a:p>
            <a:r>
              <a:rPr lang="ru-RU" i="1" dirty="0" smtClean="0"/>
              <a:t>Е 131, Е 210-217, Е 330</a:t>
            </a:r>
            <a:endParaRPr lang="ru-RU" dirty="0" smtClean="0"/>
          </a:p>
          <a:p>
            <a:r>
              <a:rPr lang="ru-RU" i="1" dirty="0" smtClean="0"/>
              <a:t>Вызывающие расстройство кишечника</a:t>
            </a:r>
            <a:endParaRPr lang="ru-RU" dirty="0" smtClean="0"/>
          </a:p>
          <a:p>
            <a:r>
              <a:rPr lang="ru-RU" i="1" dirty="0" smtClean="0"/>
              <a:t>Е 221-226</a:t>
            </a:r>
            <a:endParaRPr lang="ru-RU" dirty="0" smtClean="0"/>
          </a:p>
          <a:p>
            <a:r>
              <a:rPr lang="ru-RU" i="1" dirty="0" smtClean="0"/>
              <a:t>Вредные для кожи</a:t>
            </a:r>
            <a:endParaRPr lang="ru-RU" dirty="0" smtClean="0"/>
          </a:p>
          <a:p>
            <a:r>
              <a:rPr lang="ru-RU" i="1" dirty="0" smtClean="0"/>
              <a:t>Е 230-232, Е- 239</a:t>
            </a:r>
            <a:endParaRPr lang="ru-RU" dirty="0" smtClean="0"/>
          </a:p>
          <a:p>
            <a:r>
              <a:rPr lang="ru-RU" i="1" dirty="0" smtClean="0"/>
              <a:t>Вызывающие нарушение давления</a:t>
            </a:r>
            <a:endParaRPr lang="ru-RU" dirty="0" smtClean="0"/>
          </a:p>
          <a:p>
            <a:r>
              <a:rPr lang="ru-RU" i="1" dirty="0" smtClean="0"/>
              <a:t>Е 250, Е 251</a:t>
            </a:r>
            <a:endParaRPr lang="ru-RU" dirty="0" smtClean="0"/>
          </a:p>
          <a:p>
            <a:r>
              <a:rPr lang="ru-RU" i="1" dirty="0" smtClean="0"/>
              <a:t>Вызывающие появление сыпи</a:t>
            </a:r>
            <a:endParaRPr lang="ru-RU" dirty="0" smtClean="0"/>
          </a:p>
          <a:p>
            <a:r>
              <a:rPr lang="ru-RU" i="1" dirty="0" smtClean="0"/>
              <a:t>Е 311, Е 312</a:t>
            </a:r>
            <a:endParaRPr lang="ru-RU" dirty="0" smtClean="0"/>
          </a:p>
          <a:p>
            <a:r>
              <a:rPr lang="ru-RU" i="1" dirty="0" smtClean="0"/>
              <a:t>Повышающие </a:t>
            </a:r>
            <a:r>
              <a:rPr lang="ru-RU" i="1" dirty="0" err="1" smtClean="0"/>
              <a:t>халерстерин</a:t>
            </a:r>
            <a:endParaRPr lang="ru-RU" dirty="0" smtClean="0"/>
          </a:p>
          <a:p>
            <a:r>
              <a:rPr lang="ru-RU" i="1" dirty="0" smtClean="0"/>
              <a:t>Е 320, Е 321</a:t>
            </a:r>
            <a:endParaRPr lang="ru-RU" dirty="0" smtClean="0"/>
          </a:p>
          <a:p>
            <a:r>
              <a:rPr lang="ru-RU" i="1" dirty="0" smtClean="0"/>
              <a:t>Вызывающие расстройство желудка</a:t>
            </a:r>
            <a:endParaRPr lang="ru-RU" dirty="0" smtClean="0"/>
          </a:p>
          <a:p>
            <a:r>
              <a:rPr lang="ru-RU" i="1" dirty="0" smtClean="0"/>
              <a:t>Е 407, Е 450, Е 461- 466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/>
              <a:t>Е121 - краситель цитрусовый красный;</a:t>
            </a:r>
            <a:r>
              <a:rPr lang="ru-RU" sz="4000" i="1" dirty="0" smtClean="0"/>
              <a:t> </a:t>
            </a:r>
          </a:p>
          <a:p>
            <a:r>
              <a:rPr lang="ru-RU" sz="4000" b="1" i="1" dirty="0" smtClean="0"/>
              <a:t>Е123 - краситель амарант;</a:t>
            </a:r>
            <a:r>
              <a:rPr lang="ru-RU" sz="4000" i="1" dirty="0" smtClean="0"/>
              <a:t> </a:t>
            </a:r>
          </a:p>
          <a:p>
            <a:r>
              <a:rPr lang="ru-RU" sz="4000" b="1" i="1" dirty="0" smtClean="0"/>
              <a:t>Е240 - консервант формальдегид.</a:t>
            </a:r>
            <a:r>
              <a:rPr lang="ru-RU" sz="4000" i="1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Запрещенными в нашей стране являются только три добавки, разрешенные в Европе: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потребителем должны быть соблюдены следующие условия:</a:t>
            </a:r>
            <a:br>
              <a:rPr lang="ru-RU" i="1" dirty="0" smtClean="0"/>
            </a:br>
            <a:endParaRPr lang="ru-RU" i="1" dirty="0" smtClean="0"/>
          </a:p>
          <a:p>
            <a:r>
              <a:rPr lang="ru-RU" i="1" dirty="0" smtClean="0"/>
              <a:t>товар не подошел по форме, габаритам, фасону, расцветке, размеру или комплектации. </a:t>
            </a:r>
          </a:p>
          <a:p>
            <a:r>
              <a:rPr lang="ru-RU" i="1" dirty="0" smtClean="0"/>
              <a:t>потребитель имеет право на обмен непродовольственного товара надлежащего качества в течение 14 дней, не считая дня его покупки.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+mn-lt"/>
              </a:rPr>
              <a:t>Закон о правах потребителя.</a:t>
            </a:r>
            <a:endParaRPr lang="ru-RU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i="1" dirty="0" smtClean="0"/>
              <a:t>Товары для профилактики и лечения заболеваний в домашних условиях (предметы санитарии и гигиены из металла, резины, текстиля и других материалов, инструменты, приборы и аппаратура медицинские, средства гигиены полости рта, линзы очковые, предметы по уходу за детьми, лекарственные препараты). </a:t>
            </a:r>
          </a:p>
          <a:p>
            <a:r>
              <a:rPr lang="ru-RU" sz="7200" i="1" dirty="0" smtClean="0"/>
              <a:t>Предметы личной гигиены (зубные щетки, расчески, заколки, бигуди для волос, парики, шиньоны и другие аналогичные товары). </a:t>
            </a:r>
          </a:p>
          <a:p>
            <a:r>
              <a:rPr lang="ru-RU" sz="7200" i="1" dirty="0" smtClean="0"/>
              <a:t>Парфюмерно-косметические товары. </a:t>
            </a:r>
          </a:p>
          <a:p>
            <a:r>
              <a:rPr lang="ru-RU" sz="7200" i="1" dirty="0" smtClean="0"/>
              <a:t>Текстильные товары (хлопчатобумажные, льняные, шелковые, шерстяные и синтетические ткани, товары из нетканых материалов типа тканей-ленты, тесьма, кружево и другие); кабельная продукция (провода, шнуры, кабели); строительные и отделочные материалы (линолеум, пленка, ковровые покрытия и другие) и другие товары, отпускаемые на метраж. </a:t>
            </a:r>
          </a:p>
          <a:p>
            <a:r>
              <a:rPr lang="ru-RU" sz="7200" i="1" dirty="0" smtClean="0"/>
              <a:t>Швейные и трикотажные изделия (</a:t>
            </a:r>
            <a:r>
              <a:rPr lang="ru-RU" sz="7200" i="1" dirty="0" err="1" smtClean="0"/>
              <a:t>изделия</a:t>
            </a:r>
            <a:r>
              <a:rPr lang="ru-RU" sz="7200" i="1" dirty="0" smtClean="0"/>
              <a:t> швейные и трикотажные бельевые, изделия чулочно-носочные). </a:t>
            </a:r>
          </a:p>
          <a:p>
            <a:r>
              <a:rPr lang="ru-RU" sz="7200" i="1" dirty="0" smtClean="0"/>
              <a:t>Изделия и материалы, контактирующие с пищевыми продуктами, из полимерных материалов, в том числе для разового использования (посуда и принадлежности столовые и кухонные, емкости и упаковочные материалы для хранения и транспортирования пищевых продуктов). </a:t>
            </a:r>
          </a:p>
          <a:p>
            <a:pPr>
              <a:buNone/>
            </a:pPr>
            <a:r>
              <a:rPr lang="ru-RU" sz="7200" i="1" dirty="0" smtClean="0"/>
              <a:t/>
            </a:r>
            <a:br>
              <a:rPr lang="ru-RU" sz="7200" i="1" dirty="0" smtClean="0"/>
            </a:br>
            <a:endParaRPr lang="ru-RU" sz="7200" i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latin typeface="+mn-lt"/>
              </a:rPr>
              <a:t>Перечень товаров не подлежащие возврату и обмену: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36712"/>
            <a:ext cx="7772400" cy="5518848"/>
          </a:xfrm>
        </p:spPr>
        <p:txBody>
          <a:bodyPr>
            <a:normAutofit fontScale="40000" lnSpcReduction="20000"/>
          </a:bodyPr>
          <a:lstStyle/>
          <a:p>
            <a:r>
              <a:rPr lang="ru-RU" sz="4000" i="1" dirty="0" smtClean="0"/>
              <a:t>Товары бытовой химии, пестициды и </a:t>
            </a:r>
            <a:r>
              <a:rPr lang="ru-RU" sz="4000" i="1" dirty="0" err="1" smtClean="0"/>
              <a:t>агрохимикаты</a:t>
            </a:r>
            <a:r>
              <a:rPr lang="ru-RU" sz="4000" i="1" dirty="0" smtClean="0"/>
              <a:t>. </a:t>
            </a:r>
          </a:p>
          <a:p>
            <a:r>
              <a:rPr lang="ru-RU" sz="4000" i="1" dirty="0" smtClean="0"/>
              <a:t>Мебель бытовая (мебельные гарнитуры и комплекты). </a:t>
            </a:r>
          </a:p>
          <a:p>
            <a:r>
              <a:rPr lang="ru-RU" sz="4000" i="1" dirty="0" smtClean="0"/>
              <a:t>Изделия из драгоценных металлов, с драгоценными камнями, из драгоценных металлов со вставками из полудрагоценных и синтетических камней, ограненные драгоценные камни. </a:t>
            </a:r>
          </a:p>
          <a:p>
            <a:r>
              <a:rPr lang="ru-RU" sz="4000" i="1" dirty="0" smtClean="0"/>
              <a:t>Автомобили и </a:t>
            </a:r>
            <a:r>
              <a:rPr lang="ru-RU" sz="4000" i="1" dirty="0" err="1" smtClean="0"/>
              <a:t>мотовелотовары</a:t>
            </a:r>
            <a:r>
              <a:rPr lang="ru-RU" sz="4000" i="1" dirty="0" smtClean="0"/>
              <a:t>, прицепы и номерные агрегаты к ним; мобильные средства малой механизации сельскохозяйственных работ; прогулочные суда и иные </a:t>
            </a:r>
            <a:r>
              <a:rPr lang="ru-RU" sz="4000" i="1" dirty="0" err="1" smtClean="0"/>
              <a:t>плавсредства</a:t>
            </a:r>
            <a:r>
              <a:rPr lang="ru-RU" sz="4000" i="1" dirty="0" smtClean="0"/>
              <a:t> бытового назначения. </a:t>
            </a:r>
          </a:p>
          <a:p>
            <a:r>
              <a:rPr lang="ru-RU" sz="4000" i="1" dirty="0" smtClean="0"/>
              <a:t>Технически сложные товары бытового назначения, на которые установлены гарантийные сроки (станки металлорежущие и деревообрабатывающие бытовые; электробытовые машины и приборы; бытовая радиоэлектронная аппаратура; бытовая вычислительная и множительная техника; фото- и киноаппаратура; телефонные аппараты и факсимильная аппаратура; электромузыкальные инструменты; игрушки электронные; бытовое газовое оборудование и устройства). </a:t>
            </a:r>
          </a:p>
          <a:p>
            <a:r>
              <a:rPr lang="ru-RU" sz="4000" i="1" dirty="0" smtClean="0"/>
              <a:t>Гражданское оружие, основные части гражданского и служебного огнестрельного оружия, патроны к нему. </a:t>
            </a:r>
          </a:p>
          <a:p>
            <a:r>
              <a:rPr lang="ru-RU" sz="4000" i="1" dirty="0" smtClean="0"/>
              <a:t>Животные и растения. </a:t>
            </a:r>
          </a:p>
          <a:p>
            <a:r>
              <a:rPr lang="ru-RU" sz="4000" i="1" dirty="0" smtClean="0"/>
              <a:t>Непериодические издания (книги, брошюры, альбомы, картографические и нотные издания, листовые </a:t>
            </a:r>
            <a:r>
              <a:rPr lang="ru-RU" sz="4000" i="1" dirty="0" err="1" smtClean="0"/>
              <a:t>изоиздания</a:t>
            </a:r>
            <a:r>
              <a:rPr lang="ru-RU" sz="4000" i="1" dirty="0" smtClean="0"/>
              <a:t>, календари, буклеты, издания, воспроизведенные на технических носителях информации).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20 из 10244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417646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i="1" dirty="0" smtClean="0"/>
              <a:t>В какой стране изготовлен данный товар?</a:t>
            </a:r>
            <a:endParaRPr lang="ru-RU" b="0" i="1" dirty="0"/>
          </a:p>
        </p:txBody>
      </p:sp>
      <p:pic>
        <p:nvPicPr>
          <p:cNvPr id="89090" name="Picture 2" descr="Картинка 32 из 10244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556792"/>
            <a:ext cx="4102919" cy="2592288"/>
          </a:xfrm>
          <a:prstGeom prst="rect">
            <a:avLst/>
          </a:prstGeom>
          <a:noFill/>
        </p:spPr>
      </p:pic>
      <p:pic>
        <p:nvPicPr>
          <p:cNvPr id="89092" name="Picture 4" descr="Картинка 194 из 10244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3356992"/>
            <a:ext cx="459250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r" rtl="0">
              <a:spcBef>
                <a:spcPct val="0"/>
              </a:spcBef>
            </a:pPr>
            <a:r>
              <a:rPr lang="ru-RU" sz="2400" i="1" dirty="0" smtClean="0"/>
              <a:t>В магазине «Золото» куплено золотое украшение, которое не подошло по размеру, можно ли его вернуть или обменять? </a:t>
            </a:r>
            <a:br>
              <a:rPr lang="ru-RU" sz="2400" i="1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i="1" dirty="0" smtClean="0"/>
              <a:t>в соответствии с законом о правах потребителя, товары из драгоценных металлов обмену  и возврату не подлежат</a:t>
            </a:r>
            <a:endParaRPr lang="ru-RU" dirty="0"/>
          </a:p>
        </p:txBody>
      </p:sp>
      <p:sp>
        <p:nvSpPr>
          <p:cNvPr id="6" name="Стрелка углом 5"/>
          <p:cNvSpPr/>
          <p:nvPr/>
        </p:nvSpPr>
        <p:spPr>
          <a:xfrm>
            <a:off x="971600" y="2924944"/>
            <a:ext cx="2016224" cy="216024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r" rtl="0">
              <a:spcBef>
                <a:spcPct val="0"/>
              </a:spcBef>
            </a:pPr>
            <a:r>
              <a:rPr lang="ru-RU" sz="2400" i="1" dirty="0" smtClean="0"/>
              <a:t>Куплена фотокамера, в подарок на день рождение, но такая же фотокамера уже есть у именинника и он решает её обменять в магазине на другую. Сможет он это сделать?</a:t>
            </a:r>
            <a:br>
              <a:rPr lang="ru-RU" sz="2400" i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ts val="400"/>
              </a:spcBef>
              <a:buSzPct val="68000"/>
            </a:pPr>
            <a:r>
              <a:rPr lang="ru-RU" sz="2000" b="1" i="1" dirty="0" smtClean="0"/>
              <a:t>в соответствии с законом о правах потребителя фото- и киноаппаратура возврату и обмену не подлежит</a:t>
            </a:r>
            <a:endParaRPr lang="ru-RU" sz="2000" b="1" dirty="0" smtClean="0"/>
          </a:p>
          <a:p>
            <a:endParaRPr lang="ru-RU" dirty="0"/>
          </a:p>
        </p:txBody>
      </p:sp>
      <p:sp>
        <p:nvSpPr>
          <p:cNvPr id="4" name="Стрелка углом 3"/>
          <p:cNvSpPr/>
          <p:nvPr/>
        </p:nvSpPr>
        <p:spPr>
          <a:xfrm>
            <a:off x="755576" y="2924944"/>
            <a:ext cx="2376264" cy="216024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http://eozpp.ru/pressa/potrebiteljam/vozvrat-obmen</a:t>
            </a:r>
            <a:r>
              <a:rPr lang="ru-RU" dirty="0" smtClean="0"/>
              <a:t> - закон о правах потребителя</a:t>
            </a:r>
          </a:p>
          <a:p>
            <a:r>
              <a:rPr lang="en-US" dirty="0" smtClean="0">
                <a:hlinkClick r:id="rId3"/>
              </a:rPr>
              <a:t>http://marichka.kiev.ua/node/18838</a:t>
            </a:r>
            <a:r>
              <a:rPr lang="ru-RU" dirty="0" smtClean="0"/>
              <a:t> - индекс Е</a:t>
            </a:r>
          </a:p>
          <a:p>
            <a:r>
              <a:rPr lang="en-US" dirty="0" smtClean="0">
                <a:hlinkClick r:id="rId4"/>
              </a:rPr>
              <a:t>http://images.yandex.ru/yandsearch?p=1&amp;text=%D1%88%D1%82%D1%80%D0%B8%D1%85%20%D0%BA%D0%BE%D0%B4%20%D1%82%D0%BE%D0%B2%D0%B0%D1%80%D0%B0&amp;img_url=www.parfum-shop.kz%2Fhtmls%2Fimage%2Fshtrih-kod.jpg&amp;pos=30&amp;rpt=simage</a:t>
            </a:r>
            <a:r>
              <a:rPr lang="ru-RU" dirty="0" smtClean="0"/>
              <a:t> – штрих – коды товара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endParaRPr lang="ru-RU" sz="4000" b="1" i="1" dirty="0" smtClean="0"/>
          </a:p>
          <a:p>
            <a:r>
              <a:rPr lang="ru-RU" sz="4000" b="1" i="1" dirty="0" smtClean="0"/>
              <a:t>Потре́бность, нужда </a:t>
            </a:r>
            <a:r>
              <a:rPr lang="ru-RU" i="1" dirty="0" smtClean="0"/>
              <a:t>— внутреннее состояние психологического или функционального </a:t>
            </a:r>
            <a:r>
              <a:rPr lang="ru-RU" i="1" dirty="0" smtClean="0">
                <a:hlinkClick r:id="rId2" action="ppaction://hlinkfile" tooltip="Ощущение"/>
              </a:rPr>
              <a:t>ощущения</a:t>
            </a:r>
            <a:r>
              <a:rPr lang="ru-RU" i="1" dirty="0" smtClean="0"/>
              <a:t> недостаточности чего-либо, проявляется в зависимости от ситуационных факторов.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latin typeface="+mn-lt"/>
              </a:rPr>
              <a:t>Что такое потребность?</a:t>
            </a:r>
            <a:endParaRPr lang="ru-RU" sz="4400" b="1" i="1" dirty="0">
              <a:latin typeface="+mn-lt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683568" y="1268760"/>
            <a:ext cx="2376264" cy="13795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23 из 198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6671"/>
            <a:ext cx="8225712" cy="6018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endParaRPr lang="ru-RU" sz="4000" i="1" dirty="0" smtClean="0"/>
          </a:p>
          <a:p>
            <a:r>
              <a:rPr lang="ru-RU" sz="4000" i="1" dirty="0" smtClean="0"/>
              <a:t>Потребитель – это гражданин, купивший или собирающийся купить товар (услугу) для личных (бытовых) нужд.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latin typeface="+mn-lt"/>
              </a:rPr>
              <a:t>Кто такой потребитель?</a:t>
            </a:r>
            <a:endParaRPr lang="ru-RU" sz="4400" b="1" i="1" dirty="0">
              <a:latin typeface="+mn-lt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539552" y="1268760"/>
            <a:ext cx="2448272" cy="12961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-на информацию</a:t>
            </a:r>
            <a:endParaRPr lang="ru-RU" dirty="0" smtClean="0"/>
          </a:p>
          <a:p>
            <a:r>
              <a:rPr lang="ru-RU" i="1" dirty="0" smtClean="0"/>
              <a:t>- на выбор </a:t>
            </a:r>
            <a:endParaRPr lang="ru-RU" dirty="0" smtClean="0"/>
          </a:p>
          <a:p>
            <a:r>
              <a:rPr lang="ru-RU" i="1" dirty="0" smtClean="0"/>
              <a:t>- на консультацию</a:t>
            </a:r>
            <a:endParaRPr lang="ru-RU" dirty="0" smtClean="0"/>
          </a:p>
          <a:p>
            <a:r>
              <a:rPr lang="ru-RU" i="1" dirty="0" smtClean="0"/>
              <a:t>- на добросовестное, качественное обслуживание</a:t>
            </a:r>
            <a:endParaRPr lang="ru-RU" dirty="0" smtClean="0"/>
          </a:p>
          <a:p>
            <a:r>
              <a:rPr lang="ru-RU" i="1" dirty="0" smtClean="0"/>
              <a:t>- на качество товара</a:t>
            </a:r>
            <a:endParaRPr lang="ru-RU" dirty="0" smtClean="0"/>
          </a:p>
          <a:p>
            <a:r>
              <a:rPr lang="ru-RU" i="1" dirty="0" smtClean="0"/>
              <a:t>- на возврат товара</a:t>
            </a:r>
            <a:endParaRPr lang="ru-RU" dirty="0" smtClean="0"/>
          </a:p>
          <a:p>
            <a:r>
              <a:rPr lang="ru-RU" i="1" dirty="0" smtClean="0"/>
              <a:t>- на замену товара</a:t>
            </a:r>
            <a:endParaRPr lang="ru-RU" dirty="0" smtClean="0"/>
          </a:p>
          <a:p>
            <a:r>
              <a:rPr lang="ru-RU" i="1" dirty="0" smtClean="0"/>
              <a:t>- на возмещение убытков</a:t>
            </a:r>
            <a:endParaRPr lang="ru-RU" dirty="0" smtClean="0"/>
          </a:p>
          <a:p>
            <a:r>
              <a:rPr lang="ru-RU" i="1" dirty="0" smtClean="0"/>
              <a:t>- на апробацию</a:t>
            </a:r>
            <a:endParaRPr lang="ru-RU" dirty="0" smtClean="0"/>
          </a:p>
          <a:p>
            <a:r>
              <a:rPr lang="ru-RU" i="1" dirty="0" smtClean="0"/>
              <a:t>- на здоровье</a:t>
            </a:r>
            <a:endParaRPr lang="ru-RU" dirty="0" smtClean="0"/>
          </a:p>
          <a:p>
            <a:r>
              <a:rPr lang="ru-RU" i="1" dirty="0" smtClean="0"/>
              <a:t>- на ошибку</a:t>
            </a:r>
            <a:endParaRPr lang="ru-RU" dirty="0" smtClean="0"/>
          </a:p>
          <a:p>
            <a:r>
              <a:rPr lang="ru-RU" i="1" dirty="0" smtClean="0"/>
              <a:t>- на защиту от агрессии</a:t>
            </a:r>
            <a:endParaRPr lang="ru-RU" dirty="0" smtClean="0"/>
          </a:p>
          <a:p>
            <a:r>
              <a:rPr lang="ru-RU" i="1" dirty="0" smtClean="0"/>
              <a:t>- на возмещение морального ущерба.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>
                <a:latin typeface="+mn-lt"/>
              </a:rPr>
              <a:t>Права потребителя:</a:t>
            </a:r>
            <a:endParaRPr lang="ru-RU" sz="44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юр\Pictures\MP Navigator EX\2012_04_13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920880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3 из 13149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04664"/>
            <a:ext cx="583264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i="1" dirty="0" smtClean="0"/>
              <a:t>Индекс Е для обозначения пищевых добавок был придуман только потому, что химические названия многих добавок слишком громоздки, чтобы их, согласно международному законодательству, выносить на этикетку. Чего стоит только одна </a:t>
            </a:r>
            <a:r>
              <a:rPr lang="ru-RU" sz="1900" i="1" dirty="0" err="1" smtClean="0"/>
              <a:t>гидроксипропилметилцеллюлоза</a:t>
            </a:r>
            <a:r>
              <a:rPr lang="ru-RU" sz="1900" i="1" dirty="0" smtClean="0"/>
              <a:t>! А если она идет еще и в компании с </a:t>
            </a:r>
            <a:r>
              <a:rPr lang="ru-RU" sz="1900" i="1" dirty="0" err="1" smtClean="0"/>
              <a:t>гиптиловым</a:t>
            </a:r>
            <a:r>
              <a:rPr lang="ru-RU" sz="1900" i="1" dirty="0" smtClean="0"/>
              <a:t> эфиром </a:t>
            </a:r>
            <a:r>
              <a:rPr lang="ru-RU" sz="1900" i="1" dirty="0" err="1" smtClean="0"/>
              <a:t>парагидроксибензойной</a:t>
            </a:r>
            <a:r>
              <a:rPr lang="ru-RU" sz="1900" i="1" dirty="0" smtClean="0"/>
              <a:t> кислоты, то на этикетке вряд ли найдется место для названия самого продукта. </a:t>
            </a:r>
          </a:p>
          <a:p>
            <a:r>
              <a:rPr lang="ru-RU" sz="1800" i="1" dirty="0" smtClean="0"/>
              <a:t>Все изученные и проверенные добавки по этой классификации получили индекс Е (от слова </a:t>
            </a:r>
            <a:r>
              <a:rPr lang="ru-RU" sz="1800" i="1" dirty="0" err="1" smtClean="0"/>
              <a:t>Europe</a:t>
            </a:r>
            <a:r>
              <a:rPr lang="ru-RU" sz="1800" i="1" dirty="0" smtClean="0"/>
              <a:t>) и трехзначный цифровой код. Так буква Е стала гарантией изученности пищевой добавки. </a:t>
            </a:r>
          </a:p>
          <a:p>
            <a:r>
              <a:rPr lang="ru-RU" sz="1800" i="1" dirty="0" smtClean="0"/>
              <a:t>Это не означает, что любое вещество, имеющее Е-индекс, разрешено к применению, но, по крайней мере, оно проанализировано и влияние его известно. </a:t>
            </a:r>
          </a:p>
          <a:p>
            <a:endParaRPr lang="ru-RU" sz="1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i="1" dirty="0" smtClean="0">
                <a:latin typeface="+mn-lt"/>
              </a:rPr>
              <a:t>Индекс Е</a:t>
            </a:r>
            <a:endParaRPr lang="ru-RU" sz="60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8063" y="692150"/>
            <a:ext cx="8135937" cy="5473700"/>
          </a:xfrm>
        </p:spPr>
        <p:txBody>
          <a:bodyPr>
            <a:normAutofit/>
          </a:bodyPr>
          <a:lstStyle/>
          <a:p>
            <a:r>
              <a:rPr lang="ru-RU" i="1" dirty="0" smtClean="0"/>
              <a:t>от Е100 до Е199 - это красители, </a:t>
            </a:r>
            <a:br>
              <a:rPr lang="ru-RU" i="1" dirty="0" smtClean="0"/>
            </a:br>
            <a:r>
              <a:rPr lang="ru-RU" i="1" dirty="0" smtClean="0"/>
              <a:t>от Е200 до Е299 - консерванты, </a:t>
            </a:r>
            <a:br>
              <a:rPr lang="ru-RU" i="1" dirty="0" smtClean="0"/>
            </a:br>
            <a:r>
              <a:rPr lang="ru-RU" i="1" dirty="0" smtClean="0"/>
              <a:t>от ЕЗОО до Е399 - антиоксиданты, </a:t>
            </a:r>
            <a:br>
              <a:rPr lang="ru-RU" i="1" dirty="0" smtClean="0"/>
            </a:br>
            <a:r>
              <a:rPr lang="ru-RU" i="1" dirty="0" smtClean="0"/>
              <a:t>от Е400 до Е499 - стабилизаторы, </a:t>
            </a:r>
            <a:br>
              <a:rPr lang="ru-RU" i="1" dirty="0" smtClean="0"/>
            </a:br>
            <a:r>
              <a:rPr lang="ru-RU" i="1" dirty="0" smtClean="0"/>
              <a:t>от Е500 до Е599 - эмульгаторы, </a:t>
            </a:r>
            <a:br>
              <a:rPr lang="ru-RU" i="1" dirty="0" smtClean="0"/>
            </a:br>
            <a:r>
              <a:rPr lang="ru-RU" i="1" dirty="0" smtClean="0"/>
              <a:t>от Е600 до Е699 - усилители вкуса и </a:t>
            </a:r>
            <a:r>
              <a:rPr lang="ru-RU" i="1" dirty="0" err="1" smtClean="0"/>
              <a:t>ароматизаторы</a:t>
            </a:r>
            <a:r>
              <a:rPr lang="ru-RU" i="1" dirty="0" smtClean="0"/>
              <a:t>. </a:t>
            </a:r>
            <a:br>
              <a:rPr lang="ru-RU" i="1" dirty="0" smtClean="0"/>
            </a:br>
            <a:r>
              <a:rPr lang="ru-RU" i="1" dirty="0" smtClean="0"/>
              <a:t>Все вещества, имеющие индекс выше Е900, - </a:t>
            </a:r>
            <a:r>
              <a:rPr lang="ru-RU" i="1" dirty="0" err="1" smtClean="0"/>
              <a:t>антифламинги</a:t>
            </a:r>
            <a:r>
              <a:rPr lang="ru-RU" i="1" dirty="0" smtClean="0"/>
              <a:t>, т. е. добавки, препятствующие пенообразованию и слеживанию сыпучих продуктов.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</TotalTime>
  <Words>823</Words>
  <Application>Microsoft Office PowerPoint</Application>
  <PresentationFormat>Экран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Слайд 1</vt:lpstr>
      <vt:lpstr>Что такое потребность?</vt:lpstr>
      <vt:lpstr>Слайд 3</vt:lpstr>
      <vt:lpstr>Кто такой потребитель?</vt:lpstr>
      <vt:lpstr>Права потребителя:</vt:lpstr>
      <vt:lpstr>Слайд 6</vt:lpstr>
      <vt:lpstr>Слайд 7</vt:lpstr>
      <vt:lpstr>Индекс Е</vt:lpstr>
      <vt:lpstr>Слайд 9</vt:lpstr>
      <vt:lpstr>КРАСИТЕЛИ</vt:lpstr>
      <vt:lpstr>Слайд 11</vt:lpstr>
      <vt:lpstr>Запрещенными в нашей стране являются только три добавки, разрешенные в Европе:  </vt:lpstr>
      <vt:lpstr>Закон о правах потребителя.</vt:lpstr>
      <vt:lpstr>Перечень товаров не подлежащие возврату и обмену: </vt:lpstr>
      <vt:lpstr>Слайд 15</vt:lpstr>
      <vt:lpstr>В какой стране изготовлен данный товар?</vt:lpstr>
      <vt:lpstr>В магазине «Золото» куплено золотое украшение, которое не подошло по размеру, можно ли его вернуть или обменять?  </vt:lpstr>
      <vt:lpstr>Куплена фотокамера, в подарок на день рождение, но такая же фотокамера уже есть у именинника и он решает её обменять в магазине на другую. Сможет он это сделать?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Анюр</dc:creator>
  <cp:lastModifiedBy>Анюр</cp:lastModifiedBy>
  <cp:revision>25</cp:revision>
  <dcterms:created xsi:type="dcterms:W3CDTF">2012-04-10T17:23:26Z</dcterms:created>
  <dcterms:modified xsi:type="dcterms:W3CDTF">2012-04-15T17:27:05Z</dcterms:modified>
</cp:coreProperties>
</file>