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9" r:id="rId7"/>
    <p:sldId id="266" r:id="rId8"/>
    <p:sldId id="267" r:id="rId9"/>
    <p:sldId id="268" r:id="rId10"/>
    <p:sldId id="270" r:id="rId11"/>
    <p:sldId id="261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57"/>
    <a:srgbClr val="4FD99B"/>
    <a:srgbClr val="004070"/>
    <a:srgbClr val="90E3FA"/>
    <a:srgbClr val="74DCF8"/>
    <a:srgbClr val="E757E0"/>
    <a:srgbClr val="FFC1C1"/>
    <a:srgbClr val="E8F72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CC3F0A1-276F-49FC-9E29-167FA4FC5AD1}" type="datetimeFigureOut">
              <a:rPr lang="ru-RU"/>
              <a:pPr>
                <a:defRPr/>
              </a:pPr>
              <a:t>22.02.2014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FBDDC77-F78B-4F8B-A059-6ADC817620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F7C9AA-AFF9-4079-93A0-BD9E6B76447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90BD2-4163-4D0A-8C69-2B00B7459B80}" type="datetimeFigureOut">
              <a:rPr lang="ru-RU"/>
              <a:pPr>
                <a:defRPr/>
              </a:pPr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6779C-8F62-4C5F-AC45-8B55D2FA63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A36DD-70E1-411A-97FE-116632858338}" type="datetimeFigureOut">
              <a:rPr lang="ru-RU"/>
              <a:pPr>
                <a:defRPr/>
              </a:pPr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AF764-9FF9-4AAF-8D82-A8B1DCCCB6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571B8-061C-4D30-980A-2B34E52A54DF}" type="datetimeFigureOut">
              <a:rPr lang="ru-RU"/>
              <a:pPr>
                <a:defRPr/>
              </a:pPr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A9EB9-EEC7-4775-B4BB-C0302C2D49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14512-4908-4698-8FBB-DA3220330803}" type="datetimeFigureOut">
              <a:rPr lang="ru-RU"/>
              <a:pPr>
                <a:defRPr/>
              </a:pPr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A83A8-D1C3-4347-9438-6AF43E21AE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5AF35-5041-4D85-BFA6-696CF7B74923}" type="datetimeFigureOut">
              <a:rPr lang="ru-RU"/>
              <a:pPr>
                <a:defRPr/>
              </a:pPr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B231A-624D-46B7-998F-181106A77E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7513B-F83D-4C69-AE7A-294443C37655}" type="datetimeFigureOut">
              <a:rPr lang="ru-RU"/>
              <a:pPr>
                <a:defRPr/>
              </a:pPr>
              <a:t>22.02.2014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F4824-2CF9-4F69-A83A-70C3537320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4E0B5-D8F4-4513-83DA-FAFE2F130193}" type="datetimeFigureOut">
              <a:rPr lang="ru-RU"/>
              <a:pPr>
                <a:defRPr/>
              </a:pPr>
              <a:t>22.02.2014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675BF-4901-4F93-84DE-CCB1471A80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E0A34-06AF-4340-99D2-D9A9B30B03D5}" type="datetimeFigureOut">
              <a:rPr lang="ru-RU"/>
              <a:pPr>
                <a:defRPr/>
              </a:pPr>
              <a:t>22.02.2014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C80BD-4D3B-4C4F-A772-63E15B3AC3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04B10-FF9C-47DC-8D14-257990D4F16F}" type="datetimeFigureOut">
              <a:rPr lang="ru-RU"/>
              <a:pPr>
                <a:defRPr/>
              </a:pPr>
              <a:t>22.02.2014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D50F9-158E-4063-8672-C0441ED86F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14BB2-5F1C-4660-862B-0B82CB7D4474}" type="datetimeFigureOut">
              <a:rPr lang="ru-RU"/>
              <a:pPr>
                <a:defRPr/>
              </a:pPr>
              <a:t>22.02.2014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55879-C32C-4054-A35F-5650BBB735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48E60-5096-4382-B101-2985EF29FC7B}" type="datetimeFigureOut">
              <a:rPr lang="ru-RU"/>
              <a:pPr>
                <a:defRPr/>
              </a:pPr>
              <a:t>22.02.2014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B51EF-34CA-4D66-81EE-B436BCC5E0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9E7ED6-7355-4392-B203-241802C8B10E}" type="datetimeFigureOut">
              <a:rPr lang="ru-RU"/>
              <a:pPr>
                <a:defRPr/>
              </a:pPr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5ADA4B-C047-46F6-B31C-6B5D56D39B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8286808" cy="2643206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effectLst>
                  <a:glow rad="228600">
                    <a:srgbClr val="74DCF8"/>
                  </a:glow>
                </a:effectLst>
              </a:rPr>
              <a:t/>
            </a:r>
            <a:br>
              <a:rPr lang="ru-RU" sz="3600" b="1" dirty="0" smtClean="0">
                <a:effectLst>
                  <a:glow rad="228600">
                    <a:srgbClr val="74DCF8"/>
                  </a:glow>
                </a:effectLst>
              </a:rPr>
            </a:br>
            <a:r>
              <a:rPr lang="ru-RU" b="1" dirty="0" smtClean="0">
                <a:effectLst>
                  <a:glow rad="228600">
                    <a:srgbClr val="74DCF8"/>
                  </a:glow>
                </a:effectLst>
              </a:rPr>
              <a:t>АКЦИЯ  </a:t>
            </a:r>
            <a:r>
              <a:rPr lang="ru-RU" b="1" i="1" dirty="0" smtClean="0">
                <a:solidFill>
                  <a:srgbClr val="7030A0"/>
                </a:solidFill>
                <a:effectLst>
                  <a:glow rad="228600">
                    <a:srgbClr val="74DCF8"/>
                  </a:glow>
                </a:effectLst>
                <a:latin typeface="Arial Black" pitchFamily="34" charset="0"/>
              </a:rPr>
              <a:t>«Хочу строить будущее России» </a:t>
            </a:r>
            <a:r>
              <a:rPr lang="ru-RU" b="1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itchFamily="34" charset="0"/>
              </a:rPr>
              <a:t/>
            </a:r>
            <a:br>
              <a:rPr lang="ru-RU" b="1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itchFamily="34" charset="0"/>
              </a:rPr>
            </a:br>
            <a:r>
              <a:rPr lang="ru-RU" b="1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itchFamily="34" charset="0"/>
              </a:rPr>
              <a:t/>
            </a:r>
            <a:br>
              <a:rPr lang="ru-RU" b="1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itchFamily="34" charset="0"/>
              </a:rPr>
            </a:br>
            <a:r>
              <a:rPr lang="ru-RU" sz="4000" b="1" i="1" dirty="0" smtClean="0">
                <a:solidFill>
                  <a:srgbClr val="002060"/>
                </a:solidFill>
                <a:effectLst>
                  <a:glow rad="101600">
                    <a:srgbClr val="4FD99B">
                      <a:alpha val="60000"/>
                    </a:srgbClr>
                  </a:glow>
                </a:effectLst>
                <a:latin typeface="Cambria" pitchFamily="18" charset="0"/>
              </a:rPr>
              <a:t>Девиз:</a:t>
            </a:r>
            <a:r>
              <a:rPr lang="ru-RU" sz="4000" b="1" dirty="0" smtClean="0">
                <a:solidFill>
                  <a:srgbClr val="004070"/>
                </a:solidFill>
                <a:effectLst>
                  <a:glow rad="101600">
                    <a:srgbClr val="4FD99B">
                      <a:alpha val="60000"/>
                    </a:srgbClr>
                  </a:glow>
                </a:effectLst>
              </a:rPr>
              <a:t>  </a:t>
            </a:r>
            <a:r>
              <a:rPr lang="ru-RU" sz="4000" b="1" i="1" dirty="0" smtClean="0">
                <a:solidFill>
                  <a:srgbClr val="FF0000"/>
                </a:solidFill>
                <a:effectLst>
                  <a:glow rad="101600">
                    <a:srgbClr val="FFFF00"/>
                  </a:glow>
                </a:effectLst>
              </a:rPr>
              <a:t>«Создавая себя, я создаю будущее России</a:t>
            </a:r>
            <a:r>
              <a:rPr lang="ru-RU" sz="4000" b="1" i="1" dirty="0">
                <a:solidFill>
                  <a:srgbClr val="FF0000"/>
                </a:solidFill>
                <a:effectLst>
                  <a:glow rad="101600">
                    <a:srgbClr val="FFFF00"/>
                  </a:glow>
                </a:effectLst>
              </a:rPr>
              <a:t>»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500034" y="214290"/>
            <a:ext cx="821537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endParaRPr lang="ru-RU" sz="3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defRPr/>
            </a:pPr>
            <a:endParaRPr lang="ru-RU" sz="3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defRPr/>
            </a:pPr>
            <a:endParaRPr lang="ru-RU" sz="3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defRPr/>
            </a:pPr>
            <a:endParaRPr lang="ru-RU" sz="3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defRPr/>
            </a:pPr>
            <a:endParaRPr lang="ru-RU" sz="32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defRPr/>
            </a:pPr>
            <a:endParaRPr lang="ru-RU" sz="2800" b="1" i="1" dirty="0"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defRPr/>
            </a:pPr>
            <a:endParaRPr lang="ru-RU" sz="2800" b="1" i="1" dirty="0"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defRPr/>
            </a:pPr>
            <a:r>
              <a:rPr lang="ru-RU" sz="2800" b="1" i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Усталость забыта – Россия нас ждет!</a:t>
            </a:r>
          </a:p>
          <a:p>
            <a:pPr algn="just" eaLnBrk="0" hangingPunct="0">
              <a:defRPr/>
            </a:pPr>
            <a:r>
              <a:rPr lang="ru-RU" sz="2800" b="1" i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И снова сознание вопрос задает:</a:t>
            </a:r>
          </a:p>
          <a:p>
            <a:pPr algn="just" eaLnBrk="0" hangingPunct="0">
              <a:defRPr/>
            </a:pPr>
            <a:r>
              <a:rPr lang="ru-RU" sz="2800" b="1" i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К чему нам стремиться и действовать как?</a:t>
            </a:r>
          </a:p>
          <a:p>
            <a:pPr algn="just" eaLnBrk="0" hangingPunct="0">
              <a:defRPr/>
            </a:pPr>
            <a:r>
              <a:rPr lang="ru-RU" sz="2800" b="1" i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Пусть юность сегодня на слёте всеобщем </a:t>
            </a:r>
          </a:p>
          <a:p>
            <a:pPr algn="just" eaLnBrk="0" hangingPunct="0">
              <a:defRPr/>
            </a:pPr>
            <a:r>
              <a:rPr lang="ru-RU" sz="2800" b="1" i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                            ответ здесь даёт!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501122" cy="607223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effectLst>
                  <a:glow rad="228600">
                    <a:srgbClr val="74DCF8"/>
                  </a:glow>
                </a:effectLst>
              </a:rPr>
              <a:t/>
            </a:r>
            <a:br>
              <a:rPr lang="ru-RU" b="1" dirty="0" smtClean="0">
                <a:effectLst>
                  <a:glow rad="228600">
                    <a:srgbClr val="74DCF8"/>
                  </a:glow>
                </a:effectLst>
              </a:rPr>
            </a:br>
            <a:r>
              <a:rPr lang="ru-RU" b="1" dirty="0" smtClean="0">
                <a:effectLst>
                  <a:glow rad="228600">
                    <a:srgbClr val="74DCF8"/>
                  </a:glow>
                </a:effectLst>
              </a:rPr>
              <a:t/>
            </a:r>
            <a:br>
              <a:rPr lang="ru-RU" b="1" dirty="0" smtClean="0">
                <a:effectLst>
                  <a:glow rad="228600">
                    <a:srgbClr val="74DCF8"/>
                  </a:glow>
                </a:effectLst>
              </a:rPr>
            </a:br>
            <a:r>
              <a:rPr lang="ru-RU" b="1" dirty="0">
                <a:effectLst>
                  <a:glow rad="228600">
                    <a:srgbClr val="74DCF8"/>
                  </a:glow>
                </a:effectLst>
              </a:rPr>
              <a:t/>
            </a:r>
            <a:br>
              <a:rPr lang="ru-RU" b="1" dirty="0">
                <a:effectLst>
                  <a:glow rad="228600">
                    <a:srgbClr val="74DCF8"/>
                  </a:glow>
                </a:effectLst>
              </a:rPr>
            </a:br>
            <a:endParaRPr lang="ru-RU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85720" y="214290"/>
            <a:ext cx="83582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200" b="1" i="1" dirty="0">
                <a:solidFill>
                  <a:srgbClr val="7030A0"/>
                </a:solidFill>
                <a:effectLst>
                  <a:glow rad="228600">
                    <a:srgbClr val="74DCF8"/>
                  </a:glow>
                </a:effectLst>
                <a:latin typeface="Arial Black" pitchFamily="34" charset="0"/>
                <a:ea typeface="+mj-ea"/>
                <a:cs typeface="+mj-cs"/>
              </a:rPr>
              <a:t>Мы чистую деревню!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0"/>
            <a:ext cx="8358246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/>
            </a:pPr>
            <a:endParaRPr lang="ru-RU" sz="1400" b="1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/>
            </a:pPr>
            <a:endParaRPr lang="ru-RU" sz="1400" b="1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/>
            </a:pPr>
            <a:endParaRPr lang="ru-RU" sz="1400" b="1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/>
            </a:pPr>
            <a:endParaRPr lang="ru-RU" sz="1400" b="1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/>
            </a:pPr>
            <a:endParaRPr lang="ru-RU" sz="1400" b="1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/>
            </a:pPr>
            <a:endParaRPr lang="ru-RU" sz="1400" b="1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/>
            </a:pPr>
            <a:endParaRPr lang="ru-RU" sz="1400" b="1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/>
            </a:pPr>
            <a:endParaRPr lang="ru-RU" sz="1400" b="1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/>
            </a:pPr>
            <a:endParaRPr lang="ru-RU" sz="1400" b="1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000" b="1" i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           1.Плачевная картина - как край свой нам не жалко. 	</a:t>
            </a:r>
          </a:p>
          <a:p>
            <a:pPr algn="just" eaLnBrk="0" hangingPunct="0">
              <a:defRPr/>
            </a:pPr>
            <a:r>
              <a:rPr lang="ru-RU" sz="2000" b="1" i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	Загрязнены дороги, подъезды и дворы! 	</a:t>
            </a:r>
          </a:p>
          <a:p>
            <a:pPr algn="just" eaLnBrk="0" hangingPunct="0">
              <a:defRPr/>
            </a:pPr>
            <a:r>
              <a:rPr lang="ru-RU" sz="2000" b="1" i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	Пройдут года, и будет одна сплошная свалка! 	</a:t>
            </a:r>
          </a:p>
          <a:p>
            <a:pPr algn="just" eaLnBrk="0" hangingPunct="0">
              <a:defRPr/>
            </a:pPr>
            <a:r>
              <a:rPr lang="ru-RU" sz="2000" b="1" i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	А для чего тогда живем на этом свете мы!</a:t>
            </a:r>
          </a:p>
          <a:p>
            <a:pPr algn="just" eaLnBrk="0" hangingPunct="0">
              <a:defRPr/>
            </a:pPr>
            <a:r>
              <a:rPr lang="ru-RU" sz="2000" b="1" i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	</a:t>
            </a:r>
          </a:p>
          <a:p>
            <a:pPr algn="just" eaLnBrk="0" hangingPunct="0">
              <a:defRPr/>
            </a:pPr>
            <a:r>
              <a:rPr lang="ru-RU" sz="2000" b="1" i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         2.Начнем с себя сегодня, и все спешите с нами, 	</a:t>
            </a:r>
          </a:p>
          <a:p>
            <a:pPr algn="just" eaLnBrk="0" hangingPunct="0">
              <a:defRPr/>
            </a:pPr>
            <a:r>
              <a:rPr lang="ru-RU" sz="2000" b="1" i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	Возьмемся за порядок - мы в этом поклялись, 	</a:t>
            </a:r>
          </a:p>
          <a:p>
            <a:pPr algn="just" eaLnBrk="0" hangingPunct="0">
              <a:defRPr/>
            </a:pPr>
            <a:r>
              <a:rPr lang="ru-RU" sz="2000" b="1" i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	И приберем деревню, своими же руками, 	</a:t>
            </a:r>
          </a:p>
          <a:p>
            <a:pPr algn="just" eaLnBrk="0" hangingPunct="0">
              <a:defRPr/>
            </a:pPr>
            <a:r>
              <a:rPr lang="ru-RU" sz="2000" b="1" i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	Для этого, друзья, мы здесь сегодня собрались! 	</a:t>
            </a:r>
          </a:p>
          <a:p>
            <a:pPr algn="just" eaLnBrk="0" hangingPunct="0">
              <a:defRPr/>
            </a:pPr>
            <a:r>
              <a:rPr lang="ru-RU" sz="2000" b="1" i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	</a:t>
            </a:r>
          </a:p>
          <a:p>
            <a:pPr algn="just" eaLnBrk="0" hangingPunct="0">
              <a:defRPr/>
            </a:pPr>
            <a:r>
              <a:rPr lang="ru-RU" sz="2000" b="1" i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         3.  Мы призываем власти, заслон поставить крепкий, 	</a:t>
            </a:r>
          </a:p>
          <a:p>
            <a:pPr algn="just" eaLnBrk="0" hangingPunct="0">
              <a:defRPr/>
            </a:pPr>
            <a:r>
              <a:rPr lang="ru-RU" sz="2000" b="1" i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	Всем тем, кто загрязняет и травит нашу жизнь. 	</a:t>
            </a:r>
          </a:p>
          <a:p>
            <a:pPr algn="just" eaLnBrk="0" hangingPunct="0">
              <a:defRPr/>
            </a:pPr>
            <a:r>
              <a:rPr lang="ru-RU" sz="2000" b="1" i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	В порыве благородном мы так единодушны, 	</a:t>
            </a:r>
          </a:p>
          <a:p>
            <a:pPr algn="just" eaLnBrk="0" hangingPunct="0">
              <a:defRPr/>
            </a:pPr>
            <a:r>
              <a:rPr lang="ru-RU" sz="2000" b="1" i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	Как здорово, что все мы здесь сегодня собрались!</a:t>
            </a:r>
          </a:p>
          <a:p>
            <a:pPr eaLnBrk="0" hangingPunct="0"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/>
            </a:pPr>
            <a:endParaRPr lang="ru-RU" sz="20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8429684" cy="564360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effectLst>
                  <a:glow rad="228600">
                    <a:srgbClr val="74DCF8"/>
                  </a:glow>
                </a:effectLst>
              </a:rPr>
              <a:t/>
            </a:r>
            <a:br>
              <a:rPr lang="ru-RU" b="1" dirty="0" smtClean="0">
                <a:effectLst>
                  <a:glow rad="228600">
                    <a:srgbClr val="74DCF8"/>
                  </a:glow>
                </a:effectLst>
              </a:rPr>
            </a:br>
            <a:r>
              <a:rPr lang="ru-RU" b="1" dirty="0" smtClean="0">
                <a:effectLst>
                  <a:glow rad="228600">
                    <a:srgbClr val="74DCF8"/>
                  </a:glow>
                </a:effectLst>
              </a:rPr>
              <a:t/>
            </a:r>
            <a:br>
              <a:rPr lang="ru-RU" b="1" dirty="0" smtClean="0">
                <a:effectLst>
                  <a:glow rad="228600">
                    <a:srgbClr val="74DCF8"/>
                  </a:glow>
                </a:effectLst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500042"/>
            <a:ext cx="857256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atin typeface="+mn-lt"/>
              </a:rPr>
              <a:t>5-й этап: </a:t>
            </a:r>
            <a:r>
              <a:rPr lang="ru-RU" sz="4000" b="1" i="1" dirty="0">
                <a:solidFill>
                  <a:srgbClr val="7030A0"/>
                </a:solidFill>
                <a:effectLst>
                  <a:glow rad="228600">
                    <a:srgbClr val="74DCF8"/>
                  </a:glow>
                </a:effectLst>
                <a:latin typeface="Arial Black" pitchFamily="34" charset="0"/>
                <a:ea typeface="+mj-ea"/>
                <a:cs typeface="+mj-cs"/>
              </a:rPr>
              <a:t>подведение итогов акции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atin typeface="+mn-lt"/>
              </a:rPr>
              <a:t>Идея:</a:t>
            </a:r>
            <a:r>
              <a:rPr lang="ru-RU" sz="3200" dirty="0">
                <a:latin typeface="+mn-lt"/>
              </a:rPr>
              <a:t> </a:t>
            </a:r>
            <a:r>
              <a:rPr lang="ru-RU" sz="3200" b="1" i="1" dirty="0">
                <a:solidFill>
                  <a:srgbClr val="FF0000"/>
                </a:solidFill>
                <a:effectLst>
                  <a:glow rad="101600">
                    <a:srgbClr val="FFFF00"/>
                  </a:glow>
                </a:effectLst>
                <a:latin typeface="+mj-lt"/>
                <a:ea typeface="+mj-ea"/>
                <a:cs typeface="+mj-cs"/>
              </a:rPr>
              <a:t>«Мы – это будущее нашей страны»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</a:rPr>
              <a:t> </a:t>
            </a:r>
            <a:r>
              <a:rPr lang="ru-RU" sz="2800" b="1" i="1" dirty="0">
                <a:solidFill>
                  <a:srgbClr val="FF0000"/>
                </a:solidFill>
                <a:effectLst>
                  <a:glow rad="101600">
                    <a:srgbClr val="0070C0"/>
                  </a:glow>
                </a:effectLst>
                <a:latin typeface="+mj-lt"/>
                <a:ea typeface="+mj-ea"/>
                <a:cs typeface="+mj-cs"/>
              </a:rPr>
              <a:t>Слёт состоится 15 апреля</a:t>
            </a: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71472" y="214290"/>
            <a:ext cx="821537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90488" algn="l"/>
              </a:tabLst>
              <a:defRPr/>
            </a:pPr>
            <a:endParaRPr lang="ru-RU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tabLst>
                <a:tab pos="90488" algn="l"/>
              </a:tabLst>
              <a:defRPr/>
            </a:pPr>
            <a:endParaRPr lang="ru-RU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tabLst>
                <a:tab pos="90488" algn="l"/>
              </a:tabLst>
              <a:defRPr/>
            </a:pPr>
            <a:endParaRPr lang="ru-RU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tabLst>
                <a:tab pos="90488" algn="l"/>
              </a:tabLst>
              <a:defRPr/>
            </a:pPr>
            <a:endParaRPr lang="ru-RU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tabLst>
                <a:tab pos="90488" algn="l"/>
              </a:tabLst>
              <a:defRPr/>
            </a:pPr>
            <a:endParaRPr lang="ru-RU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tabLst>
                <a:tab pos="90488" algn="l"/>
              </a:tabLst>
              <a:defRPr/>
            </a:pPr>
            <a:endParaRPr lang="ru-RU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tabLst>
                <a:tab pos="90488" algn="l"/>
              </a:tabLst>
              <a:defRPr/>
            </a:pPr>
            <a:endParaRPr lang="ru-RU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tabLst>
                <a:tab pos="90488" algn="l"/>
              </a:tabLst>
              <a:defRPr/>
            </a:pPr>
            <a:endParaRPr lang="ru-RU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800" b="1" i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Усталость забыта – Россия вперед!</a:t>
            </a:r>
          </a:p>
          <a:p>
            <a:pPr algn="just" eaLnBrk="0" hangingPunct="0">
              <a:defRPr/>
            </a:pPr>
            <a:r>
              <a:rPr lang="ru-RU" sz="2800" b="1" i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Нам время покоя   пока не дает.</a:t>
            </a:r>
          </a:p>
          <a:p>
            <a:pPr algn="just" eaLnBrk="0" hangingPunct="0">
              <a:defRPr/>
            </a:pPr>
            <a:r>
              <a:rPr lang="ru-RU" sz="2800" b="1" i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Мы будем стремиться, трудиться сполна</a:t>
            </a:r>
          </a:p>
          <a:p>
            <a:pPr algn="just" eaLnBrk="0" hangingPunct="0">
              <a:defRPr/>
            </a:pPr>
            <a:r>
              <a:rPr lang="ru-RU" sz="2800" b="1" i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Россия!  Россия! Россия! Россия! </a:t>
            </a:r>
          </a:p>
          <a:p>
            <a:pPr algn="just" eaLnBrk="0" hangingPunct="0">
              <a:defRPr/>
            </a:pPr>
            <a:r>
              <a:rPr lang="ru-RU" sz="2800" b="1" i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Мы верим в тебя!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785794"/>
            <a:ext cx="7858180" cy="592935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effectLst>
                  <a:glow rad="228600">
                    <a:srgbClr val="74DCF8"/>
                  </a:glow>
                </a:effectLst>
              </a:rPr>
              <a:t/>
            </a:r>
            <a:br>
              <a:rPr lang="ru-RU" b="1" dirty="0" smtClean="0">
                <a:effectLst>
                  <a:glow rad="228600">
                    <a:srgbClr val="74DCF8"/>
                  </a:glow>
                </a:effectLst>
              </a:rPr>
            </a:br>
            <a:r>
              <a:rPr lang="ru-RU" b="1" dirty="0" smtClean="0">
                <a:effectLst>
                  <a:glow rad="228600">
                    <a:srgbClr val="74DCF8"/>
                  </a:glow>
                </a:effectLst>
              </a:rPr>
              <a:t/>
            </a:r>
            <a:br>
              <a:rPr lang="ru-RU" b="1" dirty="0" smtClean="0">
                <a:effectLst>
                  <a:glow rad="228600">
                    <a:srgbClr val="74DCF8"/>
                  </a:glow>
                </a:effectLst>
              </a:rPr>
            </a:br>
            <a:r>
              <a:rPr lang="ru-RU" b="1" dirty="0">
                <a:effectLst>
                  <a:glow rad="228600">
                    <a:srgbClr val="74DCF8"/>
                  </a:glow>
                </a:effectLst>
              </a:rPr>
              <a:t/>
            </a:r>
            <a:br>
              <a:rPr lang="ru-RU" b="1" dirty="0">
                <a:effectLst>
                  <a:glow rad="228600">
                    <a:srgbClr val="74DCF8"/>
                  </a:glow>
                </a:effectLst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214290"/>
            <a:ext cx="7715304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atin typeface="+mn-lt"/>
              </a:rPr>
              <a:t>1-й этап: </a:t>
            </a:r>
            <a:r>
              <a:rPr lang="ru-RU" sz="4400" b="1" i="1" dirty="0">
                <a:solidFill>
                  <a:srgbClr val="7030A0"/>
                </a:solidFill>
                <a:effectLst>
                  <a:glow rad="228600">
                    <a:srgbClr val="74DCF8"/>
                  </a:glow>
                </a:effectLst>
                <a:latin typeface="Arial Black" pitchFamily="34" charset="0"/>
                <a:ea typeface="+mj-ea"/>
                <a:cs typeface="+mj-cs"/>
              </a:rPr>
              <a:t>сбор-старт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atin typeface="+mn-lt"/>
              </a:rPr>
              <a:t>Идея:  </a:t>
            </a:r>
            <a:r>
              <a:rPr lang="ru-RU" sz="2400" b="1" i="1" dirty="0">
                <a:solidFill>
                  <a:srgbClr val="FF0000"/>
                </a:solidFill>
                <a:effectLst>
                  <a:glow rad="101600">
                    <a:srgbClr val="FFFF00"/>
                  </a:glow>
                </a:effectLst>
                <a:latin typeface="+mj-lt"/>
                <a:ea typeface="+mj-ea"/>
                <a:cs typeface="+mj-cs"/>
              </a:rPr>
              <a:t>«Я горжусь тем, что живу в современной России, и нам многое предстоит».   </a:t>
            </a:r>
            <a:r>
              <a:rPr lang="ru-RU" sz="2000" b="1" i="1" dirty="0">
                <a:solidFill>
                  <a:srgbClr val="FF0000"/>
                </a:solidFill>
                <a:effectLst>
                  <a:glow rad="101600">
                    <a:srgbClr val="0070C0"/>
                  </a:glow>
                </a:effectLst>
                <a:latin typeface="+mj-lt"/>
                <a:ea typeface="+mj-ea"/>
                <a:cs typeface="+mj-cs"/>
              </a:rPr>
              <a:t>4  февраля</a:t>
            </a:r>
          </a:p>
        </p:txBody>
      </p:sp>
      <p:pic>
        <p:nvPicPr>
          <p:cNvPr id="3076" name="Рисунок 3" descr="PIC_018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75" y="1857375"/>
            <a:ext cx="3714750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5" descr="PIC_0190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5" y="1785938"/>
            <a:ext cx="4071938" cy="27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6" descr="PIC_0192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428875" y="3857625"/>
            <a:ext cx="4643438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8501122" cy="314327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i="1" dirty="0" smtClean="0"/>
              <a:t>Девиз:</a:t>
            </a:r>
            <a:r>
              <a:rPr lang="ru-RU" sz="2400" dirty="0" smtClean="0"/>
              <a:t>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glow rad="101600">
                    <a:srgbClr val="FFFF00"/>
                  </a:glow>
                </a:effectLst>
              </a:rPr>
              <a:t>«Я уважаю прошлое, ценю настоящее и иду в ногу </a:t>
            </a:r>
            <a:br>
              <a:rPr lang="ru-RU" sz="2400" b="1" i="1" dirty="0" smtClean="0">
                <a:solidFill>
                  <a:srgbClr val="FF0000"/>
                </a:solidFill>
                <a:effectLst>
                  <a:glow rad="101600">
                    <a:srgbClr val="FFFF00"/>
                  </a:glow>
                </a:effectLst>
              </a:rPr>
            </a:br>
            <a:r>
              <a:rPr lang="ru-RU" sz="2400" b="1" i="1" dirty="0" smtClean="0">
                <a:solidFill>
                  <a:srgbClr val="FF0000"/>
                </a:solidFill>
                <a:effectLst>
                  <a:glow rad="101600">
                    <a:srgbClr val="FFFF00"/>
                  </a:glow>
                </a:effectLst>
              </a:rPr>
              <a:t>со  временем»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glow rad="228600">
                    <a:srgbClr val="74DCF8"/>
                  </a:glow>
                </a:effectLst>
              </a:rPr>
              <a:t> 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glow rad="101600">
                    <a:srgbClr val="0070C0"/>
                  </a:glow>
                </a:effectLst>
              </a:rPr>
              <a:t>с 5 по 20 февраля</a:t>
            </a:r>
            <a:endParaRPr lang="ru-RU" sz="2400" b="1" i="1" dirty="0">
              <a:solidFill>
                <a:srgbClr val="FF0000"/>
              </a:solidFill>
              <a:effectLst>
                <a:glow rad="101600">
                  <a:srgbClr val="0070C0"/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42852"/>
            <a:ext cx="8429683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latin typeface="+mn-lt"/>
              </a:rPr>
              <a:t>2-й этап: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solidFill>
                  <a:srgbClr val="7030A0"/>
                </a:solidFill>
                <a:effectLst>
                  <a:glow rad="228600">
                    <a:srgbClr val="74DCF8"/>
                  </a:glow>
                </a:effectLst>
                <a:latin typeface="Arial Black" pitchFamily="34" charset="0"/>
                <a:ea typeface="+mj-ea"/>
                <a:cs typeface="+mj-cs"/>
              </a:rPr>
              <a:t>«Социальные  акции» </a:t>
            </a:r>
          </a:p>
        </p:txBody>
      </p:sp>
      <p:pic>
        <p:nvPicPr>
          <p:cNvPr id="4100" name="Рисунок 3" descr="Копия PIC_003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0813" y="2214563"/>
            <a:ext cx="31464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Рисунок 5" descr="Копия PIC_0040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71750" y="3500438"/>
            <a:ext cx="33210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Рисунок 6" descr="PIC_0030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462588" y="4286250"/>
            <a:ext cx="3363912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428604"/>
            <a:ext cx="7858180" cy="428628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effectLst>
                  <a:glow rad="228600">
                    <a:srgbClr val="74DCF8"/>
                  </a:glow>
                </a:effectLst>
              </a:rPr>
              <a:t/>
            </a:r>
            <a:br>
              <a:rPr lang="ru-RU" b="1" dirty="0" smtClean="0">
                <a:effectLst>
                  <a:glow rad="228600">
                    <a:srgbClr val="74DCF8"/>
                  </a:glow>
                </a:effectLst>
              </a:rPr>
            </a:br>
            <a:r>
              <a:rPr lang="ru-RU" b="1" dirty="0" smtClean="0">
                <a:effectLst>
                  <a:glow rad="228600">
                    <a:srgbClr val="74DCF8"/>
                  </a:glow>
                </a:effectLst>
              </a:rPr>
              <a:t/>
            </a:r>
            <a:br>
              <a:rPr lang="ru-RU" b="1" dirty="0" smtClean="0">
                <a:effectLst>
                  <a:glow rad="228600">
                    <a:srgbClr val="74DCF8"/>
                  </a:glow>
                </a:effectLst>
              </a:rPr>
            </a:br>
            <a:r>
              <a:rPr lang="ru-RU" b="1" dirty="0" smtClean="0">
                <a:effectLst>
                  <a:glow rad="228600">
                    <a:srgbClr val="74DCF8"/>
                  </a:glow>
                </a:effectLst>
              </a:rPr>
              <a:t/>
            </a:r>
            <a:br>
              <a:rPr lang="ru-RU" b="1" dirty="0" smtClean="0">
                <a:effectLst>
                  <a:glow rad="228600">
                    <a:srgbClr val="74DCF8"/>
                  </a:glow>
                </a:effectLst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42852"/>
            <a:ext cx="7858180" cy="458587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latin typeface="+mn-lt"/>
              </a:rPr>
              <a:t>3-й этап: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7030A0"/>
                </a:solidFill>
                <a:effectLst>
                  <a:glow rad="228600">
                    <a:srgbClr val="74DCF8"/>
                  </a:glow>
                </a:effectLst>
                <a:latin typeface="Arial Black" pitchFamily="34" charset="0"/>
                <a:ea typeface="+mj-ea"/>
                <a:cs typeface="+mj-cs"/>
              </a:rPr>
              <a:t>познавательно-творческие дела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atin typeface="+mj-lt"/>
                <a:ea typeface="+mj-ea"/>
                <a:cs typeface="+mj-cs"/>
              </a:rPr>
              <a:t>Идея: </a:t>
            </a:r>
            <a:r>
              <a:rPr lang="ru-RU" sz="2800" b="1" i="1" dirty="0">
                <a:solidFill>
                  <a:srgbClr val="FF0000"/>
                </a:solidFill>
                <a:effectLst>
                  <a:glow rad="101600">
                    <a:srgbClr val="FFFF00"/>
                  </a:glow>
                </a:effectLst>
                <a:latin typeface="+mj-lt"/>
                <a:ea typeface="+mj-ea"/>
                <a:cs typeface="+mj-cs"/>
              </a:rPr>
              <a:t>«Моё будущее – в будущем страны»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FF0000"/>
                </a:solidFill>
                <a:effectLst>
                  <a:glow rad="101600">
                    <a:srgbClr val="0070C0"/>
                  </a:glow>
                </a:effectLst>
                <a:latin typeface="+mj-lt"/>
                <a:ea typeface="+mj-ea"/>
                <a:cs typeface="+mj-cs"/>
              </a:rPr>
              <a:t> с 21 февраля по 13 марта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atin typeface="+mn-lt"/>
              </a:rPr>
              <a:t> </a:t>
            </a:r>
            <a:endParaRPr lang="ru-RU" sz="40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i="1" dirty="0">
              <a:solidFill>
                <a:srgbClr val="FF0000"/>
              </a:solidFill>
              <a:effectLst>
                <a:glow rad="101600">
                  <a:srgbClr val="FFFF00"/>
                </a:glo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i="1" dirty="0">
              <a:solidFill>
                <a:srgbClr val="FF0000"/>
              </a:solidFill>
              <a:effectLst>
                <a:glow rad="101600">
                  <a:srgbClr val="FFFF00"/>
                </a:glo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i="1" dirty="0">
              <a:solidFill>
                <a:srgbClr val="FF0000"/>
              </a:solidFill>
              <a:effectLst>
                <a:glow rad="101600">
                  <a:srgbClr val="FFFF00"/>
                </a:glo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124" name="Рисунок 3" descr="PIC_012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313" y="2214563"/>
            <a:ext cx="397351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4" descr="PIC_0127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86063" y="4286250"/>
            <a:ext cx="3071812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Рисунок 6" descr="SDC13248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72188" y="2643188"/>
            <a:ext cx="2894012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4" descr="улица 01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00188" y="1892300"/>
            <a:ext cx="6357937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42852"/>
            <a:ext cx="8501122" cy="578647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effectLst>
                  <a:glow rad="228600">
                    <a:srgbClr val="74DCF8"/>
                  </a:glow>
                </a:effectLst>
              </a:rPr>
              <a:t/>
            </a:r>
            <a:br>
              <a:rPr lang="ru-RU" b="1" dirty="0" smtClean="0">
                <a:effectLst>
                  <a:glow rad="228600">
                    <a:srgbClr val="74DCF8"/>
                  </a:glow>
                </a:effectLst>
              </a:rPr>
            </a:br>
            <a:r>
              <a:rPr lang="ru-RU" b="1" dirty="0" smtClean="0">
                <a:effectLst>
                  <a:glow rad="228600">
                    <a:srgbClr val="74DCF8"/>
                  </a:glow>
                </a:effectLst>
              </a:rPr>
              <a:t/>
            </a:r>
            <a:br>
              <a:rPr lang="ru-RU" b="1" dirty="0" smtClean="0">
                <a:effectLst>
                  <a:glow rad="228600">
                    <a:srgbClr val="74DCF8"/>
                  </a:glow>
                </a:effectLst>
              </a:rPr>
            </a:br>
            <a:r>
              <a:rPr lang="ru-RU" b="1" dirty="0">
                <a:effectLst>
                  <a:glow rad="228600">
                    <a:srgbClr val="74DCF8"/>
                  </a:glow>
                </a:effectLst>
              </a:rPr>
              <a:t/>
            </a:r>
            <a:br>
              <a:rPr lang="ru-RU" b="1" dirty="0">
                <a:effectLst>
                  <a:glow rad="228600">
                    <a:srgbClr val="74DCF8"/>
                  </a:glow>
                </a:effectLst>
              </a:rPr>
            </a:br>
            <a:endParaRPr lang="ru-RU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85720" y="214290"/>
            <a:ext cx="8358246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3200" b="1" i="1" dirty="0">
                <a:latin typeface="+mn-lt"/>
              </a:rPr>
              <a:t>4-й этап:  </a:t>
            </a:r>
            <a:r>
              <a:rPr lang="ru-RU" sz="3200" b="1" i="1" dirty="0">
                <a:solidFill>
                  <a:srgbClr val="7030A0"/>
                </a:solidFill>
                <a:effectLst>
                  <a:glow rad="228600">
                    <a:srgbClr val="74DCF8"/>
                  </a:glow>
                </a:effectLst>
                <a:latin typeface="Arial Black" pitchFamily="34" charset="0"/>
                <a:ea typeface="+mj-ea"/>
                <a:cs typeface="+mj-cs"/>
              </a:rPr>
              <a:t>социальный проект </a:t>
            </a:r>
          </a:p>
          <a:p>
            <a:pPr algn="just">
              <a:defRPr/>
            </a:pPr>
            <a:r>
              <a:rPr lang="ru-RU" sz="2800" b="1" i="1" dirty="0">
                <a:solidFill>
                  <a:srgbClr val="1D1B11"/>
                </a:solidFill>
                <a:latin typeface="Arial" pitchFamily="34" charset="0"/>
                <a:ea typeface="Times New Roman" pitchFamily="18" charset="0"/>
              </a:rPr>
              <a:t>Идея:</a:t>
            </a:r>
            <a:r>
              <a:rPr lang="ru-RU" sz="2800" dirty="0">
                <a:solidFill>
                  <a:srgbClr val="1D1B11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b="1" i="1" dirty="0">
                <a:solidFill>
                  <a:srgbClr val="FF0000"/>
                </a:solidFill>
                <a:effectLst>
                  <a:glow rad="101600">
                    <a:srgbClr val="FFFF00"/>
                  </a:glow>
                </a:effectLst>
                <a:latin typeface="+mj-lt"/>
                <a:ea typeface="+mj-ea"/>
                <a:cs typeface="+mj-cs"/>
              </a:rPr>
              <a:t>«Я хочу стать таким, чтобы Россия гордилась мной».    </a:t>
            </a:r>
            <a:r>
              <a:rPr lang="ru-RU" sz="2800" b="1" i="1" dirty="0">
                <a:solidFill>
                  <a:srgbClr val="FF0000"/>
                </a:solidFill>
                <a:effectLst>
                  <a:glow rad="101600">
                    <a:srgbClr val="0070C0"/>
                  </a:glow>
                </a:effectLst>
                <a:latin typeface="+mj-lt"/>
                <a:ea typeface="+mj-ea"/>
                <a:cs typeface="+mj-cs"/>
              </a:rPr>
              <a:t>с 14 марта по 3 апреля.</a:t>
            </a:r>
          </a:p>
          <a:p>
            <a:pPr algn="ctr">
              <a:defRPr/>
            </a:pPr>
            <a:endParaRPr lang="ru-RU" sz="4000" b="1" i="1" dirty="0">
              <a:solidFill>
                <a:srgbClr val="FFFF57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ru-RU" sz="4000" b="1" i="1" dirty="0">
                <a:solidFill>
                  <a:srgbClr val="FFFF57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Выполнили проект </a:t>
            </a:r>
          </a:p>
          <a:p>
            <a:pPr>
              <a:defRPr/>
            </a:pPr>
            <a:endParaRPr lang="ru-RU" sz="4800" b="1" i="1" dirty="0">
              <a:solidFill>
                <a:schemeClr val="accent3">
                  <a:lumMod val="50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ru-RU" sz="4800" b="1" i="1" dirty="0">
              <a:solidFill>
                <a:schemeClr val="accent3">
                  <a:lumMod val="50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ru-RU" sz="5400" b="1" i="1" dirty="0">
                <a:solidFill>
                  <a:schemeClr val="bg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+mj-lt"/>
                <a:ea typeface="+mj-ea"/>
                <a:cs typeface="+mj-cs"/>
              </a:rPr>
              <a:t>«Мы за чистую</a:t>
            </a:r>
          </a:p>
          <a:p>
            <a:pPr algn="ctr">
              <a:defRPr/>
            </a:pPr>
            <a:r>
              <a:rPr lang="ru-RU" sz="5400" b="1" i="1" dirty="0">
                <a:solidFill>
                  <a:schemeClr val="bg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+mj-lt"/>
                <a:ea typeface="+mj-ea"/>
                <a:cs typeface="+mj-cs"/>
              </a:rPr>
              <a:t> деревню»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42852"/>
            <a:ext cx="8501122" cy="578647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effectLst>
                  <a:glow rad="228600">
                    <a:srgbClr val="74DCF8"/>
                  </a:glow>
                </a:effectLst>
              </a:rPr>
              <a:t/>
            </a:r>
            <a:br>
              <a:rPr lang="ru-RU" b="1" dirty="0" smtClean="0">
                <a:effectLst>
                  <a:glow rad="228600">
                    <a:srgbClr val="74DCF8"/>
                  </a:glow>
                </a:effectLst>
              </a:rPr>
            </a:br>
            <a:r>
              <a:rPr lang="ru-RU" b="1" dirty="0" smtClean="0">
                <a:effectLst>
                  <a:glow rad="228600">
                    <a:srgbClr val="74DCF8"/>
                  </a:glow>
                </a:effectLst>
              </a:rPr>
              <a:t/>
            </a:r>
            <a:br>
              <a:rPr lang="ru-RU" b="1" dirty="0" smtClean="0">
                <a:effectLst>
                  <a:glow rad="228600">
                    <a:srgbClr val="74DCF8"/>
                  </a:glow>
                </a:effectLst>
              </a:rPr>
            </a:br>
            <a:r>
              <a:rPr lang="ru-RU" b="1" dirty="0">
                <a:effectLst>
                  <a:glow rad="228600">
                    <a:srgbClr val="74DCF8"/>
                  </a:glow>
                </a:effectLst>
              </a:rPr>
              <a:t/>
            </a:r>
            <a:br>
              <a:rPr lang="ru-RU" b="1" dirty="0">
                <a:effectLst>
                  <a:glow rad="228600">
                    <a:srgbClr val="74DCF8"/>
                  </a:glow>
                </a:effectLst>
              </a:rPr>
            </a:br>
            <a:endParaRPr lang="ru-RU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85720" y="214290"/>
            <a:ext cx="835824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200" b="1" i="1" dirty="0">
                <a:solidFill>
                  <a:srgbClr val="7030A0"/>
                </a:solidFill>
                <a:effectLst>
                  <a:glow rad="228600">
                    <a:srgbClr val="74DCF8"/>
                  </a:glow>
                </a:effectLst>
                <a:latin typeface="Arial Black" pitchFamily="34" charset="0"/>
                <a:ea typeface="+mj-ea"/>
                <a:cs typeface="+mj-cs"/>
              </a:rPr>
              <a:t>Мы хотим видеть свою деревню чистой и красивой</a:t>
            </a:r>
          </a:p>
          <a:p>
            <a:pPr algn="ctr">
              <a:defRPr/>
            </a:pPr>
            <a:endParaRPr lang="ru-RU" sz="4800" b="1" i="1" dirty="0">
              <a:solidFill>
                <a:schemeClr val="accent3">
                  <a:lumMod val="50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ru-RU" sz="4800" b="1" i="1" dirty="0">
              <a:solidFill>
                <a:schemeClr val="accent3">
                  <a:lumMod val="50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172" name="Рисунок 7" descr="улица 01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0" y="1500188"/>
            <a:ext cx="6929438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42852"/>
            <a:ext cx="8501122" cy="578647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effectLst>
                  <a:glow rad="228600">
                    <a:srgbClr val="74DCF8"/>
                  </a:glow>
                </a:effectLst>
              </a:rPr>
              <a:t/>
            </a:r>
            <a:br>
              <a:rPr lang="ru-RU" b="1" dirty="0" smtClean="0">
                <a:effectLst>
                  <a:glow rad="228600">
                    <a:srgbClr val="74DCF8"/>
                  </a:glow>
                </a:effectLst>
              </a:rPr>
            </a:br>
            <a:r>
              <a:rPr lang="ru-RU" b="1" dirty="0" smtClean="0">
                <a:effectLst>
                  <a:glow rad="228600">
                    <a:srgbClr val="74DCF8"/>
                  </a:glow>
                </a:effectLst>
              </a:rPr>
              <a:t/>
            </a:r>
            <a:br>
              <a:rPr lang="ru-RU" b="1" dirty="0" smtClean="0">
                <a:effectLst>
                  <a:glow rad="228600">
                    <a:srgbClr val="74DCF8"/>
                  </a:glow>
                </a:effectLst>
              </a:rPr>
            </a:br>
            <a:r>
              <a:rPr lang="ru-RU" b="1" dirty="0">
                <a:effectLst>
                  <a:glow rad="228600">
                    <a:srgbClr val="74DCF8"/>
                  </a:glow>
                </a:effectLst>
              </a:rPr>
              <a:t/>
            </a:r>
            <a:br>
              <a:rPr lang="ru-RU" b="1" dirty="0">
                <a:effectLst>
                  <a:glow rad="228600">
                    <a:srgbClr val="74DCF8"/>
                  </a:glow>
                </a:effectLst>
              </a:rPr>
            </a:br>
            <a:endParaRPr lang="ru-RU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85720" y="214290"/>
            <a:ext cx="835824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4000" dirty="0">
                <a:solidFill>
                  <a:srgbClr val="1D1B11"/>
                </a:solidFill>
                <a:latin typeface="Arial" pitchFamily="34" charset="0"/>
                <a:ea typeface="Times New Roman" pitchFamily="18" charset="0"/>
              </a:rPr>
              <a:t>  </a:t>
            </a:r>
            <a:r>
              <a:rPr lang="ru-RU" sz="3200" b="1" i="1" dirty="0">
                <a:solidFill>
                  <a:srgbClr val="7030A0"/>
                </a:solidFill>
                <a:effectLst>
                  <a:glow rad="228600">
                    <a:srgbClr val="74DCF8"/>
                  </a:glow>
                </a:effectLst>
                <a:latin typeface="Arial Black" pitchFamily="34" charset="0"/>
                <a:ea typeface="+mj-ea"/>
                <a:cs typeface="+mj-cs"/>
              </a:rPr>
              <a:t>Выпустили экологические плакаты:</a:t>
            </a:r>
          </a:p>
        </p:txBody>
      </p:sp>
      <p:pic>
        <p:nvPicPr>
          <p:cNvPr id="8196" name="Рисунок 6" descr="PIC_0187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6938" y="1539875"/>
            <a:ext cx="74295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42852"/>
            <a:ext cx="8501122" cy="578647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effectLst>
                  <a:glow rad="228600">
                    <a:srgbClr val="74DCF8"/>
                  </a:glow>
                </a:effectLst>
              </a:rPr>
              <a:t/>
            </a:r>
            <a:br>
              <a:rPr lang="ru-RU" b="1" dirty="0" smtClean="0">
                <a:effectLst>
                  <a:glow rad="228600">
                    <a:srgbClr val="74DCF8"/>
                  </a:glow>
                </a:effectLst>
              </a:rPr>
            </a:br>
            <a:r>
              <a:rPr lang="ru-RU" b="1" dirty="0" smtClean="0">
                <a:effectLst>
                  <a:glow rad="228600">
                    <a:srgbClr val="74DCF8"/>
                  </a:glow>
                </a:effectLst>
              </a:rPr>
              <a:t/>
            </a:r>
            <a:br>
              <a:rPr lang="ru-RU" b="1" dirty="0" smtClean="0">
                <a:effectLst>
                  <a:glow rad="228600">
                    <a:srgbClr val="74DCF8"/>
                  </a:glow>
                </a:effectLst>
              </a:rPr>
            </a:br>
            <a:r>
              <a:rPr lang="ru-RU" b="1" dirty="0">
                <a:effectLst>
                  <a:glow rad="228600">
                    <a:srgbClr val="74DCF8"/>
                  </a:glow>
                </a:effectLst>
              </a:rPr>
              <a:t/>
            </a:r>
            <a:br>
              <a:rPr lang="ru-RU" b="1" dirty="0">
                <a:effectLst>
                  <a:glow rad="228600">
                    <a:srgbClr val="74DCF8"/>
                  </a:glow>
                </a:effectLst>
              </a:rPr>
            </a:br>
            <a:endParaRPr lang="ru-RU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85720" y="214290"/>
            <a:ext cx="835824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4000" dirty="0">
                <a:solidFill>
                  <a:srgbClr val="1D1B11"/>
                </a:solidFill>
                <a:latin typeface="Arial" pitchFamily="34" charset="0"/>
                <a:ea typeface="Times New Roman" pitchFamily="18" charset="0"/>
              </a:rPr>
              <a:t>  </a:t>
            </a:r>
            <a:r>
              <a:rPr lang="ru-RU" sz="3200" b="1" i="1" dirty="0">
                <a:solidFill>
                  <a:srgbClr val="7030A0"/>
                </a:solidFill>
                <a:effectLst>
                  <a:glow rad="228600">
                    <a:srgbClr val="74DCF8"/>
                  </a:glow>
                </a:effectLst>
                <a:latin typeface="Arial Black" pitchFamily="34" charset="0"/>
                <a:ea typeface="+mj-ea"/>
                <a:cs typeface="+mj-cs"/>
              </a:rPr>
              <a:t>Выпустили экологические плакаты:</a:t>
            </a:r>
          </a:p>
        </p:txBody>
      </p:sp>
      <p:pic>
        <p:nvPicPr>
          <p:cNvPr id="9220" name="Рисунок 4" descr="PIC_018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89475" y="1474788"/>
            <a:ext cx="4268788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Рисунок 5" descr="PIC_018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4463" y="1484313"/>
            <a:ext cx="3995737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42852"/>
            <a:ext cx="8501122" cy="578647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effectLst>
                  <a:glow rad="228600">
                    <a:srgbClr val="74DCF8"/>
                  </a:glow>
                </a:effectLst>
              </a:rPr>
              <a:t/>
            </a:r>
            <a:br>
              <a:rPr lang="ru-RU" b="1" dirty="0" smtClean="0">
                <a:effectLst>
                  <a:glow rad="228600">
                    <a:srgbClr val="74DCF8"/>
                  </a:glow>
                </a:effectLst>
              </a:rPr>
            </a:br>
            <a:r>
              <a:rPr lang="ru-RU" b="1" dirty="0" smtClean="0">
                <a:effectLst>
                  <a:glow rad="228600">
                    <a:srgbClr val="74DCF8"/>
                  </a:glow>
                </a:effectLst>
              </a:rPr>
              <a:t/>
            </a:r>
            <a:br>
              <a:rPr lang="ru-RU" b="1" dirty="0" smtClean="0">
                <a:effectLst>
                  <a:glow rad="228600">
                    <a:srgbClr val="74DCF8"/>
                  </a:glow>
                </a:effectLst>
              </a:rPr>
            </a:br>
            <a:r>
              <a:rPr lang="ru-RU" b="1" dirty="0">
                <a:effectLst>
                  <a:glow rad="228600">
                    <a:srgbClr val="74DCF8"/>
                  </a:glow>
                </a:effectLst>
              </a:rPr>
              <a:t/>
            </a:r>
            <a:br>
              <a:rPr lang="ru-RU" b="1" dirty="0">
                <a:effectLst>
                  <a:glow rad="228600">
                    <a:srgbClr val="74DCF8"/>
                  </a:glow>
                </a:effectLst>
              </a:rPr>
            </a:br>
            <a:endParaRPr lang="ru-RU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85720" y="214290"/>
            <a:ext cx="835824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4000" dirty="0">
                <a:solidFill>
                  <a:srgbClr val="1D1B11"/>
                </a:solidFill>
                <a:latin typeface="Arial" pitchFamily="34" charset="0"/>
                <a:ea typeface="Times New Roman" pitchFamily="18" charset="0"/>
              </a:rPr>
              <a:t>  </a:t>
            </a:r>
            <a:r>
              <a:rPr lang="ru-RU" sz="3200" b="1" i="1" dirty="0">
                <a:solidFill>
                  <a:srgbClr val="7030A0"/>
                </a:solidFill>
                <a:effectLst>
                  <a:glow rad="228600">
                    <a:srgbClr val="74DCF8"/>
                  </a:glow>
                </a:effectLst>
                <a:latin typeface="Arial Black" pitchFamily="34" charset="0"/>
                <a:ea typeface="+mj-ea"/>
                <a:cs typeface="+mj-cs"/>
              </a:rPr>
              <a:t>Выпустили экологические плакаты:</a:t>
            </a:r>
          </a:p>
        </p:txBody>
      </p:sp>
      <p:pic>
        <p:nvPicPr>
          <p:cNvPr id="10244" name="Рисунок 6" descr="PIC_018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86313" y="1571625"/>
            <a:ext cx="382587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Рисунок 8" descr="PIC_018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63" y="1500188"/>
            <a:ext cx="3757612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</TotalTime>
  <Words>224</Words>
  <Application>Microsoft Office PowerPoint</Application>
  <PresentationFormat>Экран (4:3)</PresentationFormat>
  <Paragraphs>86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 АКЦИЯ  «Хочу строить будущее России»   Девиз:  «Создавая себя, я создаю будущее России» </vt:lpstr>
      <vt:lpstr>   </vt:lpstr>
      <vt:lpstr>Девиз: «Я уважаю прошлое, ценю настоящее и иду в ногу  со  временем»  с 5 по 20 февраля</vt:lpstr>
      <vt:lpstr>   </vt:lpstr>
      <vt:lpstr>   </vt:lpstr>
      <vt:lpstr>   </vt:lpstr>
      <vt:lpstr>   </vt:lpstr>
      <vt:lpstr>   </vt:lpstr>
      <vt:lpstr>   </vt:lpstr>
      <vt:lpstr>   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АКЦИЯ  «Хочу строить будущее России»  Её девиз: «Создавая себя, я создаю будущее России»</dc:title>
  <dc:creator>Faruk</dc:creator>
  <cp:lastModifiedBy>Пользователь</cp:lastModifiedBy>
  <cp:revision>49</cp:revision>
  <dcterms:created xsi:type="dcterms:W3CDTF">2011-02-02T17:52:05Z</dcterms:created>
  <dcterms:modified xsi:type="dcterms:W3CDTF">2014-02-22T18:36:54Z</dcterms:modified>
</cp:coreProperties>
</file>