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8" r:id="rId3"/>
    <p:sldId id="260" r:id="rId4"/>
    <p:sldId id="261" r:id="rId5"/>
    <p:sldId id="262" r:id="rId6"/>
    <p:sldId id="291" r:id="rId7"/>
    <p:sldId id="266" r:id="rId8"/>
    <p:sldId id="299" r:id="rId9"/>
    <p:sldId id="300" r:id="rId10"/>
    <p:sldId id="289" r:id="rId11"/>
    <p:sldId id="270" r:id="rId12"/>
    <p:sldId id="271" r:id="rId13"/>
    <p:sldId id="275" r:id="rId14"/>
    <p:sldId id="276" r:id="rId15"/>
    <p:sldId id="278" r:id="rId16"/>
    <p:sldId id="297" r:id="rId17"/>
    <p:sldId id="279" r:id="rId18"/>
    <p:sldId id="298" r:id="rId19"/>
    <p:sldId id="280" r:id="rId20"/>
    <p:sldId id="281" r:id="rId21"/>
    <p:sldId id="282" r:id="rId22"/>
    <p:sldId id="286" r:id="rId23"/>
    <p:sldId id="296" r:id="rId24"/>
    <p:sldId id="301" r:id="rId25"/>
    <p:sldId id="295" r:id="rId2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98" d="100"/>
          <a:sy n="98" d="100"/>
        </p:scale>
        <p:origin x="-3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4043-CE3D-4927-9FDF-B968D9C317A9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2A0F-2094-4D93-AAE6-163B7A493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4043-CE3D-4927-9FDF-B968D9C317A9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2A0F-2094-4D93-AAE6-163B7A493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4043-CE3D-4927-9FDF-B968D9C317A9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2A0F-2094-4D93-AAE6-163B7A493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4043-CE3D-4927-9FDF-B968D9C317A9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2A0F-2094-4D93-AAE6-163B7A493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4043-CE3D-4927-9FDF-B968D9C317A9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2A0F-2094-4D93-AAE6-163B7A493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4043-CE3D-4927-9FDF-B968D9C317A9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2A0F-2094-4D93-AAE6-163B7A493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4043-CE3D-4927-9FDF-B968D9C317A9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2A0F-2094-4D93-AAE6-163B7A493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4043-CE3D-4927-9FDF-B968D9C317A9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2A0F-2094-4D93-AAE6-163B7A493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4043-CE3D-4927-9FDF-B968D9C317A9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2A0F-2094-4D93-AAE6-163B7A493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4043-CE3D-4927-9FDF-B968D9C317A9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2A0F-2094-4D93-AAE6-163B7A493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4043-CE3D-4927-9FDF-B968D9C317A9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2A0F-2094-4D93-AAE6-163B7A493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64043-CE3D-4927-9FDF-B968D9C317A9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2A0F-2094-4D93-AAE6-163B7A493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i022.radikal.ru/0802/a2/0826b1f196cd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vip5.ru/uploads/posts/2008-02/1204135206_8c7f53951133446c9ea89478c2ffe1e0_full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9.jpeg"/><Relationship Id="rId7" Type="http://schemas.openxmlformats.org/officeDocument/2006/relationships/image" Target="http://content.foto.mail.ru/bk/grushao/_blogs/i-135.jpg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http://i226.photobucket.com/albums/dd235/laralin09/crepim-017.jpg" TargetMode="Externa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photos.streamphoto.ru/8/d/9/93d09460153386644df714e2153c49d8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0_94d3_e4d37923_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487"/>
            <a:ext cx="9144000" cy="67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00" y="285728"/>
            <a:ext cx="5857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Где блины – там и мы!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260735">
            <a:off x="4634336" y="4179959"/>
            <a:ext cx="4286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выполнена </a:t>
            </a:r>
          </a:p>
          <a:p>
            <a:pPr algn="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учителем технологии </a:t>
            </a:r>
          </a:p>
          <a:p>
            <a:pPr algn="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СОШ им.А.С.Попова</a:t>
            </a:r>
          </a:p>
          <a:p>
            <a:pPr algn="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Карчевской Е.Н.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i022.radikal.ru/0802/a2/0826b1f196cd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85720" y="1941589"/>
            <a:ext cx="4000496" cy="491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0_94d3_e4d37923_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73"/>
            <a:ext cx="9144000" cy="68458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797568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i="1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sz="6000" b="1" i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6000" b="1" i="1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sz="6000" b="1" i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6000" b="1" i="1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sz="6000" b="1" i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6000" b="1" i="1" dirty="0" smtClean="0">
                <a:solidFill>
                  <a:schemeClr val="tx2"/>
                </a:solidFill>
                <a:latin typeface="Comic Sans MS" pitchFamily="66" charset="0"/>
              </a:rPr>
              <a:t>           </a:t>
            </a:r>
            <a:r>
              <a:rPr lang="ru-RU" sz="6000" b="1" i="1" u="sng" dirty="0" smtClean="0">
                <a:solidFill>
                  <a:schemeClr val="tx2"/>
                </a:solidFill>
                <a:latin typeface="Comic Sans MS" pitchFamily="66" charset="0"/>
              </a:rPr>
              <a:t>ТЕСТО</a:t>
            </a:r>
            <a:r>
              <a:rPr lang="ru-RU" sz="6000" b="1" i="1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sz="6000" b="1" i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6000" b="1" i="1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sz="6000" b="1" i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6000" b="1" i="1" u="sng" dirty="0" smtClean="0">
                <a:solidFill>
                  <a:schemeClr val="tx2"/>
                </a:solidFill>
                <a:latin typeface="Comic Sans MS" pitchFamily="66" charset="0"/>
              </a:rPr>
              <a:t>дрожжевое</a:t>
            </a:r>
            <a:r>
              <a:rPr lang="ru-RU" sz="6000" b="1" i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br>
              <a:rPr lang="ru-RU" sz="6000" b="1" i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6000" b="1" i="1" dirty="0" smtClean="0">
                <a:solidFill>
                  <a:schemeClr val="tx2"/>
                </a:solidFill>
                <a:latin typeface="Comic Sans MS" pitchFamily="66" charset="0"/>
              </a:rPr>
              <a:t>              </a:t>
            </a:r>
            <a:r>
              <a:rPr lang="ru-RU" sz="6000" b="1" i="1" u="sng" dirty="0" smtClean="0">
                <a:solidFill>
                  <a:schemeClr val="tx2"/>
                </a:solidFill>
                <a:latin typeface="Comic Sans MS" pitchFamily="66" charset="0"/>
              </a:rPr>
              <a:t>бездрожжевое</a:t>
            </a:r>
            <a:br>
              <a:rPr lang="ru-RU" sz="6000" b="1" i="1" u="sng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6000" b="1" i="1" dirty="0" smtClean="0">
                <a:solidFill>
                  <a:schemeClr val="tx2"/>
                </a:solidFill>
                <a:latin typeface="Comic Sans MS" pitchFamily="66" charset="0"/>
              </a:rPr>
              <a:t>  </a:t>
            </a:r>
            <a:r>
              <a:rPr lang="ru-RU" sz="4800" b="1" i="1" u="sng" dirty="0" smtClean="0">
                <a:solidFill>
                  <a:schemeClr val="tx2"/>
                </a:solidFill>
                <a:latin typeface="Comic Sans MS" pitchFamily="66" charset="0"/>
              </a:rPr>
              <a:t>опарное</a:t>
            </a:r>
            <a:br>
              <a:rPr lang="ru-RU" sz="4800" b="1" i="1" u="sng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4800" b="1" i="1" dirty="0" smtClean="0">
                <a:solidFill>
                  <a:schemeClr val="tx2"/>
                </a:solidFill>
                <a:latin typeface="Comic Sans MS" pitchFamily="66" charset="0"/>
              </a:rPr>
              <a:t>          </a:t>
            </a:r>
            <a:r>
              <a:rPr lang="ru-RU" sz="4800" b="1" i="1" u="sng" dirty="0" err="1" smtClean="0">
                <a:solidFill>
                  <a:schemeClr val="tx2"/>
                </a:solidFill>
                <a:latin typeface="Comic Sans MS" pitchFamily="66" charset="0"/>
              </a:rPr>
              <a:t>безопарное</a:t>
            </a:r>
            <a:r>
              <a:rPr lang="ru-RU" sz="6000" b="1" i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br>
              <a:rPr lang="ru-RU" sz="6000" b="1" i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/>
            </a:r>
            <a:b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/>
            </a:r>
            <a:b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/>
            </a:r>
            <a:b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786050" y="1571612"/>
            <a:ext cx="1571636" cy="107157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H="1">
            <a:off x="2214546" y="3286124"/>
            <a:ext cx="1785950" cy="164307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1250133" y="3464719"/>
            <a:ext cx="1071570" cy="57150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00562" y="1571612"/>
            <a:ext cx="2214578" cy="18573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knigi-17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0"/>
            <a:ext cx="1066800" cy="10001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Конкурс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«Технологический»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592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Вставить пропущенное название продукта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Определить способ приготовления данного теста</a:t>
            </a:r>
            <a:endParaRPr lang="ru-RU" dirty="0"/>
          </a:p>
        </p:txBody>
      </p:sp>
      <p:pic>
        <p:nvPicPr>
          <p:cNvPr id="23555" name="Picture 3" descr="Фотография: Блины с икрой&#10;Фотосъемка: Упаковка муки. Увелка.&#10;Раздел: Натюрморт.&#10;Фотограф: Татьяна Джемилев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5012" y="2285992"/>
            <a:ext cx="4726852" cy="4419606"/>
          </a:xfrm>
          <a:prstGeom prst="roundRect">
            <a:avLst>
              <a:gd name="adj" fmla="val 4934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4968920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3786190"/>
            <a:ext cx="1357322" cy="212714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Описание №1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Возьмем стакан </a:t>
            </a:r>
            <a:r>
              <a:rPr lang="ru-RU" smtClean="0"/>
              <a:t>свежего ________, </a:t>
            </a:r>
            <a:r>
              <a:rPr lang="ru-RU" dirty="0" smtClean="0"/>
              <a:t>чуть теплого, чтобы ______________ в нем растворились, прибавим ___________ и __________ по вкусу, </a:t>
            </a:r>
            <a:r>
              <a:rPr lang="ru-RU" dirty="0" err="1" smtClean="0"/>
              <a:t>да_________________</a:t>
            </a:r>
            <a:r>
              <a:rPr lang="ru-RU" dirty="0" smtClean="0"/>
              <a:t> всыплем столько, чтоб тесто по густоте было более жидким, чем сметана. Поднимется оно через полчаса, тут мы его и на сковороду.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Ответ:</a:t>
            </a:r>
          </a:p>
          <a:p>
            <a:pPr>
              <a:buNone/>
            </a:pPr>
            <a:r>
              <a:rPr lang="ru-RU" sz="2800" smtClean="0">
                <a:solidFill>
                  <a:schemeClr val="accent2">
                    <a:lumMod val="75000"/>
                  </a:schemeClr>
                </a:solidFill>
              </a:rPr>
              <a:t>молоко,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дрожжи, соль, сахар, мука.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Способ приготовления – дрожжевой.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3dac96de6803d637fcc72bc4d060319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086" y="4857760"/>
            <a:ext cx="2009951" cy="14287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Описание №2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 стакан __________, сырого или кипяченого, а то и кислого или кефира, добавляем __________, ____________ по вкусу. Одно ________ разобьем и ____________ всыплем столько, чтоб тесто по густоте было более жидким, чем сметана. А чтобы блины получились пышными можно добавить _________ для разрыхления теста.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Ответ: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молоко, соль, сахар, яйцо, мука,  сода.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Способ приготовления – бездрожжевой.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3dac96de6803d637fcc72bc4d060319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086" y="4857760"/>
            <a:ext cx="2009951" cy="14287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3614734" cy="58690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Чтобы первый блин не был «комом», сковороду необходимо как следует прогреть.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5602" name="Picture 2" descr="0_5d55_cb9edb22_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143404" cy="266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0_64e7_ccc1ec44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928934"/>
            <a:ext cx="3952869" cy="2964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Блины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–</a:t>
            </a:r>
            <a:r>
              <a:rPr lang="ru-RU" sz="2800" dirty="0" smtClean="0">
                <a:latin typeface="Comic Sans MS" pitchFamily="66" charset="0"/>
              </a:rPr>
              <a:t> обжаривают с двух сторон, подают в натуральном виде или с гарниром из сладких или солёных продуктов: с маслом, со сметаной, с рубленым яйцом и т.д.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27650" name="Picture 2" descr="0_8faf_697929e5_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85860"/>
            <a:ext cx="7082376" cy="5311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 descr="knigi-17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48" y="571480"/>
            <a:ext cx="1066800" cy="10001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Блинчики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- </a:t>
            </a:r>
            <a:r>
              <a:rPr lang="ru-RU" sz="2800" dirty="0" smtClean="0">
                <a:latin typeface="Comic Sans MS" pitchFamily="66" charset="0"/>
              </a:rPr>
              <a:t>обжаривают с одной стороны. На эту сторону кладут начинку, заворачивают конвертом или уголком и вторично обжаривают;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8674" name="Picture 2" descr="0_e6f6_6b8c956d_-1-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4916" y="1214422"/>
            <a:ext cx="6987124" cy="5240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 descr="knigi-17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86" y="785794"/>
            <a:ext cx="1066800" cy="10001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Оладьи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– </a:t>
            </a:r>
            <a:r>
              <a:rPr lang="ru-RU" sz="2800" dirty="0" smtClean="0">
                <a:latin typeface="Comic Sans MS" pitchFamily="66" charset="0"/>
              </a:rPr>
              <a:t>тесто должно быть гуще, чем для блинов, тяжело спадать с ложки; обжаривают оладьи с двух  сторон на небольшом огне.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1295464192_2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1968" y="1071546"/>
            <a:ext cx="4772032" cy="3820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img-486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928934"/>
            <a:ext cx="4762523" cy="3571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knigi-17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1285860"/>
            <a:ext cx="1066800" cy="10001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ладьи-из-кабачк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0"/>
            <a:ext cx="3663457" cy="2857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13053078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3562622" cy="2857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1297874127_2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908" y="3286124"/>
            <a:ext cx="3652836" cy="28790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P1000065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1643050"/>
            <a:ext cx="3714776" cy="2791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342d2223ff5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4357694"/>
            <a:ext cx="3500462" cy="26253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olad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2198" y="2986288"/>
            <a:ext cx="3071802" cy="2604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Блинчатые пироги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– </a:t>
            </a:r>
            <a:r>
              <a:rPr lang="ru-RU" sz="2800" dirty="0" smtClean="0">
                <a:latin typeface="Comic Sans MS" pitchFamily="66" charset="0"/>
              </a:rPr>
              <a:t>слабо обжаривают блины, кладут их в форму, перекладывают начинкой, запекают в духовке, при подаче нарезают на порции.</a:t>
            </a:r>
            <a:endParaRPr lang="ru-RU" sz="2800" dirty="0"/>
          </a:p>
        </p:txBody>
      </p:sp>
      <p:pic>
        <p:nvPicPr>
          <p:cNvPr id="29699" name="Picture 3" descr="0_9428_6492d088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5088177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0" name="Picture 4" descr="http://vip5.ru/uploads/posts/2008-02/1204135206_8c7f53951133446c9ea89478c2ffe1e0_full.jpg"/>
          <p:cNvPicPr>
            <a:picLocks noGrp="1" noChangeAspect="1" noChangeArrowheads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476748" y="3357562"/>
            <a:ext cx="4667251" cy="3500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642918"/>
            <a:ext cx="5715040" cy="1928826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Гой ты, русский блин,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Всем нам господин,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Бока твои масляные,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Ты как солнце красное!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Кто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тя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будет есть, 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Тому горя несть!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 descr="0_79e1_9b0b65c5_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11296"/>
            <a:ext cx="4786346" cy="4786346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CC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35732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	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Блинчатые пирожки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– </a:t>
            </a:r>
            <a:r>
              <a:rPr lang="ru-RU" sz="2800" dirty="0" smtClean="0">
                <a:latin typeface="Comic Sans MS" pitchFamily="66" charset="0"/>
              </a:rPr>
              <a:t>обжаривают с двух сторон, на одну кладут начинку, заворачивают  или скатывают трубочкой, смачивают в яйце и панируют в сухарях, обжаривают вторично в большом количестве жира – фритюре.  </a:t>
            </a:r>
            <a:endParaRPr lang="ru-RU" sz="2800" dirty="0"/>
          </a:p>
        </p:txBody>
      </p:sp>
      <p:pic>
        <p:nvPicPr>
          <p:cNvPr id="30722" name="Picture 2" descr="0_96fa_d54a5e49_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357430"/>
            <a:ext cx="6149406" cy="4340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0"/>
            <a:ext cx="4929222" cy="228599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 только вкусно, но и красиво…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0_9cd0_2dca2fdb_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3810027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0_8c26_8865eae5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714488"/>
            <a:ext cx="4143404" cy="3107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0_92fa_c40c1dd4_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1129" y="3714752"/>
            <a:ext cx="4000528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2145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572000"/>
            <a:ext cx="3048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1" name="Picture 3" descr="blini-ban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3016202" cy="34623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http://i226.photobucket.com/albums/dd235/laralin09/crepim-017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072198" y="1571613"/>
            <a:ext cx="3071802" cy="33316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3" name="Picture 5" descr="http://content.foto.mail.ru/bk/grushao/_blogs/i-135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3000364" y="0"/>
            <a:ext cx="3071834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4" name="Picture 6" descr="8dbf02f6249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9313" y="1928802"/>
            <a:ext cx="368204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6000" b="1" i="1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sz="6000" b="1" i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6000" b="1" i="1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sz="6000" b="1" i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6000" b="1" i="1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sz="6000" b="1" i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/>
            </a:r>
            <a:b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/>
            </a:r>
            <a:b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722312" y="0"/>
            <a:ext cx="8421687" cy="671514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0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Оладьи с яблоком</a:t>
            </a:r>
          </a:p>
          <a:p>
            <a:r>
              <a:rPr lang="ru-RU" sz="4000" i="1" dirty="0" smtClean="0">
                <a:solidFill>
                  <a:schemeClr val="tx1"/>
                </a:solidFill>
                <a:latin typeface="Comic Sans MS" pitchFamily="66" charset="0"/>
              </a:rPr>
              <a:t>Продукты: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i="1" dirty="0" smtClean="0">
                <a:solidFill>
                  <a:schemeClr val="tx1"/>
                </a:solidFill>
                <a:latin typeface="Comic Sans MS" pitchFamily="66" charset="0"/>
              </a:rPr>
              <a:t>Яйца – 2-3 шт.;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i="1" dirty="0" smtClean="0">
                <a:solidFill>
                  <a:schemeClr val="tx1"/>
                </a:solidFill>
                <a:latin typeface="Comic Sans MS" pitchFamily="66" charset="0"/>
              </a:rPr>
              <a:t>Сахар – 2-3 ст.л.;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i="1" dirty="0" smtClean="0">
                <a:solidFill>
                  <a:schemeClr val="tx1"/>
                </a:solidFill>
                <a:latin typeface="Comic Sans MS" pitchFamily="66" charset="0"/>
              </a:rPr>
              <a:t>Соль – 0,5 ч.л.;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i="1" dirty="0" smtClean="0">
                <a:solidFill>
                  <a:schemeClr val="tx1"/>
                </a:solidFill>
                <a:latin typeface="Comic Sans MS" pitchFamily="66" charset="0"/>
              </a:rPr>
              <a:t>Кефир – 2 стакана;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i="1" dirty="0" smtClean="0">
                <a:solidFill>
                  <a:schemeClr val="tx1"/>
                </a:solidFill>
                <a:latin typeface="Comic Sans MS" pitchFamily="66" charset="0"/>
              </a:rPr>
              <a:t>Мука – 3,5 стакана;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i="1" dirty="0" smtClean="0">
                <a:solidFill>
                  <a:schemeClr val="tx1"/>
                </a:solidFill>
                <a:latin typeface="Comic Sans MS" pitchFamily="66" charset="0"/>
              </a:rPr>
              <a:t>Сода – 1 ч.л.;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i="1" dirty="0" smtClean="0">
                <a:solidFill>
                  <a:schemeClr val="tx1"/>
                </a:solidFill>
                <a:latin typeface="Comic Sans MS" pitchFamily="66" charset="0"/>
              </a:rPr>
              <a:t>Ванилин (корица);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i="1" dirty="0" smtClean="0">
                <a:solidFill>
                  <a:schemeClr val="tx1"/>
                </a:solidFill>
                <a:latin typeface="Comic Sans MS" pitchFamily="66" charset="0"/>
              </a:rPr>
              <a:t>Яблоки – 5-6 шт.;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i="1" dirty="0" smtClean="0">
                <a:solidFill>
                  <a:schemeClr val="tx1"/>
                </a:solidFill>
                <a:latin typeface="Comic Sans MS" pitchFamily="66" charset="0"/>
              </a:rPr>
              <a:t>Масло подсолнечное – 200 гр.</a:t>
            </a:r>
            <a:endParaRPr lang="ru-RU" sz="4000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knigi-17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48" y="0"/>
            <a:ext cx="1066800" cy="10001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6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2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6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4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2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0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30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3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s11900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910" y="3071810"/>
            <a:ext cx="1939471" cy="147399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462598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Для чего необходимо просеивать муку перед приготовлением теста?</a:t>
            </a:r>
          </a:p>
          <a:p>
            <a:pPr>
              <a:buFont typeface="Wingdings" pitchFamily="2" charset="2"/>
              <a:buChar char="Ø"/>
            </a:pP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Какие виды теста применяют при приготовлении блинов, оладий, блинчиков? </a:t>
            </a:r>
          </a:p>
          <a:p>
            <a:pPr>
              <a:buFont typeface="Wingdings" pitchFamily="2" charset="2"/>
              <a:buChar char="Ø"/>
            </a:pP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Разрыхлители теста это…..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0_94d3_e4d37923_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73"/>
            <a:ext cx="9144000" cy="68458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sz="6000" b="1" i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6000" b="1" i="1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sz="6000" b="1" i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6000" b="1" i="1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sz="6000" b="1" i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6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Всем спасибо!</a:t>
            </a:r>
            <a:br>
              <a:rPr lang="ru-RU" sz="6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6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6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6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6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6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Удачи вам!</a:t>
            </a:r>
            <a:br>
              <a:rPr lang="ru-RU" sz="6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/>
            </a:r>
            <a:b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/>
            </a:r>
            <a:b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/>
            </a:r>
            <a:b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6758006" cy="207170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shkin" pitchFamily="2" charset="0"/>
              </a:rPr>
              <a:t>Они  хранили  в  жизни  мирной</a:t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shkin" pitchFamily="2" charset="0"/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shkin" pitchFamily="2" charset="0"/>
              </a:rPr>
              <a:t>Привычки  милой  старины:</a:t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shkin" pitchFamily="2" charset="0"/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shkin" pitchFamily="2" charset="0"/>
              </a:rPr>
              <a:t>У  них  на  масленице  жирной </a:t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shkin" pitchFamily="2" charset="0"/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shkin" pitchFamily="2" charset="0"/>
              </a:rPr>
              <a:t>Водились  русские  блины.</a:t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shkin" pitchFamily="2" charset="0"/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shkin" pitchFamily="2" charset="0"/>
              </a:rPr>
              <a:t/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shkin" pitchFamily="2" charset="0"/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ushkin" pitchFamily="2" charset="0"/>
              </a:rPr>
              <a:t>А.С.Пушкин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ushkin" pitchFamily="2" charset="0"/>
            </a:endParaRPr>
          </a:p>
        </p:txBody>
      </p:sp>
      <p:pic>
        <p:nvPicPr>
          <p:cNvPr id="14338" name="Picture 2" descr="0_b5a2_72c7ee1f_-1-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428868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0_90db_4559187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2408" y="2928934"/>
            <a:ext cx="340159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ushkin-.jp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2514127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аслениц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-106326"/>
            <a:ext cx="9001156" cy="69601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3" name="Picture 3" descr="0_15676_7049446e_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8222" y="0"/>
            <a:ext cx="4095778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0_7c23_c7dd53b9_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4573" y="2357430"/>
            <a:ext cx="4277725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5" descr="0_93f6_ecf970c0_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64784"/>
            <a:ext cx="3857620" cy="2893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aslen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-4132"/>
            <a:ext cx="6715172" cy="6866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8" name="Picture 4" descr="1463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-1"/>
            <a:ext cx="2285984" cy="3223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5" descr="maslenitca_v_tambove_1-bi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3107555"/>
            <a:ext cx="2500298" cy="3750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blin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6" y="0"/>
            <a:ext cx="3966745" cy="2500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5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3145536"/>
            <a:ext cx="3182112" cy="3712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photos.streamphoto.ru/8/d/9/93d09460153386644df714e2153c49d8.jpg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482" name="Picture 2" descr="0_85ca_bda25518_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3847" y="357166"/>
            <a:ext cx="7551491" cy="599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linymu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96868"/>
            <a:ext cx="4405375" cy="3304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МУКА -  основной продукт в приготовлении теста.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knigi-17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0"/>
            <a:ext cx="1066800" cy="1000125"/>
          </a:xfrm>
          <a:prstGeom prst="rect">
            <a:avLst/>
          </a:prstGeom>
        </p:spPr>
      </p:pic>
      <p:pic>
        <p:nvPicPr>
          <p:cNvPr id="7" name="Рисунок 6" descr="17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143248"/>
            <a:ext cx="328614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318099201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1643050"/>
            <a:ext cx="2474778" cy="2474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425342.jpe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714832" y="1071546"/>
            <a:ext cx="326726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i="1" dirty="0" smtClean="0">
                <a:solidFill>
                  <a:srgbClr val="C00000"/>
                </a:solidFill>
                <a:latin typeface="Comic Sans MS" pitchFamily="66" charset="0"/>
              </a:rPr>
              <a:t>Разрыхлители для теста</a:t>
            </a:r>
            <a:endParaRPr lang="ru-RU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Дрожжи</a:t>
            </a:r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b="1" i="1" dirty="0" smtClean="0"/>
              <a:t>Сода </a:t>
            </a:r>
          </a:p>
          <a:p>
            <a:endParaRPr lang="ru-RU" dirty="0" smtClean="0"/>
          </a:p>
          <a:p>
            <a:r>
              <a:rPr lang="ru-RU" b="1" i="1" dirty="0" smtClean="0"/>
              <a:t>Яйца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so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1714488"/>
            <a:ext cx="114300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3786190"/>
            <a:ext cx="2500330" cy="275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yeas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5" y="1285860"/>
            <a:ext cx="2989405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oda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590" y="4071942"/>
            <a:ext cx="2459410" cy="2247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knigi-17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6710" y="0"/>
            <a:ext cx="1066800" cy="10001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290</Words>
  <Application>Microsoft Office PowerPoint</Application>
  <PresentationFormat>Экран (4:3)</PresentationFormat>
  <Paragraphs>54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Гой ты, русский блин, Всем нам господин, Бока твои масляные, Ты как солнце красное! Кто тя  будет есть,  Тому горя несть!</vt:lpstr>
      <vt:lpstr>Они  хранили  в  жизни  мирной Привычки  милой  старины: У  них  на  масленице  жирной  Водились  русские  блины.  А.С.Пушкин</vt:lpstr>
      <vt:lpstr>Слайд 4</vt:lpstr>
      <vt:lpstr>Слайд 5</vt:lpstr>
      <vt:lpstr>Слайд 6</vt:lpstr>
      <vt:lpstr>Слайд 7</vt:lpstr>
      <vt:lpstr>МУКА -  основной продукт в приготовлении теста.</vt:lpstr>
      <vt:lpstr>Разрыхлители для теста</vt:lpstr>
      <vt:lpstr>              ТЕСТО  дрожжевое                бездрожжевое   опарное           безопарное     </vt:lpstr>
      <vt:lpstr>Конкурс  «Технологический»</vt:lpstr>
      <vt:lpstr>Описание №1</vt:lpstr>
      <vt:lpstr>Описание №2</vt:lpstr>
      <vt:lpstr>Чтобы первый блин не был «комом», сковороду необходимо как следует прогреть.</vt:lpstr>
      <vt:lpstr> Блины – обжаривают с двух сторон, подают в натуральном виде или с гарниром из сладких или солёных продуктов: с маслом, со сметаной, с рубленым яйцом и т.д.</vt:lpstr>
      <vt:lpstr> Блинчики - обжаривают с одной стороны. На эту сторону кладут начинку, заворачивают конвертом или уголком и вторично обжаривают; </vt:lpstr>
      <vt:lpstr> Оладьи – тесто должно быть гуще, чем для блинов, тяжело спадать с ложки; обжаривают оладьи с двух  сторон на небольшом огне.</vt:lpstr>
      <vt:lpstr>Слайд 18</vt:lpstr>
      <vt:lpstr> Блинчатые пироги – слабо обжаривают блины, кладут их в форму, перекладывают начинкой, запекают в духовке, при подаче нарезают на порции.</vt:lpstr>
      <vt:lpstr> Блинчатые пирожки – обжаривают с двух сторон, на одну кладут начинку, заворачивают  или скатывают трубочкой, смачивают в яйце и панируют в сухарях, обжаривают вторично в большом количестве жира – фритюре.  </vt:lpstr>
      <vt:lpstr>Не  только вкусно, но и красиво…</vt:lpstr>
      <vt:lpstr>Слайд 22</vt:lpstr>
      <vt:lpstr>     </vt:lpstr>
      <vt:lpstr>Слайд 24</vt:lpstr>
      <vt:lpstr>   Всем спасибо!   Удачи вам!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k_t</cp:lastModifiedBy>
  <cp:revision>84</cp:revision>
  <dcterms:created xsi:type="dcterms:W3CDTF">2008-10-20T13:50:22Z</dcterms:created>
  <dcterms:modified xsi:type="dcterms:W3CDTF">2012-10-29T10:00:01Z</dcterms:modified>
</cp:coreProperties>
</file>