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58" r:id="rId4"/>
    <p:sldId id="267" r:id="rId5"/>
    <p:sldId id="264" r:id="rId6"/>
    <p:sldId id="297" r:id="rId7"/>
    <p:sldId id="298" r:id="rId8"/>
    <p:sldId id="299" r:id="rId9"/>
    <p:sldId id="300" r:id="rId10"/>
    <p:sldId id="301" r:id="rId11"/>
    <p:sldId id="304" r:id="rId12"/>
    <p:sldId id="303" r:id="rId13"/>
    <p:sldId id="302" r:id="rId14"/>
    <p:sldId id="309" r:id="rId15"/>
    <p:sldId id="306" r:id="rId16"/>
    <p:sldId id="263" r:id="rId17"/>
    <p:sldId id="273" r:id="rId18"/>
    <p:sldId id="317" r:id="rId19"/>
    <p:sldId id="307" r:id="rId20"/>
    <p:sldId id="308" r:id="rId21"/>
    <p:sldId id="310" r:id="rId22"/>
    <p:sldId id="311" r:id="rId23"/>
    <p:sldId id="279" r:id="rId24"/>
    <p:sldId id="281" r:id="rId25"/>
    <p:sldId id="280" r:id="rId26"/>
    <p:sldId id="315" r:id="rId27"/>
    <p:sldId id="312" r:id="rId28"/>
    <p:sldId id="313" r:id="rId29"/>
    <p:sldId id="314" r:id="rId30"/>
    <p:sldId id="316" r:id="rId31"/>
    <p:sldId id="271" r:id="rId32"/>
    <p:sldId id="270" r:id="rId33"/>
    <p:sldId id="275" r:id="rId34"/>
    <p:sldId id="268" r:id="rId35"/>
    <p:sldId id="290" r:id="rId36"/>
    <p:sldId id="296" r:id="rId37"/>
    <p:sldId id="27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FF6600"/>
    <a:srgbClr val="DB25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55" autoAdjust="0"/>
    <p:restoredTop sz="94660"/>
  </p:normalViewPr>
  <p:slideViewPr>
    <p:cSldViewPr>
      <p:cViewPr varScale="1">
        <p:scale>
          <a:sx n="86" d="100"/>
          <a:sy n="86" d="100"/>
        </p:scale>
        <p:origin x="-4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
        <p:nvSpPr>
          <p:cNvPr id="6" name="Rectangle 14"/>
          <p:cNvSpPr>
            <a:spLocks noGrp="1" noChangeArrowheads="1"/>
          </p:cNvSpPr>
          <p:nvPr>
            <p:ph type="sldNum" sz="quarter" idx="12"/>
          </p:nvPr>
        </p:nvSpPr>
        <p:spPr>
          <a:ln/>
        </p:spPr>
        <p:txBody>
          <a:bodyPr/>
          <a:lstStyle>
            <a:lvl1pPr>
              <a:defRPr/>
            </a:lvl1pPr>
          </a:lstStyle>
          <a:p>
            <a:pPr>
              <a:defRPr/>
            </a:pPr>
            <a:fld id="{2B37E3F1-A7EB-4395-BF20-2E38E7721AF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242FB4-E113-4F9D-B2A0-3FB47023B77E}"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ECC835-2C57-457A-9A2F-6CA7D96A1FD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42FB4-E113-4F9D-B2A0-3FB47023B77E}" type="datetimeFigureOut">
              <a:rPr lang="ru-RU" smtClean="0"/>
              <a:pPr/>
              <a:t>01.04.2012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CC835-2C57-457A-9A2F-6CA7D96A1FD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E:\&#1052;&#1040;&#1058;&#1045;&#1056;&#1068;&#1071;&#1051;&#1067;%20&#1044;&#1051;&#1071;%20&#1057;&#1054;&#1041;&#1057;&#1058;&#1042;&#1045;&#1053;&#1053;&#1054;&#1049;%20&#1040;&#1058;&#1058;&#1045;&#1057;&#1058;&#1040;&#1062;&#1048;&#1048;\&#1048;&#1075;&#1088;&#1072;_&#1073;&#1080;&#1088;&#1078;&#1077;&#1074;&#1099;&#1077;%20&#1080;&#1075;&#1088;&#1099;\Sleep%20Away.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gif"/><Relationship Id="rId5" Type="http://schemas.openxmlformats.org/officeDocument/2006/relationships/slide" Target="slide5.x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gif"/><Relationship Id="rId5" Type="http://schemas.openxmlformats.org/officeDocument/2006/relationships/oleObject" Target="../embeddings/oleObject2.bin"/><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3" Type="http://schemas.openxmlformats.org/officeDocument/2006/relationships/hyperlink" Target="http://dic.academic.ru/pictures/wiki/files/71/Gosudarstvennost2002.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slide" Target="slide5.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27.xml"/><Relationship Id="rId18" Type="http://schemas.openxmlformats.org/officeDocument/2006/relationships/slide" Target="slide23.xml"/><Relationship Id="rId26" Type="http://schemas.openxmlformats.org/officeDocument/2006/relationships/slide" Target="slide10.xml"/><Relationship Id="rId3" Type="http://schemas.openxmlformats.org/officeDocument/2006/relationships/slide" Target="slide6.xml"/><Relationship Id="rId21" Type="http://schemas.openxmlformats.org/officeDocument/2006/relationships/slide" Target="slide9.xml"/><Relationship Id="rId7" Type="http://schemas.openxmlformats.org/officeDocument/2006/relationships/slide" Target="slide26.xml"/><Relationship Id="rId12" Type="http://schemas.openxmlformats.org/officeDocument/2006/relationships/slide" Target="slide22.xml"/><Relationship Id="rId17" Type="http://schemas.openxmlformats.org/officeDocument/2006/relationships/slide" Target="slide14.xml"/><Relationship Id="rId25" Type="http://schemas.openxmlformats.org/officeDocument/2006/relationships/slide" Target="slide34.xml"/><Relationship Id="rId2" Type="http://schemas.openxmlformats.org/officeDocument/2006/relationships/image" Target="../media/image8.jpeg"/><Relationship Id="rId16" Type="http://schemas.openxmlformats.org/officeDocument/2006/relationships/slide" Target="slide13.xml"/><Relationship Id="rId20" Type="http://schemas.openxmlformats.org/officeDocument/2006/relationships/slide" Target="slide33.xml"/><Relationship Id="rId29" Type="http://schemas.openxmlformats.org/officeDocument/2006/relationships/slide" Target="slide30.xml"/><Relationship Id="rId1" Type="http://schemas.openxmlformats.org/officeDocument/2006/relationships/slideLayout" Target="../slideLayouts/slideLayout12.xml"/><Relationship Id="rId6" Type="http://schemas.openxmlformats.org/officeDocument/2006/relationships/slide" Target="slide21.xml"/><Relationship Id="rId11" Type="http://schemas.openxmlformats.org/officeDocument/2006/relationships/slide" Target="slide17.xml"/><Relationship Id="rId24" Type="http://schemas.openxmlformats.org/officeDocument/2006/relationships/slide" Target="slide29.xml"/><Relationship Id="rId5" Type="http://schemas.openxmlformats.org/officeDocument/2006/relationships/slide" Target="slide16.xml"/><Relationship Id="rId15" Type="http://schemas.openxmlformats.org/officeDocument/2006/relationships/slide" Target="slide8.xml"/><Relationship Id="rId23" Type="http://schemas.openxmlformats.org/officeDocument/2006/relationships/slide" Target="slide24.xml"/><Relationship Id="rId28" Type="http://schemas.openxmlformats.org/officeDocument/2006/relationships/slide" Target="slide25.xml"/><Relationship Id="rId10" Type="http://schemas.openxmlformats.org/officeDocument/2006/relationships/slide" Target="slide12.xml"/><Relationship Id="rId19" Type="http://schemas.openxmlformats.org/officeDocument/2006/relationships/slide" Target="slide28.xml"/><Relationship Id="rId4" Type="http://schemas.openxmlformats.org/officeDocument/2006/relationships/slide" Target="slide11.xml"/><Relationship Id="rId9" Type="http://schemas.openxmlformats.org/officeDocument/2006/relationships/slide" Target="slide7.xml"/><Relationship Id="rId14" Type="http://schemas.openxmlformats.org/officeDocument/2006/relationships/slide" Target="slide32.xml"/><Relationship Id="rId22" Type="http://schemas.openxmlformats.org/officeDocument/2006/relationships/slide" Target="slide20.xml"/><Relationship Id="rId27" Type="http://schemas.openxmlformats.org/officeDocument/2006/relationships/slide" Target="slide15.xml"/><Relationship Id="rId30" Type="http://schemas.openxmlformats.org/officeDocument/2006/relationships/slide" Target="slide35.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артинка 33 из 160101"/>
          <p:cNvPicPr>
            <a:picLocks noChangeAspect="1" noChangeArrowheads="1"/>
          </p:cNvPicPr>
          <p:nvPr/>
        </p:nvPicPr>
        <p:blipFill>
          <a:blip r:embed="rId3" cstate="print"/>
          <a:srcRect/>
          <a:stretch>
            <a:fillRect/>
          </a:stretch>
        </p:blipFill>
        <p:spPr bwMode="auto">
          <a:xfrm>
            <a:off x="-1" y="0"/>
            <a:ext cx="9211227" cy="6858000"/>
          </a:xfrm>
          <a:prstGeom prst="rect">
            <a:avLst/>
          </a:prstGeom>
          <a:noFill/>
        </p:spPr>
      </p:pic>
      <p:pic>
        <p:nvPicPr>
          <p:cNvPr id="30740" name="Picture 20" descr="Картинка 228 из 7501"/>
          <p:cNvPicPr>
            <a:picLocks noChangeAspect="1" noChangeArrowheads="1" noCrop="1"/>
          </p:cNvPicPr>
          <p:nvPr/>
        </p:nvPicPr>
        <p:blipFill>
          <a:blip r:embed="rId4" cstate="print"/>
          <a:srcRect/>
          <a:stretch>
            <a:fillRect/>
          </a:stretch>
        </p:blipFill>
        <p:spPr bwMode="auto">
          <a:xfrm>
            <a:off x="-52797" y="0"/>
            <a:ext cx="9377325" cy="6858000"/>
          </a:xfrm>
          <a:prstGeom prst="rect">
            <a:avLst/>
          </a:prstGeom>
          <a:noFill/>
        </p:spPr>
      </p:pic>
      <p:sp>
        <p:nvSpPr>
          <p:cNvPr id="3" name="Прямоугольник 2"/>
          <p:cNvSpPr/>
          <p:nvPr/>
        </p:nvSpPr>
        <p:spPr>
          <a:xfrm>
            <a:off x="323528" y="980728"/>
            <a:ext cx="8352928" cy="1355378"/>
          </a:xfrm>
          <a:prstGeom prst="rect">
            <a:avLst/>
          </a:prstGeom>
          <a:noFill/>
        </p:spPr>
        <p:txBody>
          <a:bodyPr wrap="none" lIns="91440" tIns="45720" rIns="91440" bIns="45720">
            <a:prstTxWarp prst="textInflateTop">
              <a:avLst/>
            </a:prstTxWarp>
            <a:spAutoFit/>
          </a:bodyPr>
          <a:lstStyle/>
          <a:p>
            <a:pPr algn="ctr"/>
            <a:r>
              <a:rPr lang="ru-RU" sz="5400" b="1" dirty="0" smtClean="0">
                <a:ln w="10541" cmpd="sng">
                  <a:solidFill>
                    <a:schemeClr val="accent1">
                      <a:shade val="88000"/>
                      <a:satMod val="110000"/>
                    </a:schemeClr>
                  </a:solidFill>
                  <a:prstDash val="solid"/>
                </a:ln>
                <a:solidFill>
                  <a:srgbClr val="FF0000"/>
                </a:solidFill>
                <a:effectLst>
                  <a:glow rad="63500">
                    <a:schemeClr val="accent1">
                      <a:satMod val="175000"/>
                      <a:alpha val="40000"/>
                    </a:schemeClr>
                  </a:glow>
                  <a:outerShdw blurRad="60007" dir="1500000" sy="-30000" kx="800400" algn="bl" rotWithShape="0">
                    <a:prstClr val="black">
                      <a:alpha val="20000"/>
                    </a:prstClr>
                  </a:outerShdw>
                </a:effectLst>
              </a:rPr>
              <a:t>Биржевые игры</a:t>
            </a:r>
            <a:endParaRPr lang="ru-RU" sz="5400" b="1" dirty="0">
              <a:ln w="10541" cmpd="sng">
                <a:solidFill>
                  <a:schemeClr val="accent1">
                    <a:shade val="88000"/>
                    <a:satMod val="110000"/>
                  </a:schemeClr>
                </a:solidFill>
                <a:prstDash val="solid"/>
              </a:ln>
              <a:solidFill>
                <a:srgbClr val="FF0000"/>
              </a:solidFill>
              <a:effectLst>
                <a:glow rad="101600">
                  <a:schemeClr val="accent1">
                    <a:satMod val="175000"/>
                    <a:alpha val="40000"/>
                  </a:schemeClr>
                </a:glow>
                <a:outerShdw blurRad="60007" dir="1500000" sy="-30000" kx="800400" algn="bl" rotWithShape="0">
                  <a:prstClr val="black">
                    <a:alpha val="20000"/>
                  </a:prstClr>
                </a:outerShdw>
              </a:effectLst>
            </a:endParaRPr>
          </a:p>
        </p:txBody>
      </p:sp>
      <p:pic>
        <p:nvPicPr>
          <p:cNvPr id="30730" name="Picture 10" descr="Картинка 111 из 896"/>
          <p:cNvPicPr>
            <a:picLocks noChangeAspect="1" noChangeArrowheads="1" noCrop="1"/>
          </p:cNvPicPr>
          <p:nvPr/>
        </p:nvPicPr>
        <p:blipFill>
          <a:blip r:embed="rId5" cstate="print"/>
          <a:srcRect/>
          <a:stretch>
            <a:fillRect/>
          </a:stretch>
        </p:blipFill>
        <p:spPr bwMode="auto">
          <a:xfrm>
            <a:off x="0" y="2492896"/>
            <a:ext cx="3635896" cy="3635896"/>
          </a:xfrm>
          <a:prstGeom prst="rect">
            <a:avLst/>
          </a:prstGeom>
          <a:noFill/>
        </p:spPr>
      </p:pic>
      <p:sp>
        <p:nvSpPr>
          <p:cNvPr id="13" name="Прямоугольник 12"/>
          <p:cNvSpPr/>
          <p:nvPr/>
        </p:nvSpPr>
        <p:spPr>
          <a:xfrm>
            <a:off x="3779912" y="4293096"/>
            <a:ext cx="5616623" cy="1323439"/>
          </a:xfrm>
          <a:prstGeom prst="rect">
            <a:avLst/>
          </a:prstGeom>
          <a:noFill/>
        </p:spPr>
        <p:txBody>
          <a:bodyPr wrap="square" lIns="91440" tIns="45720" rIns="91440" bIns="45720">
            <a:spAutoFit/>
          </a:bodyPr>
          <a:lstStyle/>
          <a:p>
            <a:pPr algn="ctr"/>
            <a:r>
              <a:rPr lang="ru-RU" sz="4000" b="1" dirty="0">
                <a:ln w="10541" cmpd="sng">
                  <a:solidFill>
                    <a:schemeClr val="accent1">
                      <a:shade val="88000"/>
                      <a:satMod val="110000"/>
                    </a:schemeClr>
                  </a:solidFill>
                  <a:prstDash val="solid"/>
                </a:ln>
                <a:solidFill>
                  <a:srgbClr val="0000FF"/>
                </a:solidFill>
                <a:latin typeface="Monotype Corsiva" pitchFamily="66" charset="0"/>
              </a:rPr>
              <a:t>у</a:t>
            </a:r>
            <a:r>
              <a:rPr lang="ru-RU" sz="4000" b="1" dirty="0" smtClean="0">
                <a:ln w="10541" cmpd="sng">
                  <a:solidFill>
                    <a:schemeClr val="accent1">
                      <a:shade val="88000"/>
                      <a:satMod val="110000"/>
                    </a:schemeClr>
                  </a:solidFill>
                  <a:prstDash val="solid"/>
                </a:ln>
                <a:solidFill>
                  <a:srgbClr val="0000FF"/>
                </a:solidFill>
                <a:latin typeface="Monotype Corsiva" pitchFamily="66" charset="0"/>
              </a:rPr>
              <a:t>читель математики </a:t>
            </a:r>
          </a:p>
          <a:p>
            <a:pPr algn="ctr"/>
            <a:r>
              <a:rPr lang="ru-RU" sz="4000" b="1" dirty="0" smtClean="0">
                <a:ln w="10541" cmpd="sng">
                  <a:solidFill>
                    <a:schemeClr val="accent1">
                      <a:shade val="88000"/>
                      <a:satMod val="110000"/>
                    </a:schemeClr>
                  </a:solidFill>
                  <a:prstDash val="solid"/>
                </a:ln>
                <a:solidFill>
                  <a:srgbClr val="0000FF"/>
                </a:solidFill>
                <a:latin typeface="Monotype Corsiva" pitchFamily="66" charset="0"/>
              </a:rPr>
              <a:t>Старкова Ольга Павловна</a:t>
            </a:r>
            <a:endParaRPr lang="ru-RU" sz="4000" b="1" dirty="0">
              <a:ln w="10541" cmpd="sng">
                <a:solidFill>
                  <a:schemeClr val="accent1">
                    <a:shade val="88000"/>
                    <a:satMod val="110000"/>
                  </a:schemeClr>
                </a:solidFill>
                <a:prstDash val="solid"/>
              </a:ln>
              <a:solidFill>
                <a:srgbClr val="0000FF"/>
              </a:solidFill>
              <a:latin typeface="Monotype Corsiva" pitchFamily="66" charset="0"/>
            </a:endParaRPr>
          </a:p>
        </p:txBody>
      </p:sp>
      <p:sp>
        <p:nvSpPr>
          <p:cNvPr id="14" name="Прямоугольник 13"/>
          <p:cNvSpPr/>
          <p:nvPr/>
        </p:nvSpPr>
        <p:spPr>
          <a:xfrm>
            <a:off x="1115616" y="188640"/>
            <a:ext cx="6829114" cy="769441"/>
          </a:xfrm>
          <a:prstGeom prst="rect">
            <a:avLst/>
          </a:prstGeom>
        </p:spPr>
        <p:txBody>
          <a:bodyPr wrap="none">
            <a:spAutoFit/>
          </a:bodyPr>
          <a:lstStyle/>
          <a:p>
            <a:r>
              <a:rPr lang="ru-RU" sz="4400" b="1" dirty="0" smtClean="0">
                <a:ln w="10541" cmpd="sng">
                  <a:solidFill>
                    <a:schemeClr val="accent1">
                      <a:shade val="88000"/>
                      <a:satMod val="110000"/>
                    </a:schemeClr>
                  </a:solidFill>
                  <a:prstDash val="solid"/>
                </a:ln>
                <a:solidFill>
                  <a:srgbClr val="0000FF"/>
                </a:solidFill>
                <a:latin typeface="Monotype Corsiva" pitchFamily="66" charset="0"/>
              </a:rPr>
              <a:t>МАОУ  «СОШ № 40» г. Перми</a:t>
            </a:r>
            <a:endParaRPr lang="ru-RU" sz="4400" dirty="0"/>
          </a:p>
        </p:txBody>
      </p:sp>
      <p:sp>
        <p:nvSpPr>
          <p:cNvPr id="15" name="Прямоугольник 14"/>
          <p:cNvSpPr/>
          <p:nvPr/>
        </p:nvSpPr>
        <p:spPr>
          <a:xfrm>
            <a:off x="3059832" y="6150114"/>
            <a:ext cx="2909771" cy="707886"/>
          </a:xfrm>
          <a:prstGeom prst="rect">
            <a:avLst/>
          </a:prstGeom>
        </p:spPr>
        <p:txBody>
          <a:bodyPr wrap="none">
            <a:spAutoFit/>
          </a:bodyPr>
          <a:lstStyle/>
          <a:p>
            <a:r>
              <a:rPr lang="ru-RU" sz="4000" b="1" dirty="0" smtClean="0">
                <a:ln w="10541" cmpd="sng">
                  <a:solidFill>
                    <a:schemeClr val="accent1">
                      <a:shade val="88000"/>
                      <a:satMod val="110000"/>
                    </a:schemeClr>
                  </a:solidFill>
                  <a:prstDash val="solid"/>
                </a:ln>
                <a:solidFill>
                  <a:srgbClr val="0000FF"/>
                </a:solidFill>
                <a:latin typeface="Monotype Corsiva" pitchFamily="66" charset="0"/>
              </a:rPr>
              <a:t>Март, 2012 г.</a:t>
            </a:r>
            <a:endParaRPr lang="ru-RU" sz="4000" dirty="0"/>
          </a:p>
        </p:txBody>
      </p:sp>
      <p:pic>
        <p:nvPicPr>
          <p:cNvPr id="10" name="Sleep Away.mp3">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2"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467544" y="332656"/>
            <a:ext cx="8496944" cy="5078313"/>
          </a:xfrm>
          <a:prstGeom prst="rect">
            <a:avLst/>
          </a:prstGeom>
        </p:spPr>
        <p:txBody>
          <a:bodyPr wrap="square">
            <a:spAutoFit/>
          </a:bodyPr>
          <a:lstStyle/>
          <a:p>
            <a:pPr algn="ctr" eaLnBrk="0" hangingPunct="0"/>
            <a:r>
              <a:rPr lang="ru-RU" sz="5400" b="1" dirty="0" smtClean="0">
                <a:solidFill>
                  <a:srgbClr val="0000FF"/>
                </a:solidFill>
                <a:latin typeface="Times New Roman" pitchFamily="18" charset="0"/>
                <a:cs typeface="Times New Roman" pitchFamily="18" charset="0"/>
                <a:hlinkClick r:id="rId3" action="ppaction://hlinksldjump"/>
              </a:rPr>
              <a:t>Это название происходит от двух латинских слов «дважды» и «секу», буквально  «рассекающиеся на две части». О чем идет речь?</a:t>
            </a:r>
            <a:endParaRPr lang="ru-RU" sz="5400" b="1" dirty="0">
              <a:solidFill>
                <a:srgbClr val="0000FF"/>
              </a:solidFill>
              <a:latin typeface="Monotype Corsiva" pitchFamily="66" charset="0"/>
              <a:cs typeface="Times New Roman" pitchFamily="18" charset="0"/>
            </a:endParaRPr>
          </a:p>
        </p:txBody>
      </p:sp>
      <p:sp>
        <p:nvSpPr>
          <p:cNvPr id="4" name="TextBox 3"/>
          <p:cNvSpPr txBox="1"/>
          <p:nvPr/>
        </p:nvSpPr>
        <p:spPr>
          <a:xfrm>
            <a:off x="4427984" y="5373216"/>
            <a:ext cx="4536504" cy="1015663"/>
          </a:xfrm>
          <a:prstGeom prst="rect">
            <a:avLst/>
          </a:prstGeom>
          <a:noFill/>
        </p:spPr>
        <p:txBody>
          <a:bodyPr wrap="square" rtlCol="0">
            <a:spAutoFit/>
          </a:bodyPr>
          <a:lstStyle/>
          <a:p>
            <a:r>
              <a:rPr lang="ru-RU" sz="6000" b="1" dirty="0" smtClean="0">
                <a:solidFill>
                  <a:srgbClr val="FF0000"/>
                </a:solidFill>
              </a:rPr>
              <a:t>биссектриса</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1259632" y="1412776"/>
            <a:ext cx="6912768" cy="1015663"/>
          </a:xfrm>
          <a:prstGeom prst="rect">
            <a:avLst/>
          </a:prstGeom>
        </p:spPr>
        <p:txBody>
          <a:bodyPr wrap="square">
            <a:spAutoFit/>
          </a:bodyPr>
          <a:lstStyle/>
          <a:p>
            <a:r>
              <a:rPr lang="ru-RU" sz="6000" b="1" dirty="0" smtClean="0">
                <a:latin typeface="Monotype Corsiva" pitchFamily="66" charset="0"/>
                <a:hlinkClick r:id="rId3" action="ppaction://hlinksldjump"/>
              </a:rPr>
              <a:t>Сравните  49</a:t>
            </a:r>
            <a:r>
              <a:rPr lang="ru-RU" sz="6000" b="1" baseline="30000" dirty="0" smtClean="0">
                <a:latin typeface="Monotype Corsiva" pitchFamily="66" charset="0"/>
                <a:hlinkClick r:id="rId3" action="ppaction://hlinksldjump"/>
              </a:rPr>
              <a:t>3</a:t>
            </a:r>
            <a:r>
              <a:rPr lang="ru-RU" sz="6000" b="1" dirty="0" smtClean="0">
                <a:latin typeface="Monotype Corsiva" pitchFamily="66" charset="0"/>
                <a:hlinkClick r:id="rId3" action="ppaction://hlinksldjump"/>
              </a:rPr>
              <a:t>  и   7</a:t>
            </a:r>
            <a:r>
              <a:rPr lang="ru-RU" sz="6000" b="1" baseline="30000" dirty="0" smtClean="0">
                <a:latin typeface="Monotype Corsiva" pitchFamily="66" charset="0"/>
                <a:hlinkClick r:id="rId3" action="ppaction://hlinksldjump"/>
              </a:rPr>
              <a:t>6</a:t>
            </a:r>
            <a:endParaRPr lang="ru-RU" sz="6000" b="1" dirty="0">
              <a:latin typeface="Monotype Corsiva" pitchFamily="66" charset="0"/>
            </a:endParaRPr>
          </a:p>
        </p:txBody>
      </p:sp>
      <p:sp>
        <p:nvSpPr>
          <p:cNvPr id="4" name="TextBox 3"/>
          <p:cNvSpPr txBox="1"/>
          <p:nvPr/>
        </p:nvSpPr>
        <p:spPr>
          <a:xfrm>
            <a:off x="5975648" y="5157192"/>
            <a:ext cx="3168352" cy="1015663"/>
          </a:xfrm>
          <a:prstGeom prst="rect">
            <a:avLst/>
          </a:prstGeom>
          <a:noFill/>
        </p:spPr>
        <p:txBody>
          <a:bodyPr wrap="square" rtlCol="0">
            <a:spAutoFit/>
          </a:bodyPr>
          <a:lstStyle/>
          <a:p>
            <a:r>
              <a:rPr lang="ru-RU" sz="6000" b="1" dirty="0" smtClean="0">
                <a:solidFill>
                  <a:srgbClr val="FF0000"/>
                </a:solidFill>
              </a:rPr>
              <a:t>равны</a:t>
            </a:r>
            <a:endParaRPr lang="ru-RU" sz="6000" b="1" dirty="0">
              <a:solidFill>
                <a:srgbClr val="FF0000"/>
              </a:solidFill>
            </a:endParaRPr>
          </a:p>
        </p:txBody>
      </p:sp>
      <p:pic>
        <p:nvPicPr>
          <p:cNvPr id="5" name="Picture 4" descr="Картинка 48 из 160101"/>
          <p:cNvPicPr>
            <a:picLocks noChangeAspect="1" noChangeArrowheads="1"/>
          </p:cNvPicPr>
          <p:nvPr/>
        </p:nvPicPr>
        <p:blipFill>
          <a:blip r:embed="rId4" cstate="print"/>
          <a:srcRect/>
          <a:stretch>
            <a:fillRect/>
          </a:stretch>
        </p:blipFill>
        <p:spPr bwMode="auto">
          <a:xfrm>
            <a:off x="755576" y="3356992"/>
            <a:ext cx="2520280" cy="3121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3" cstate="print">
            <a:lum contrast="-20000"/>
          </a:blip>
          <a:srcRect/>
          <a:stretch>
            <a:fillRect/>
          </a:stretch>
        </p:blipFill>
        <p:spPr bwMode="auto">
          <a:xfrm>
            <a:off x="-1" y="0"/>
            <a:ext cx="9211227" cy="6858000"/>
          </a:xfrm>
          <a:prstGeom prst="rect">
            <a:avLst/>
          </a:prstGeom>
          <a:noFill/>
        </p:spPr>
      </p:pic>
      <p:graphicFrame>
        <p:nvGraphicFramePr>
          <p:cNvPr id="44033" name="Object 1"/>
          <p:cNvGraphicFramePr>
            <a:graphicFrameLocks noChangeAspect="1"/>
          </p:cNvGraphicFramePr>
          <p:nvPr/>
        </p:nvGraphicFramePr>
        <p:xfrm>
          <a:off x="1009650" y="1412875"/>
          <a:ext cx="7065963" cy="2420938"/>
        </p:xfrm>
        <a:graphic>
          <a:graphicData uri="http://schemas.openxmlformats.org/presentationml/2006/ole">
            <p:oleObj spid="_x0000_s46082" name="Формула" r:id="rId4" imgW="1143000" imgH="393480" progId="Equation.3">
              <p:embed/>
            </p:oleObj>
          </a:graphicData>
        </a:graphic>
      </p:graphicFrame>
      <p:sp>
        <p:nvSpPr>
          <p:cNvPr id="4" name="Прямоугольник 3"/>
          <p:cNvSpPr/>
          <p:nvPr/>
        </p:nvSpPr>
        <p:spPr>
          <a:xfrm>
            <a:off x="40226" y="260648"/>
            <a:ext cx="9103774" cy="1015663"/>
          </a:xfrm>
          <a:prstGeom prst="rect">
            <a:avLst/>
          </a:prstGeom>
        </p:spPr>
        <p:txBody>
          <a:bodyPr wrap="none">
            <a:spAutoFit/>
          </a:bodyPr>
          <a:lstStyle/>
          <a:p>
            <a:r>
              <a:rPr lang="ru-RU" sz="6000" b="1" dirty="0" smtClean="0">
                <a:solidFill>
                  <a:srgbClr val="0000FF"/>
                </a:solidFill>
                <a:latin typeface="Monotype Corsiva" pitchFamily="66" charset="0"/>
                <a:cs typeface="Times New Roman" pitchFamily="18" charset="0"/>
                <a:hlinkClick r:id="rId5" action="ppaction://hlinksldjump"/>
              </a:rPr>
              <a:t>Найдите значение выражения:</a:t>
            </a:r>
            <a:endParaRPr lang="ru-RU" sz="6000" dirty="0"/>
          </a:p>
        </p:txBody>
      </p:sp>
      <p:sp>
        <p:nvSpPr>
          <p:cNvPr id="5" name="TextBox 4"/>
          <p:cNvSpPr txBox="1"/>
          <p:nvPr/>
        </p:nvSpPr>
        <p:spPr>
          <a:xfrm>
            <a:off x="8063880" y="5301208"/>
            <a:ext cx="2160240" cy="1015663"/>
          </a:xfrm>
          <a:prstGeom prst="rect">
            <a:avLst/>
          </a:prstGeom>
          <a:noFill/>
        </p:spPr>
        <p:txBody>
          <a:bodyPr wrap="square" rtlCol="0">
            <a:spAutoFit/>
          </a:bodyPr>
          <a:lstStyle/>
          <a:p>
            <a:r>
              <a:rPr lang="ru-RU" sz="6000" b="1" dirty="0" smtClean="0">
                <a:solidFill>
                  <a:srgbClr val="FF0000"/>
                </a:solidFill>
              </a:rPr>
              <a:t>1</a:t>
            </a:r>
            <a:endParaRPr lang="ru-RU" sz="6000" b="1" dirty="0">
              <a:solidFill>
                <a:srgbClr val="FF0000"/>
              </a:solidFill>
            </a:endParaRPr>
          </a:p>
        </p:txBody>
      </p:sp>
      <p:pic>
        <p:nvPicPr>
          <p:cNvPr id="6" name="Picture 4" descr="Картинка 48 из 160101"/>
          <p:cNvPicPr>
            <a:picLocks noChangeAspect="1" noChangeArrowheads="1"/>
          </p:cNvPicPr>
          <p:nvPr/>
        </p:nvPicPr>
        <p:blipFill>
          <a:blip r:embed="rId6" cstate="print"/>
          <a:srcRect/>
          <a:stretch>
            <a:fillRect/>
          </a:stretch>
        </p:blipFill>
        <p:spPr bwMode="auto">
          <a:xfrm>
            <a:off x="611560" y="3789040"/>
            <a:ext cx="2304256" cy="2853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3" cstate="print">
            <a:lum contrast="-20000"/>
          </a:blip>
          <a:srcRect/>
          <a:stretch>
            <a:fillRect/>
          </a:stretch>
        </p:blipFill>
        <p:spPr bwMode="auto">
          <a:xfrm>
            <a:off x="-1" y="0"/>
            <a:ext cx="9211227" cy="6858000"/>
          </a:xfrm>
          <a:prstGeom prst="rect">
            <a:avLst/>
          </a:prstGeom>
          <a:noFill/>
        </p:spPr>
      </p:pic>
      <p:sp>
        <p:nvSpPr>
          <p:cNvPr id="3" name="Rectangle 1"/>
          <p:cNvSpPr>
            <a:spLocks noChangeArrowheads="1"/>
          </p:cNvSpPr>
          <p:nvPr/>
        </p:nvSpPr>
        <p:spPr bwMode="auto">
          <a:xfrm>
            <a:off x="642910" y="188640"/>
            <a:ext cx="850109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6000" b="1" dirty="0">
                <a:solidFill>
                  <a:srgbClr val="0000FF"/>
                </a:solidFill>
                <a:latin typeface="Monotype Corsiva" pitchFamily="66" charset="0"/>
                <a:cs typeface="Times New Roman" pitchFamily="18" charset="0"/>
                <a:hlinkClick r:id="rId4" action="ppaction://hlinksldjump"/>
              </a:rPr>
              <a:t>Найдите корни уравнения:</a:t>
            </a:r>
            <a:endParaRPr lang="ru-RU" sz="6000" b="1" dirty="0">
              <a:solidFill>
                <a:srgbClr val="0000FF"/>
              </a:solidFill>
              <a:latin typeface="Monotype Corsiva" pitchFamily="66" charset="0"/>
              <a:cs typeface="Times New Roman" pitchFamily="18" charset="0"/>
            </a:endParaRPr>
          </a:p>
        </p:txBody>
      </p:sp>
      <p:graphicFrame>
        <p:nvGraphicFramePr>
          <p:cNvPr id="4" name="Object 1"/>
          <p:cNvGraphicFramePr>
            <a:graphicFrameLocks noChangeAspect="1"/>
          </p:cNvGraphicFramePr>
          <p:nvPr/>
        </p:nvGraphicFramePr>
        <p:xfrm>
          <a:off x="2124075" y="1268413"/>
          <a:ext cx="4572000" cy="2095500"/>
        </p:xfrm>
        <a:graphic>
          <a:graphicData uri="http://schemas.openxmlformats.org/presentationml/2006/ole">
            <p:oleObj spid="_x0000_s45058" name="Формула" r:id="rId5" imgW="914400" imgH="419100" progId="Equation.3">
              <p:embed/>
            </p:oleObj>
          </a:graphicData>
        </a:graphic>
      </p:graphicFrame>
      <p:pic>
        <p:nvPicPr>
          <p:cNvPr id="6" name="Picture 4" descr="Картинка 48 из 160101"/>
          <p:cNvPicPr>
            <a:picLocks noChangeAspect="1" noChangeArrowheads="1"/>
          </p:cNvPicPr>
          <p:nvPr/>
        </p:nvPicPr>
        <p:blipFill>
          <a:blip r:embed="rId6" cstate="print"/>
          <a:srcRect/>
          <a:stretch>
            <a:fillRect/>
          </a:stretch>
        </p:blipFill>
        <p:spPr bwMode="auto">
          <a:xfrm>
            <a:off x="323528" y="3501008"/>
            <a:ext cx="2520280" cy="3121090"/>
          </a:xfrm>
          <a:prstGeom prst="rect">
            <a:avLst/>
          </a:prstGeom>
          <a:noFill/>
        </p:spPr>
      </p:pic>
      <p:sp>
        <p:nvSpPr>
          <p:cNvPr id="7" name="TextBox 6"/>
          <p:cNvSpPr txBox="1"/>
          <p:nvPr/>
        </p:nvSpPr>
        <p:spPr>
          <a:xfrm>
            <a:off x="5004048" y="5373216"/>
            <a:ext cx="3960440" cy="1015663"/>
          </a:xfrm>
          <a:prstGeom prst="rect">
            <a:avLst/>
          </a:prstGeom>
          <a:noFill/>
        </p:spPr>
        <p:txBody>
          <a:bodyPr wrap="square" rtlCol="0">
            <a:spAutoFit/>
          </a:bodyPr>
          <a:lstStyle/>
          <a:p>
            <a:r>
              <a:rPr lang="ru-RU" sz="6000" b="1" dirty="0" smtClean="0">
                <a:solidFill>
                  <a:srgbClr val="FF0000"/>
                </a:solidFill>
              </a:rPr>
              <a:t>корней нет</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571472" y="785794"/>
            <a:ext cx="8286808" cy="4524315"/>
          </a:xfrm>
          <a:prstGeom prst="rect">
            <a:avLst/>
          </a:prstGeom>
        </p:spPr>
        <p:txBody>
          <a:bodyPr wrap="square">
            <a:spAutoFit/>
          </a:bodyPr>
          <a:lstStyle/>
          <a:p>
            <a:pPr algn="ctr"/>
            <a:r>
              <a:rPr lang="en-US" sz="4800" b="1" dirty="0" smtClean="0">
                <a:solidFill>
                  <a:srgbClr val="0000FF"/>
                </a:solidFill>
                <a:latin typeface="Monotype Corsiva" pitchFamily="66" charset="0"/>
                <a:hlinkClick r:id="rId3" action="ppaction://hlinksldjump"/>
              </a:rPr>
              <a:t>B</a:t>
            </a:r>
            <a:r>
              <a:rPr lang="ru-RU" sz="4800" b="1" dirty="0" smtClean="0">
                <a:solidFill>
                  <a:srgbClr val="0000FF"/>
                </a:solidFill>
                <a:latin typeface="Monotype Corsiva" pitchFamily="66" charset="0"/>
                <a:hlinkClick r:id="rId3" action="ppaction://hlinksldjump"/>
              </a:rPr>
              <a:t>  магазине проходит акция: покупая 2 шоколадки по цене 25 рублей за штуку, покупатель третью получает в подарок. Сколько шоколадок можно купить на 300 рублей?</a:t>
            </a:r>
            <a:endParaRPr lang="ru-RU" sz="4800" dirty="0">
              <a:solidFill>
                <a:srgbClr val="0000FF"/>
              </a:solidFill>
              <a:latin typeface="Monotype Corsiva" pitchFamily="66" charset="0"/>
            </a:endParaRPr>
          </a:p>
        </p:txBody>
      </p:sp>
      <p:sp>
        <p:nvSpPr>
          <p:cNvPr id="4" name="Прямоугольник 3"/>
          <p:cNvSpPr/>
          <p:nvPr/>
        </p:nvSpPr>
        <p:spPr>
          <a:xfrm>
            <a:off x="6000760" y="5286388"/>
            <a:ext cx="2903360" cy="1015663"/>
          </a:xfrm>
          <a:prstGeom prst="rect">
            <a:avLst/>
          </a:prstGeom>
        </p:spPr>
        <p:txBody>
          <a:bodyPr wrap="none">
            <a:spAutoFit/>
          </a:bodyPr>
          <a:lstStyle/>
          <a:p>
            <a:pPr algn="ctr">
              <a:defRPr/>
            </a:pPr>
            <a:r>
              <a:rPr lang="ru-RU" sz="6000" b="1" spc="150" dirty="0" smtClean="0">
                <a:ln w="11430"/>
                <a:solidFill>
                  <a:srgbClr val="FF0000"/>
                </a:solidFill>
                <a:effectLst>
                  <a:outerShdw blurRad="25400" algn="tl" rotWithShape="0">
                    <a:srgbClr val="000000">
                      <a:alpha val="43000"/>
                    </a:srgbClr>
                  </a:outerShdw>
                </a:effectLst>
              </a:rPr>
              <a:t>36 штук</a:t>
            </a:r>
            <a:endParaRPr lang="ru-RU" sz="6000" b="1" spc="150" dirty="0">
              <a:ln w="11430"/>
              <a:solidFill>
                <a:srgbClr val="FF0000"/>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857224" y="571480"/>
            <a:ext cx="7500990" cy="4832092"/>
          </a:xfrm>
          <a:prstGeom prst="rect">
            <a:avLst/>
          </a:prstGeom>
        </p:spPr>
        <p:txBody>
          <a:bodyPr wrap="square">
            <a:spAutoFit/>
          </a:bodyPr>
          <a:lstStyle/>
          <a:p>
            <a:pPr algn="ctr"/>
            <a:r>
              <a:rPr lang="ru-RU" sz="4400" b="1" i="1" dirty="0" smtClean="0">
                <a:solidFill>
                  <a:srgbClr val="0000FF"/>
                </a:solidFill>
                <a:latin typeface="Monotype Corsiva" pitchFamily="66" charset="0"/>
                <a:hlinkClick r:id="rId3" action="ppaction://hlinksldjump"/>
              </a:rPr>
              <a:t>Коля печет пирожки и продает их на рынке. В первый день он продал 100 пирожков по цене 1 рубль за пирожок. На следующий день он снизил цену на 10% и продал 110 пирожков. В какой день он заработал больше пирожков?</a:t>
            </a:r>
            <a:endParaRPr lang="ru-RU" sz="4400" b="1" i="1" dirty="0">
              <a:solidFill>
                <a:srgbClr val="0000FF"/>
              </a:solidFill>
              <a:latin typeface="Monotype Corsiva" pitchFamily="66" charset="0"/>
            </a:endParaRPr>
          </a:p>
        </p:txBody>
      </p:sp>
      <p:sp>
        <p:nvSpPr>
          <p:cNvPr id="4" name="TextBox 3"/>
          <p:cNvSpPr txBox="1"/>
          <p:nvPr/>
        </p:nvSpPr>
        <p:spPr>
          <a:xfrm>
            <a:off x="5004048" y="5373216"/>
            <a:ext cx="3960440" cy="1015663"/>
          </a:xfrm>
          <a:prstGeom prst="rect">
            <a:avLst/>
          </a:prstGeom>
          <a:noFill/>
        </p:spPr>
        <p:txBody>
          <a:bodyPr wrap="square" rtlCol="0">
            <a:spAutoFit/>
          </a:bodyPr>
          <a:lstStyle/>
          <a:p>
            <a:r>
              <a:rPr lang="ru-RU" sz="6000" b="1" dirty="0" smtClean="0">
                <a:solidFill>
                  <a:srgbClr val="FF0000"/>
                </a:solidFill>
              </a:rPr>
              <a:t>в</a:t>
            </a:r>
            <a:r>
              <a:rPr lang="ru-RU" sz="6000" b="1" dirty="0" smtClean="0">
                <a:solidFill>
                  <a:srgbClr val="FF0000"/>
                </a:solidFill>
              </a:rPr>
              <a:t> первый</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0" y="0"/>
            <a:ext cx="9211227" cy="6858000"/>
          </a:xfrm>
          <a:prstGeom prst="rect">
            <a:avLst/>
          </a:prstGeom>
          <a:noFill/>
        </p:spPr>
      </p:pic>
      <p:sp>
        <p:nvSpPr>
          <p:cNvPr id="3" name="Прямоугольник 2"/>
          <p:cNvSpPr/>
          <p:nvPr/>
        </p:nvSpPr>
        <p:spPr>
          <a:xfrm>
            <a:off x="683568" y="1052736"/>
            <a:ext cx="8208912" cy="2862322"/>
          </a:xfrm>
          <a:prstGeom prst="rect">
            <a:avLst/>
          </a:prstGeom>
        </p:spPr>
        <p:txBody>
          <a:bodyPr wrap="square">
            <a:spAutoFit/>
          </a:bodyPr>
          <a:lstStyle/>
          <a:p>
            <a:pPr algn="ctr">
              <a:defRPr/>
            </a:pPr>
            <a:r>
              <a:rPr lang="ru-RU" sz="6000" b="1" dirty="0" smtClean="0">
                <a:latin typeface="Monotype Corsiva" pitchFamily="66" charset="0"/>
                <a:hlinkClick r:id="rId3" action="ppaction://hlinksldjump"/>
              </a:rPr>
              <a:t>Какие сто букв останавливают движение транспорта? </a:t>
            </a:r>
            <a:endParaRPr lang="ru-RU" sz="6000" b="1" dirty="0" smtClean="0">
              <a:latin typeface="Monotype Corsiva" pitchFamily="66" charset="0"/>
            </a:endParaRPr>
          </a:p>
        </p:txBody>
      </p:sp>
      <p:sp>
        <p:nvSpPr>
          <p:cNvPr id="5" name="Прямоугольник 4"/>
          <p:cNvSpPr/>
          <p:nvPr/>
        </p:nvSpPr>
        <p:spPr>
          <a:xfrm>
            <a:off x="6228184" y="4941168"/>
            <a:ext cx="2100961" cy="1446550"/>
          </a:xfrm>
          <a:prstGeom prst="rect">
            <a:avLst/>
          </a:prstGeom>
        </p:spPr>
        <p:txBody>
          <a:bodyPr wrap="none">
            <a:spAutoFit/>
          </a:bodyPr>
          <a:lstStyle/>
          <a:p>
            <a:pPr algn="ctr">
              <a:defRPr/>
            </a:pPr>
            <a:r>
              <a:rPr lang="en-US" sz="6000" b="1" spc="150" dirty="0" smtClean="0">
                <a:ln w="11430"/>
                <a:solidFill>
                  <a:srgbClr val="FF0000"/>
                </a:solidFill>
                <a:effectLst>
                  <a:outerShdw blurRad="25400" algn="tl" rotWithShape="0">
                    <a:srgbClr val="000000">
                      <a:alpha val="43000"/>
                    </a:srgbClr>
                  </a:outerShdw>
                </a:effectLst>
              </a:rPr>
              <a:t>STO</a:t>
            </a:r>
            <a:r>
              <a:rPr lang="en-US" sz="8800" b="1" spc="150" dirty="0" smtClean="0">
                <a:ln w="11430"/>
                <a:solidFill>
                  <a:srgbClr val="FF0000"/>
                </a:solidFill>
                <a:effectLst>
                  <a:outerShdw blurRad="25400" algn="tl" rotWithShape="0">
                    <a:srgbClr val="000000">
                      <a:alpha val="43000"/>
                    </a:srgbClr>
                  </a:outerShdw>
                </a:effectLst>
              </a:rPr>
              <a:t>P</a:t>
            </a:r>
            <a:endParaRPr lang="ru-RU" sz="8800" b="1" spc="150" dirty="0">
              <a:ln w="11430"/>
              <a:solidFill>
                <a:srgbClr val="FF0000"/>
              </a:solidFill>
              <a:effectLst>
                <a:outerShdw blurRad="25400" algn="tl" rotWithShape="0">
                  <a:srgbClr val="000000">
                    <a:alpha val="43000"/>
                  </a:srgbClr>
                </a:outerShdw>
              </a:effectLst>
            </a:endParaRPr>
          </a:p>
        </p:txBody>
      </p:sp>
      <p:pic>
        <p:nvPicPr>
          <p:cNvPr id="6" name="Picture 4" descr="Картинка 48 из 160101"/>
          <p:cNvPicPr>
            <a:picLocks noChangeAspect="1" noChangeArrowheads="1"/>
          </p:cNvPicPr>
          <p:nvPr/>
        </p:nvPicPr>
        <p:blipFill>
          <a:blip r:embed="rId4" cstate="print"/>
          <a:srcRect/>
          <a:stretch>
            <a:fillRect/>
          </a:stretch>
        </p:blipFill>
        <p:spPr bwMode="auto">
          <a:xfrm>
            <a:off x="323528" y="3736910"/>
            <a:ext cx="2520280" cy="3121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4" name="Прямоугольник 3"/>
          <p:cNvSpPr/>
          <p:nvPr/>
        </p:nvSpPr>
        <p:spPr>
          <a:xfrm>
            <a:off x="467544" y="332656"/>
            <a:ext cx="8352928" cy="5909310"/>
          </a:xfrm>
          <a:prstGeom prst="rect">
            <a:avLst/>
          </a:prstGeom>
        </p:spPr>
        <p:txBody>
          <a:bodyPr wrap="square">
            <a:spAutoFit/>
          </a:bodyPr>
          <a:lstStyle/>
          <a:p>
            <a:pPr algn="ctr"/>
            <a:r>
              <a:rPr lang="ru-RU" sz="5400" b="1" dirty="0" smtClean="0">
                <a:latin typeface="Monotype Corsiva" pitchFamily="66" charset="0"/>
                <a:hlinkClick r:id="rId3" action="ppaction://hlinksldjump"/>
              </a:rPr>
              <a:t>В 12-этажном доме есть лифт. На первом этаже живет всего 2 человека, от этажа к этажу количество жильцов увеличивается вдвое. Какая кнопка в лифте этого дома нажимается чаще других? </a:t>
            </a:r>
            <a:endParaRPr lang="ru-RU" sz="5400" b="1" dirty="0">
              <a:latin typeface="Monotype Corsiva" pitchFamily="66" charset="0"/>
            </a:endParaRPr>
          </a:p>
        </p:txBody>
      </p:sp>
      <p:sp>
        <p:nvSpPr>
          <p:cNvPr id="5" name="TextBox 4"/>
          <p:cNvSpPr txBox="1"/>
          <p:nvPr/>
        </p:nvSpPr>
        <p:spPr>
          <a:xfrm>
            <a:off x="8028384" y="5589240"/>
            <a:ext cx="1296144" cy="1015663"/>
          </a:xfrm>
          <a:prstGeom prst="rect">
            <a:avLst/>
          </a:prstGeom>
          <a:noFill/>
        </p:spPr>
        <p:txBody>
          <a:bodyPr wrap="square" rtlCol="0">
            <a:spAutoFit/>
          </a:bodyPr>
          <a:lstStyle/>
          <a:p>
            <a:r>
              <a:rPr lang="en-US" sz="6000" b="1" dirty="0" smtClean="0">
                <a:solidFill>
                  <a:srgbClr val="FF0000"/>
                </a:solidFill>
              </a:rPr>
              <a:t>1</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395536" y="260648"/>
            <a:ext cx="8352928" cy="1015663"/>
          </a:xfrm>
          <a:prstGeom prst="rect">
            <a:avLst/>
          </a:prstGeom>
        </p:spPr>
        <p:txBody>
          <a:bodyPr wrap="square">
            <a:spAutoFit/>
          </a:bodyPr>
          <a:lstStyle/>
          <a:p>
            <a:r>
              <a:rPr lang="ru-RU" sz="6000" b="1" dirty="0" smtClean="0">
                <a:solidFill>
                  <a:srgbClr val="0000FF"/>
                </a:solidFill>
                <a:latin typeface="Monotype Corsiva" pitchFamily="66" charset="0"/>
                <a:cs typeface="Times New Roman" pitchFamily="18" charset="0"/>
                <a:hlinkClick r:id="rId3" action="ppaction://hlinksldjump"/>
              </a:rPr>
              <a:t> </a:t>
            </a:r>
            <a:endParaRPr lang="ru-RU" sz="6000" b="1" dirty="0">
              <a:solidFill>
                <a:srgbClr val="0000FF"/>
              </a:solidFill>
              <a:latin typeface="Monotype Corsiva" pitchFamily="66" charset="0"/>
              <a:cs typeface="Times New Roman" pitchFamily="18" charset="0"/>
            </a:endParaRPr>
          </a:p>
        </p:txBody>
      </p:sp>
      <p:pic>
        <p:nvPicPr>
          <p:cNvPr id="5" name="Picture 4" descr="Картинка 48 из 160101"/>
          <p:cNvPicPr>
            <a:picLocks noChangeAspect="1" noChangeArrowheads="1"/>
          </p:cNvPicPr>
          <p:nvPr/>
        </p:nvPicPr>
        <p:blipFill>
          <a:blip r:embed="rId4" cstate="print"/>
          <a:srcRect/>
          <a:stretch>
            <a:fillRect/>
          </a:stretch>
        </p:blipFill>
        <p:spPr bwMode="auto">
          <a:xfrm>
            <a:off x="539552" y="4221088"/>
            <a:ext cx="2304256" cy="285356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2" descr="Картинка 33 из 160101"/>
          <p:cNvPicPr>
            <a:picLocks noChangeAspect="1" noChangeArrowheads="1"/>
          </p:cNvPicPr>
          <p:nvPr/>
        </p:nvPicPr>
        <p:blipFill>
          <a:blip r:embed="rId2" cstate="print"/>
          <a:srcRect/>
          <a:stretch>
            <a:fillRect/>
          </a:stretch>
        </p:blipFill>
        <p:spPr bwMode="auto">
          <a:xfrm>
            <a:off x="-1" y="0"/>
            <a:ext cx="9211227" cy="6858000"/>
          </a:xfrm>
          <a:prstGeom prst="rect">
            <a:avLst/>
          </a:prstGeom>
          <a:noFill/>
        </p:spPr>
      </p:pic>
      <p:sp>
        <p:nvSpPr>
          <p:cNvPr id="2055" name="WordArt 7"/>
          <p:cNvSpPr>
            <a:spLocks noChangeArrowheads="1" noChangeShapeType="1" noTextEdit="1"/>
          </p:cNvSpPr>
          <p:nvPr/>
        </p:nvSpPr>
        <p:spPr bwMode="auto">
          <a:xfrm rot="628151">
            <a:off x="1230955" y="3080093"/>
            <a:ext cx="5762625" cy="1004888"/>
          </a:xfrm>
          <a:prstGeom prst="rect">
            <a:avLst/>
          </a:prstGeom>
        </p:spPr>
        <p:txBody>
          <a:bodyPr wrap="none" fromWordArt="1">
            <a:prstTxWarp prst="textPlain">
              <a:avLst>
                <a:gd name="adj" fmla="val 50000"/>
              </a:avLst>
            </a:prstTxWarp>
          </a:bodyPr>
          <a:lstStyle/>
          <a:p>
            <a:pPr algn="ctr"/>
            <a:r>
              <a:rPr lang="ru-RU" sz="2000" b="1" kern="10" dirty="0">
                <a:ln w="9525">
                  <a:noFill/>
                  <a:round/>
                  <a:headEnd/>
                  <a:tailEnd/>
                </a:ln>
                <a:solidFill>
                  <a:srgbClr val="0000FF"/>
                </a:solidFill>
                <a:effectLst>
                  <a:outerShdw dist="45791" dir="2021404" algn="ctr" rotWithShape="0">
                    <a:srgbClr val="B2B2B2">
                      <a:alpha val="80000"/>
                    </a:srgbClr>
                  </a:outerShdw>
                </a:effectLst>
                <a:latin typeface="Comic Sans MS"/>
              </a:rPr>
              <a:t>Рассуждай.</a:t>
            </a:r>
          </a:p>
        </p:txBody>
      </p:sp>
      <p:sp>
        <p:nvSpPr>
          <p:cNvPr id="2056" name="WordArt 8"/>
          <p:cNvSpPr>
            <a:spLocks noChangeArrowheads="1" noChangeShapeType="1" noTextEdit="1"/>
          </p:cNvSpPr>
          <p:nvPr/>
        </p:nvSpPr>
        <p:spPr bwMode="auto">
          <a:xfrm rot="-757843">
            <a:off x="260134" y="361086"/>
            <a:ext cx="5013325" cy="1292225"/>
          </a:xfrm>
          <a:prstGeom prst="rect">
            <a:avLst/>
          </a:prstGeom>
        </p:spPr>
        <p:txBody>
          <a:bodyPr wrap="none" fromWordArt="1">
            <a:prstTxWarp prst="textPlain">
              <a:avLst>
                <a:gd name="adj" fmla="val 50000"/>
              </a:avLst>
            </a:prstTxWarp>
          </a:bodyPr>
          <a:lstStyle/>
          <a:p>
            <a:pPr algn="ctr"/>
            <a:r>
              <a:rPr lang="ru-RU" sz="2000" b="1" kern="10" dirty="0">
                <a:ln w="9525">
                  <a:noFill/>
                  <a:round/>
                  <a:headEnd/>
                  <a:tailEnd/>
                </a:ln>
                <a:solidFill>
                  <a:srgbClr val="FF6600"/>
                </a:solidFill>
                <a:effectLst>
                  <a:outerShdw dist="45791" dir="2021404" algn="ctr" rotWithShape="0">
                    <a:srgbClr val="B2B2B2">
                      <a:alpha val="80000"/>
                    </a:srgbClr>
                  </a:outerShdw>
                </a:effectLst>
                <a:latin typeface="Comic Sans MS"/>
              </a:rPr>
              <a:t>Вспоминай.</a:t>
            </a:r>
          </a:p>
        </p:txBody>
      </p:sp>
      <p:sp>
        <p:nvSpPr>
          <p:cNvPr id="2058" name="WordArt 10"/>
          <p:cNvSpPr>
            <a:spLocks noChangeArrowheads="1" noChangeShapeType="1" noTextEdit="1"/>
          </p:cNvSpPr>
          <p:nvPr/>
        </p:nvSpPr>
        <p:spPr bwMode="auto">
          <a:xfrm>
            <a:off x="2087241" y="4365104"/>
            <a:ext cx="7056759" cy="1978993"/>
          </a:xfrm>
          <a:prstGeom prst="rect">
            <a:avLst/>
          </a:prstGeom>
        </p:spPr>
        <p:txBody>
          <a:bodyPr wrap="none" fromWordArt="1">
            <a:prstTxWarp prst="textPlain">
              <a:avLst>
                <a:gd name="adj" fmla="val 50000"/>
              </a:avLst>
            </a:prstTxWarp>
          </a:bodyPr>
          <a:lstStyle/>
          <a:p>
            <a:pPr algn="ctr"/>
            <a:r>
              <a:rPr lang="ru-RU" sz="3200" b="1" kern="10" dirty="0">
                <a:ln w="9525">
                  <a:solidFill>
                    <a:srgbClr val="660033"/>
                  </a:solidFill>
                  <a:round/>
                  <a:headEnd/>
                  <a:tailEnd/>
                </a:ln>
                <a:solidFill>
                  <a:srgbClr val="FF0000"/>
                </a:solidFill>
                <a:latin typeface="Comic Sans MS"/>
              </a:rPr>
              <a:t>"Один ум - хорошо, </a:t>
            </a:r>
            <a:endParaRPr lang="ru-RU" sz="3200" b="1" kern="10" dirty="0" smtClean="0">
              <a:ln w="9525">
                <a:solidFill>
                  <a:srgbClr val="660033"/>
                </a:solidFill>
                <a:round/>
                <a:headEnd/>
                <a:tailEnd/>
              </a:ln>
              <a:solidFill>
                <a:srgbClr val="FF0000"/>
              </a:solidFill>
              <a:latin typeface="Comic Sans MS"/>
            </a:endParaRPr>
          </a:p>
          <a:p>
            <a:pPr algn="ctr"/>
            <a:r>
              <a:rPr lang="ru-RU" sz="3200" b="1" kern="10" dirty="0" smtClean="0">
                <a:ln w="9525">
                  <a:solidFill>
                    <a:srgbClr val="660033"/>
                  </a:solidFill>
                  <a:round/>
                  <a:headEnd/>
                  <a:tailEnd/>
                </a:ln>
                <a:solidFill>
                  <a:srgbClr val="FF0000"/>
                </a:solidFill>
                <a:latin typeface="Comic Sans MS"/>
              </a:rPr>
              <a:t>а </a:t>
            </a:r>
            <a:r>
              <a:rPr lang="ru-RU" sz="3200" b="1" kern="10" dirty="0">
                <a:ln w="9525">
                  <a:solidFill>
                    <a:srgbClr val="660033"/>
                  </a:solidFill>
                  <a:round/>
                  <a:headEnd/>
                  <a:tailEnd/>
                </a:ln>
                <a:solidFill>
                  <a:srgbClr val="FF0000"/>
                </a:solidFill>
                <a:latin typeface="Comic Sans MS"/>
              </a:rPr>
              <a:t>пять - лучше!" </a:t>
            </a:r>
          </a:p>
        </p:txBody>
      </p:sp>
      <p:pic>
        <p:nvPicPr>
          <p:cNvPr id="2059" name="Picture 11" descr="мальчик читает"/>
          <p:cNvPicPr>
            <a:picLocks noChangeAspect="1" noChangeArrowheads="1" noCrop="1"/>
          </p:cNvPicPr>
          <p:nvPr/>
        </p:nvPicPr>
        <p:blipFill>
          <a:blip r:embed="rId3" cstate="print"/>
          <a:srcRect/>
          <a:stretch>
            <a:fillRect/>
          </a:stretch>
        </p:blipFill>
        <p:spPr bwMode="auto">
          <a:xfrm>
            <a:off x="6228184" y="332656"/>
            <a:ext cx="2427654" cy="2174482"/>
          </a:xfrm>
          <a:prstGeom prst="rect">
            <a:avLst/>
          </a:prstGeom>
          <a:noFill/>
        </p:spPr>
      </p:pic>
      <p:pic>
        <p:nvPicPr>
          <p:cNvPr id="2060" name="Picture 12" descr="мальчик думает"/>
          <p:cNvPicPr>
            <a:picLocks noChangeAspect="1" noChangeArrowheads="1" noCrop="1"/>
          </p:cNvPicPr>
          <p:nvPr/>
        </p:nvPicPr>
        <p:blipFill>
          <a:blip r:embed="rId4" cstate="print"/>
          <a:srcRect/>
          <a:stretch>
            <a:fillRect/>
          </a:stretch>
        </p:blipFill>
        <p:spPr bwMode="auto">
          <a:xfrm>
            <a:off x="250824" y="4178691"/>
            <a:ext cx="1800895" cy="2312597"/>
          </a:xfrm>
          <a:prstGeom prst="rect">
            <a:avLst/>
          </a:prstGeom>
          <a:noFill/>
        </p:spPr>
      </p:pic>
      <p:pic>
        <p:nvPicPr>
          <p:cNvPr id="2061" name="Picture 13" descr="вопрос"/>
          <p:cNvPicPr>
            <a:picLocks noChangeAspect="1" noChangeArrowheads="1" noCrop="1"/>
          </p:cNvPicPr>
          <p:nvPr/>
        </p:nvPicPr>
        <p:blipFill>
          <a:blip r:embed="rId5" cstate="print"/>
          <a:srcRect/>
          <a:stretch>
            <a:fillRect/>
          </a:stretch>
        </p:blipFill>
        <p:spPr bwMode="auto">
          <a:xfrm>
            <a:off x="611560" y="3356992"/>
            <a:ext cx="1152376" cy="1345884"/>
          </a:xfrm>
          <a:prstGeom prst="rect">
            <a:avLst/>
          </a:prstGeom>
          <a:noFill/>
        </p:spPr>
      </p:pic>
      <p:sp>
        <p:nvSpPr>
          <p:cNvPr id="2053" name="WordArt 5"/>
          <p:cNvSpPr>
            <a:spLocks noChangeArrowheads="1" noChangeShapeType="1" noTextEdit="1"/>
          </p:cNvSpPr>
          <p:nvPr/>
        </p:nvSpPr>
        <p:spPr bwMode="auto">
          <a:xfrm>
            <a:off x="2483768" y="1916832"/>
            <a:ext cx="4537075" cy="865188"/>
          </a:xfrm>
          <a:prstGeom prst="rect">
            <a:avLst/>
          </a:prstGeom>
        </p:spPr>
        <p:txBody>
          <a:bodyPr wrap="none" fromWordArt="1">
            <a:prstTxWarp prst="textPlain">
              <a:avLst>
                <a:gd name="adj" fmla="val 50000"/>
              </a:avLst>
            </a:prstTxWarp>
          </a:bodyPr>
          <a:lstStyle/>
          <a:p>
            <a:pPr algn="ctr"/>
            <a:r>
              <a:rPr lang="ru-RU" sz="2000" b="1" kern="10" dirty="0">
                <a:ln w="9525">
                  <a:noFill/>
                  <a:round/>
                  <a:headEnd/>
                  <a:tailEnd/>
                </a:ln>
                <a:solidFill>
                  <a:srgbClr val="FFC000"/>
                </a:solidFill>
                <a:effectLst>
                  <a:outerShdw dist="45791" dir="2021404" algn="ctr" rotWithShape="0">
                    <a:srgbClr val="B2B2B2">
                      <a:alpha val="80000"/>
                    </a:srgbClr>
                  </a:outerShdw>
                </a:effectLst>
                <a:latin typeface="Comic Sans MS"/>
              </a:rPr>
              <a:t>Думай.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2000" fill="hold"/>
                                        <p:tgtEl>
                                          <p:spTgt spid="2059"/>
                                        </p:tgtEl>
                                        <p:attrNameLst>
                                          <p:attrName>ppt_w</p:attrName>
                                        </p:attrNameLst>
                                      </p:cBhvr>
                                      <p:tavLst>
                                        <p:tav tm="0">
                                          <p:val>
                                            <p:fltVal val="0"/>
                                          </p:val>
                                        </p:tav>
                                        <p:tav tm="100000">
                                          <p:val>
                                            <p:strVal val="#ppt_w"/>
                                          </p:val>
                                        </p:tav>
                                      </p:tavLst>
                                    </p:anim>
                                    <p:anim calcmode="lin" valueType="num">
                                      <p:cBhvr>
                                        <p:cTn id="8" dur="2000" fill="hold"/>
                                        <p:tgtEl>
                                          <p:spTgt spid="2059"/>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7" presetClass="entr" presetSubtype="10" fill="hold" grpId="0" nodeType="after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p:cTn id="12" dur="1000" fill="hold"/>
                                        <p:tgtEl>
                                          <p:spTgt spid="2056"/>
                                        </p:tgtEl>
                                        <p:attrNameLst>
                                          <p:attrName>ppt_w</p:attrName>
                                        </p:attrNameLst>
                                      </p:cBhvr>
                                      <p:tavLst>
                                        <p:tav tm="0">
                                          <p:val>
                                            <p:fltVal val="0"/>
                                          </p:val>
                                        </p:tav>
                                        <p:tav tm="100000">
                                          <p:val>
                                            <p:strVal val="#ppt_w"/>
                                          </p:val>
                                        </p:tav>
                                      </p:tavLst>
                                    </p:anim>
                                    <p:anim calcmode="lin" valueType="num">
                                      <p:cBhvr>
                                        <p:cTn id="13" dur="1000" fill="hold"/>
                                        <p:tgtEl>
                                          <p:spTgt spid="205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17" presetClass="entr" presetSubtype="10" fill="hold" grpId="0" nodeType="afterEffect">
                                  <p:stCondLst>
                                    <p:cond delay="50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2060"/>
                                        </p:tgtEl>
                                        <p:attrNameLst>
                                          <p:attrName>style.visibility</p:attrName>
                                        </p:attrNameLst>
                                      </p:cBhvr>
                                      <p:to>
                                        <p:strVal val="visible"/>
                                      </p:to>
                                    </p:set>
                                    <p:anim calcmode="lin" valueType="num">
                                      <p:cBhvr>
                                        <p:cTn id="21" dur="500" fill="hold"/>
                                        <p:tgtEl>
                                          <p:spTgt spid="2060"/>
                                        </p:tgtEl>
                                        <p:attrNameLst>
                                          <p:attrName>ppt_w</p:attrName>
                                        </p:attrNameLst>
                                      </p:cBhvr>
                                      <p:tavLst>
                                        <p:tav tm="0">
                                          <p:val>
                                            <p:fltVal val="0"/>
                                          </p:val>
                                        </p:tav>
                                        <p:tav tm="100000">
                                          <p:val>
                                            <p:strVal val="#ppt_w"/>
                                          </p:val>
                                        </p:tav>
                                      </p:tavLst>
                                    </p:anim>
                                    <p:anim calcmode="lin" valueType="num">
                                      <p:cBhvr>
                                        <p:cTn id="22" dur="500" fill="hold"/>
                                        <p:tgtEl>
                                          <p:spTgt spid="2060"/>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2061"/>
                                        </p:tgtEl>
                                        <p:attrNameLst>
                                          <p:attrName>style.visibility</p:attrName>
                                        </p:attrNameLst>
                                      </p:cBhvr>
                                      <p:to>
                                        <p:strVal val="visible"/>
                                      </p:to>
                                    </p:set>
                                    <p:anim calcmode="lin" valueType="num">
                                      <p:cBhvr>
                                        <p:cTn id="25" dur="500" fill="hold"/>
                                        <p:tgtEl>
                                          <p:spTgt spid="2061"/>
                                        </p:tgtEl>
                                        <p:attrNameLst>
                                          <p:attrName>ppt_w</p:attrName>
                                        </p:attrNameLst>
                                      </p:cBhvr>
                                      <p:tavLst>
                                        <p:tav tm="0">
                                          <p:val>
                                            <p:fltVal val="0"/>
                                          </p:val>
                                        </p:tav>
                                        <p:tav tm="100000">
                                          <p:val>
                                            <p:strVal val="#ppt_w"/>
                                          </p:val>
                                        </p:tav>
                                      </p:tavLst>
                                    </p:anim>
                                    <p:anim calcmode="lin" valueType="num">
                                      <p:cBhvr>
                                        <p:cTn id="26" dur="500" fill="hold"/>
                                        <p:tgtEl>
                                          <p:spTgt spid="2061"/>
                                        </p:tgtEl>
                                        <p:attrNameLst>
                                          <p:attrName>ppt_h</p:attrName>
                                        </p:attrNameLst>
                                      </p:cBhvr>
                                      <p:tavLst>
                                        <p:tav tm="0">
                                          <p:val>
                                            <p:strVal val="#ppt_h"/>
                                          </p:val>
                                        </p:tav>
                                        <p:tav tm="100000">
                                          <p:val>
                                            <p:strVal val="#ppt_h"/>
                                          </p:val>
                                        </p:tav>
                                      </p:tavLst>
                                    </p:anim>
                                  </p:childTnLst>
                                </p:cTn>
                              </p:par>
                            </p:childTnLst>
                          </p:cTn>
                        </p:par>
                        <p:par>
                          <p:cTn id="27" fill="hold">
                            <p:stCondLst>
                              <p:cond delay="4000"/>
                            </p:stCondLst>
                            <p:childTnLst>
                              <p:par>
                                <p:cTn id="28" presetID="17" presetClass="entr" presetSubtype="10" fill="hold" grpId="0" nodeType="afterEffect">
                                  <p:stCondLst>
                                    <p:cond delay="500"/>
                                  </p:stCondLst>
                                  <p:childTnLst>
                                    <p:set>
                                      <p:cBhvr>
                                        <p:cTn id="29" dur="1" fill="hold">
                                          <p:stCondLst>
                                            <p:cond delay="0"/>
                                          </p:stCondLst>
                                        </p:cTn>
                                        <p:tgtEl>
                                          <p:spTgt spid="2055"/>
                                        </p:tgtEl>
                                        <p:attrNameLst>
                                          <p:attrName>style.visibility</p:attrName>
                                        </p:attrNameLst>
                                      </p:cBhvr>
                                      <p:to>
                                        <p:strVal val="visible"/>
                                      </p:to>
                                    </p:set>
                                    <p:anim calcmode="lin" valueType="num">
                                      <p:cBhvr>
                                        <p:cTn id="30" dur="500" fill="hold"/>
                                        <p:tgtEl>
                                          <p:spTgt spid="2055"/>
                                        </p:tgtEl>
                                        <p:attrNameLst>
                                          <p:attrName>ppt_w</p:attrName>
                                        </p:attrNameLst>
                                      </p:cBhvr>
                                      <p:tavLst>
                                        <p:tav tm="0">
                                          <p:val>
                                            <p:fltVal val="0"/>
                                          </p:val>
                                        </p:tav>
                                        <p:tav tm="100000">
                                          <p:val>
                                            <p:strVal val="#ppt_w"/>
                                          </p:val>
                                        </p:tav>
                                      </p:tavLst>
                                    </p:anim>
                                    <p:anim calcmode="lin" valueType="num">
                                      <p:cBhvr>
                                        <p:cTn id="31" dur="500" fill="hold"/>
                                        <p:tgtEl>
                                          <p:spTgt spid="2055"/>
                                        </p:tgtEl>
                                        <p:attrNameLst>
                                          <p:attrName>ppt_h</p:attrName>
                                        </p:attrNameLst>
                                      </p:cBhvr>
                                      <p:tavLst>
                                        <p:tav tm="0">
                                          <p:val>
                                            <p:strVal val="#ppt_h"/>
                                          </p:val>
                                        </p:tav>
                                        <p:tav tm="100000">
                                          <p:val>
                                            <p:strVal val="#ppt_h"/>
                                          </p:val>
                                        </p:tav>
                                      </p:tavLst>
                                    </p:anim>
                                  </p:childTnLst>
                                </p:cTn>
                              </p:par>
                            </p:childTnLst>
                          </p:cTn>
                        </p:par>
                        <p:par>
                          <p:cTn id="32" fill="hold">
                            <p:stCondLst>
                              <p:cond delay="5000"/>
                            </p:stCondLst>
                            <p:childTnLst>
                              <p:par>
                                <p:cTn id="33" presetID="53" presetClass="entr" presetSubtype="0" fill="hold" grpId="0" nodeType="afterEffect">
                                  <p:stCondLst>
                                    <p:cond delay="1000"/>
                                  </p:stCondLst>
                                  <p:childTnLst>
                                    <p:set>
                                      <p:cBhvr>
                                        <p:cTn id="34" dur="1" fill="hold">
                                          <p:stCondLst>
                                            <p:cond delay="0"/>
                                          </p:stCondLst>
                                        </p:cTn>
                                        <p:tgtEl>
                                          <p:spTgt spid="2058"/>
                                        </p:tgtEl>
                                        <p:attrNameLst>
                                          <p:attrName>style.visibility</p:attrName>
                                        </p:attrNameLst>
                                      </p:cBhvr>
                                      <p:to>
                                        <p:strVal val="visible"/>
                                      </p:to>
                                    </p:set>
                                    <p:anim calcmode="lin" valueType="num">
                                      <p:cBhvr>
                                        <p:cTn id="35" dur="500" fill="hold"/>
                                        <p:tgtEl>
                                          <p:spTgt spid="2058"/>
                                        </p:tgtEl>
                                        <p:attrNameLst>
                                          <p:attrName>ppt_w</p:attrName>
                                        </p:attrNameLst>
                                      </p:cBhvr>
                                      <p:tavLst>
                                        <p:tav tm="0">
                                          <p:val>
                                            <p:fltVal val="0"/>
                                          </p:val>
                                        </p:tav>
                                        <p:tav tm="100000">
                                          <p:val>
                                            <p:strVal val="#ppt_w"/>
                                          </p:val>
                                        </p:tav>
                                      </p:tavLst>
                                    </p:anim>
                                    <p:anim calcmode="lin" valueType="num">
                                      <p:cBhvr>
                                        <p:cTn id="36" dur="500" fill="hold"/>
                                        <p:tgtEl>
                                          <p:spTgt spid="2058"/>
                                        </p:tgtEl>
                                        <p:attrNameLst>
                                          <p:attrName>ppt_h</p:attrName>
                                        </p:attrNameLst>
                                      </p:cBhvr>
                                      <p:tavLst>
                                        <p:tav tm="0">
                                          <p:val>
                                            <p:fltVal val="0"/>
                                          </p:val>
                                        </p:tav>
                                        <p:tav tm="100000">
                                          <p:val>
                                            <p:strVal val="#ppt_h"/>
                                          </p:val>
                                        </p:tav>
                                      </p:tavLst>
                                    </p:anim>
                                    <p:animEffect transition="in" filter="fade">
                                      <p:cBhvr>
                                        <p:cTn id="3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8" grpId="0" animBg="1"/>
      <p:bldP spid="20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4" name="Прямоугольник 3"/>
          <p:cNvSpPr/>
          <p:nvPr/>
        </p:nvSpPr>
        <p:spPr>
          <a:xfrm>
            <a:off x="6000760" y="5286388"/>
            <a:ext cx="2170787" cy="1015663"/>
          </a:xfrm>
          <a:prstGeom prst="rect">
            <a:avLst/>
          </a:prstGeom>
        </p:spPr>
        <p:txBody>
          <a:bodyPr wrap="none">
            <a:spAutoFit/>
          </a:bodyPr>
          <a:lstStyle/>
          <a:p>
            <a:pPr algn="ctr">
              <a:defRPr/>
            </a:pPr>
            <a:r>
              <a:rPr lang="ru-RU" sz="6000" b="1" spc="150" dirty="0" smtClean="0">
                <a:ln w="11430"/>
                <a:solidFill>
                  <a:srgbClr val="FF0000"/>
                </a:solidFill>
                <a:effectLst>
                  <a:outerShdw blurRad="25400" algn="tl" rotWithShape="0">
                    <a:srgbClr val="000000">
                      <a:alpha val="43000"/>
                    </a:srgbClr>
                  </a:outerShdw>
                </a:effectLst>
              </a:rPr>
              <a:t>н</a:t>
            </a:r>
            <a:r>
              <a:rPr lang="ru-RU" sz="6000" b="1" spc="150" dirty="0" smtClean="0">
                <a:ln w="11430"/>
                <a:solidFill>
                  <a:srgbClr val="FF0000"/>
                </a:solidFill>
                <a:effectLst>
                  <a:outerShdw blurRad="25400" algn="tl" rotWithShape="0">
                    <a:srgbClr val="000000">
                      <a:alpha val="43000"/>
                    </a:srgbClr>
                  </a:outerShdw>
                </a:effectLst>
              </a:rPr>
              <a:t>алог</a:t>
            </a:r>
            <a:endParaRPr lang="ru-RU" sz="6000" b="1" spc="150" dirty="0">
              <a:ln w="11430"/>
              <a:solidFill>
                <a:srgbClr val="FF0000"/>
              </a:solidFill>
              <a:effectLst>
                <a:outerShdw blurRad="25400" algn="tl" rotWithShape="0">
                  <a:srgbClr val="000000">
                    <a:alpha val="43000"/>
                  </a:srgbClr>
                </a:outerShdw>
              </a:effectLst>
            </a:endParaRPr>
          </a:p>
        </p:txBody>
      </p:sp>
      <p:sp>
        <p:nvSpPr>
          <p:cNvPr id="5" name="Прямоугольник 4"/>
          <p:cNvSpPr/>
          <p:nvPr/>
        </p:nvSpPr>
        <p:spPr>
          <a:xfrm>
            <a:off x="2928926" y="3000372"/>
            <a:ext cx="2643206" cy="1938992"/>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ru-RU" sz="12000" b="1" spc="150" dirty="0">
                <a:ln w="11430"/>
                <a:solidFill>
                  <a:srgbClr val="0000FF"/>
                </a:solidFill>
                <a:effectLst>
                  <a:outerShdw blurRad="25400" algn="tl" rotWithShape="0">
                    <a:srgbClr val="000000">
                      <a:alpha val="43000"/>
                    </a:srgbClr>
                  </a:outerShdw>
                </a:effectLst>
              </a:rPr>
              <a:t>Л</a:t>
            </a:r>
          </a:p>
        </p:txBody>
      </p:sp>
      <p:sp>
        <p:nvSpPr>
          <p:cNvPr id="6" name="Прямоугольник 5"/>
          <p:cNvSpPr/>
          <p:nvPr/>
        </p:nvSpPr>
        <p:spPr>
          <a:xfrm>
            <a:off x="3714744" y="2143116"/>
            <a:ext cx="1143008" cy="1323439"/>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ru-RU" sz="8000" b="1" spc="150" dirty="0" err="1">
                <a:ln w="11430"/>
                <a:solidFill>
                  <a:srgbClr val="0000FF"/>
                </a:solidFill>
                <a:effectLst>
                  <a:outerShdw blurRad="25400" algn="tl" rotWithShape="0">
                    <a:srgbClr val="000000">
                      <a:alpha val="43000"/>
                    </a:srgbClr>
                  </a:outerShdw>
                </a:effectLst>
              </a:rPr>
              <a:t>ог</a:t>
            </a:r>
            <a:endParaRPr lang="ru-RU" sz="8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1142976" y="857232"/>
            <a:ext cx="7394973" cy="1015663"/>
          </a:xfrm>
          <a:prstGeom prst="rect">
            <a:avLst/>
          </a:prstGeom>
        </p:spPr>
        <p:txBody>
          <a:bodyPr wrap="none">
            <a:spAutoFit/>
          </a:bodyPr>
          <a:lstStyle/>
          <a:p>
            <a:r>
              <a:rPr lang="ru-RU" sz="6000" b="1" u="sng" dirty="0" smtClean="0">
                <a:solidFill>
                  <a:srgbClr val="0000FF"/>
                </a:solidFill>
                <a:latin typeface="Monotype Corsiva" pitchFamily="66" charset="0"/>
                <a:hlinkClick r:id="rId3" action="ppaction://hlinksldjump"/>
              </a:rPr>
              <a:t>Что здесь зашифровано?</a:t>
            </a:r>
            <a:endParaRPr lang="ru-RU" sz="6000" b="1" u="sng" dirty="0">
              <a:solidFill>
                <a:srgbClr val="0000FF"/>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67227" y="0"/>
            <a:ext cx="9211227" cy="6858000"/>
          </a:xfrm>
          <a:prstGeom prst="rect">
            <a:avLst/>
          </a:prstGeom>
          <a:noFill/>
        </p:spPr>
      </p:pic>
      <p:sp>
        <p:nvSpPr>
          <p:cNvPr id="3" name="TextBox 2"/>
          <p:cNvSpPr txBox="1"/>
          <p:nvPr/>
        </p:nvSpPr>
        <p:spPr>
          <a:xfrm>
            <a:off x="1763688" y="692696"/>
            <a:ext cx="3672408" cy="369332"/>
          </a:xfrm>
          <a:prstGeom prst="rect">
            <a:avLst/>
          </a:prstGeom>
          <a:noFill/>
        </p:spPr>
        <p:txBody>
          <a:bodyPr wrap="square" rtlCol="0">
            <a:spAutoFit/>
          </a:bodyPr>
          <a:lstStyle/>
          <a:p>
            <a:r>
              <a:rPr lang="ru-RU" dirty="0" smtClean="0"/>
              <a:t>        </a:t>
            </a:r>
            <a:endParaRPr lang="ru-RU" sz="6000" b="1" dirty="0">
              <a:solidFill>
                <a:srgbClr val="0000FF"/>
              </a:solidFill>
              <a:latin typeface="Monotype Corsiva" pitchFamily="66" charset="0"/>
            </a:endParaRPr>
          </a:p>
        </p:txBody>
      </p:sp>
      <p:sp>
        <p:nvSpPr>
          <p:cNvPr id="8" name="TextBox 7"/>
          <p:cNvSpPr txBox="1"/>
          <p:nvPr/>
        </p:nvSpPr>
        <p:spPr>
          <a:xfrm>
            <a:off x="3347864" y="4797152"/>
            <a:ext cx="3024336" cy="369332"/>
          </a:xfrm>
          <a:prstGeom prst="rect">
            <a:avLst/>
          </a:prstGeom>
          <a:noFill/>
        </p:spPr>
        <p:txBody>
          <a:bodyPr wrap="square" rtlCol="0">
            <a:spAutoFit/>
          </a:bodyPr>
          <a:lstStyle/>
          <a:p>
            <a:endParaRPr lang="ru-RU" dirty="0"/>
          </a:p>
        </p:txBody>
      </p:sp>
      <p:pic>
        <p:nvPicPr>
          <p:cNvPr id="7" name="Picture 9" descr="C:\Documents and Settings\Admin\Рабочий стол\Коллекция анимашек\newy24[1].gif"/>
          <p:cNvPicPr>
            <a:picLocks noChangeAspect="1" noChangeArrowheads="1" noCrop="1"/>
          </p:cNvPicPr>
          <p:nvPr/>
        </p:nvPicPr>
        <p:blipFill>
          <a:blip r:embed="rId3"/>
          <a:srcRect/>
          <a:stretch>
            <a:fillRect/>
          </a:stretch>
        </p:blipFill>
        <p:spPr bwMode="auto">
          <a:xfrm>
            <a:off x="5500694" y="2357430"/>
            <a:ext cx="1500187" cy="1500188"/>
          </a:xfrm>
          <a:prstGeom prst="rect">
            <a:avLst/>
          </a:prstGeom>
          <a:noFill/>
          <a:ln w="9525">
            <a:noFill/>
            <a:miter lim="800000"/>
            <a:headEnd/>
            <a:tailEnd/>
          </a:ln>
        </p:spPr>
      </p:pic>
      <p:sp>
        <p:nvSpPr>
          <p:cNvPr id="9" name="Прямоугольник 8"/>
          <p:cNvSpPr/>
          <p:nvPr/>
        </p:nvSpPr>
        <p:spPr>
          <a:xfrm>
            <a:off x="5286380" y="1643050"/>
            <a:ext cx="2143140" cy="92333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ru-RU" sz="5400" b="1" spc="150" dirty="0" smtClean="0">
                <a:ln w="11430"/>
                <a:solidFill>
                  <a:srgbClr val="0000FF"/>
                </a:solidFill>
                <a:effectLst>
                  <a:outerShdw blurRad="25400" algn="tl" rotWithShape="0">
                    <a:srgbClr val="000000">
                      <a:alpha val="43000"/>
                    </a:srgbClr>
                  </a:outerShdw>
                </a:effectLst>
              </a:rPr>
              <a:t>,</a:t>
            </a:r>
            <a:r>
              <a:rPr lang="ru-RU" sz="5400" b="1" spc="150" dirty="0" smtClean="0">
                <a:ln w="11430"/>
                <a:solidFill>
                  <a:srgbClr val="F8F8F8"/>
                </a:solidFill>
                <a:effectLst>
                  <a:outerShdw blurRad="25400" algn="tl" rotWithShape="0">
                    <a:srgbClr val="000000">
                      <a:alpha val="43000"/>
                    </a:srgbClr>
                  </a:outerShdw>
                </a:effectLst>
              </a:rPr>
              <a:t>     </a:t>
            </a:r>
            <a:r>
              <a:rPr lang="ru-RU" sz="5400" b="1" spc="150" dirty="0">
                <a:ln w="11430"/>
                <a:solidFill>
                  <a:srgbClr val="0000FF"/>
                </a:solidFill>
                <a:effectLst>
                  <a:outerShdw blurRad="25400" algn="tl" rotWithShape="0">
                    <a:srgbClr val="000000">
                      <a:alpha val="43000"/>
                    </a:srgbClr>
                  </a:outerShdw>
                </a:effectLst>
              </a:rPr>
              <a:t>,</a:t>
            </a:r>
          </a:p>
        </p:txBody>
      </p:sp>
      <p:pic>
        <p:nvPicPr>
          <p:cNvPr id="10" name="Picture 10" descr="C:\Documents and Settings\Admin\Рабочий стол\Коллекция анимашек\blest47[1].gif"/>
          <p:cNvPicPr>
            <a:picLocks noChangeAspect="1" noChangeArrowheads="1" noCrop="1"/>
          </p:cNvPicPr>
          <p:nvPr/>
        </p:nvPicPr>
        <p:blipFill>
          <a:blip r:embed="rId4"/>
          <a:srcRect/>
          <a:stretch>
            <a:fillRect/>
          </a:stretch>
        </p:blipFill>
        <p:spPr bwMode="auto">
          <a:xfrm>
            <a:off x="2928926" y="2000240"/>
            <a:ext cx="2171700" cy="2495550"/>
          </a:xfrm>
          <a:prstGeom prst="rect">
            <a:avLst/>
          </a:prstGeom>
          <a:noFill/>
          <a:ln w="9525">
            <a:noFill/>
            <a:miter lim="800000"/>
            <a:headEnd/>
            <a:tailEnd/>
          </a:ln>
        </p:spPr>
      </p:pic>
      <p:sp>
        <p:nvSpPr>
          <p:cNvPr id="11" name="Прямоугольник 10"/>
          <p:cNvSpPr/>
          <p:nvPr/>
        </p:nvSpPr>
        <p:spPr>
          <a:xfrm>
            <a:off x="1785918" y="2928934"/>
            <a:ext cx="692818" cy="1200329"/>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7200" b="1" spc="150" dirty="0">
                <a:ln w="11430"/>
                <a:solidFill>
                  <a:srgbClr val="0000FF"/>
                </a:solidFill>
                <a:effectLst>
                  <a:outerShdw blurRad="25400" algn="tl" rotWithShape="0">
                    <a:srgbClr val="000000">
                      <a:alpha val="43000"/>
                    </a:srgbClr>
                  </a:outerShdw>
                </a:effectLst>
              </a:rPr>
              <a:t>С</a:t>
            </a:r>
          </a:p>
        </p:txBody>
      </p:sp>
      <p:sp>
        <p:nvSpPr>
          <p:cNvPr id="12" name="Прямоугольник 11"/>
          <p:cNvSpPr/>
          <p:nvPr/>
        </p:nvSpPr>
        <p:spPr>
          <a:xfrm>
            <a:off x="1785918" y="1857364"/>
            <a:ext cx="721672" cy="1200329"/>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7200" b="1" spc="150" dirty="0">
                <a:ln w="11430"/>
                <a:solidFill>
                  <a:srgbClr val="0000FF"/>
                </a:solidFill>
                <a:effectLst>
                  <a:outerShdw blurRad="25400" algn="tl" rotWithShape="0">
                    <a:srgbClr val="000000">
                      <a:alpha val="43000"/>
                    </a:srgbClr>
                  </a:outerShdw>
                </a:effectLst>
              </a:rPr>
              <a:t>В</a:t>
            </a:r>
          </a:p>
        </p:txBody>
      </p:sp>
      <p:cxnSp>
        <p:nvCxnSpPr>
          <p:cNvPr id="13" name="Прямая соединительная линия 12"/>
          <p:cNvCxnSpPr/>
          <p:nvPr/>
        </p:nvCxnSpPr>
        <p:spPr>
          <a:xfrm>
            <a:off x="1643042" y="3143248"/>
            <a:ext cx="857250" cy="785813"/>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4" name="Прямая соединительная линия 13"/>
          <p:cNvCxnSpPr/>
          <p:nvPr/>
        </p:nvCxnSpPr>
        <p:spPr>
          <a:xfrm flipV="1">
            <a:off x="1643042" y="3214686"/>
            <a:ext cx="857250" cy="64293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15" name="Прямоугольник 48"/>
          <p:cNvSpPr>
            <a:spLocks noChangeArrowheads="1"/>
          </p:cNvSpPr>
          <p:nvPr/>
        </p:nvSpPr>
        <p:spPr bwMode="auto">
          <a:xfrm>
            <a:off x="1071538" y="357166"/>
            <a:ext cx="7394973" cy="1015663"/>
          </a:xfrm>
          <a:prstGeom prst="rect">
            <a:avLst/>
          </a:prstGeom>
          <a:noFill/>
          <a:ln w="9525">
            <a:noFill/>
            <a:miter lim="800000"/>
            <a:headEnd/>
            <a:tailEnd/>
          </a:ln>
        </p:spPr>
        <p:txBody>
          <a:bodyPr wrap="none">
            <a:spAutoFit/>
          </a:bodyPr>
          <a:lstStyle/>
          <a:p>
            <a:r>
              <a:rPr lang="ru-RU" sz="6000" b="1" u="sng" dirty="0">
                <a:solidFill>
                  <a:srgbClr val="0000FF"/>
                </a:solidFill>
                <a:latin typeface="Monotype Corsiva" pitchFamily="66" charset="0"/>
                <a:hlinkClick r:id="rId5" action="ppaction://hlinksldjump"/>
              </a:rPr>
              <a:t>Что здесь зашифровано?</a:t>
            </a:r>
            <a:endParaRPr lang="ru-RU" sz="6000" b="1" u="sng" dirty="0">
              <a:solidFill>
                <a:srgbClr val="0000FF"/>
              </a:solidFill>
              <a:latin typeface="Monotype Corsiva" pitchFamily="66" charset="0"/>
            </a:endParaRPr>
          </a:p>
        </p:txBody>
      </p:sp>
      <p:sp>
        <p:nvSpPr>
          <p:cNvPr id="16" name="Прямоугольник 15"/>
          <p:cNvSpPr/>
          <p:nvPr/>
        </p:nvSpPr>
        <p:spPr>
          <a:xfrm>
            <a:off x="5643570" y="5357826"/>
            <a:ext cx="2718821" cy="1015663"/>
          </a:xfrm>
          <a:prstGeom prst="rect">
            <a:avLst/>
          </a:prstGeom>
        </p:spPr>
        <p:txBody>
          <a:bodyPr wrap="none">
            <a:spAutoFit/>
          </a:bodyPr>
          <a:lstStyle/>
          <a:p>
            <a:pPr algn="ctr">
              <a:defRPr/>
            </a:pPr>
            <a:r>
              <a:rPr lang="ru-RU" sz="6000" b="1" spc="150" dirty="0" smtClean="0">
                <a:ln w="11430"/>
                <a:solidFill>
                  <a:srgbClr val="FF0000"/>
                </a:solidFill>
                <a:effectLst>
                  <a:outerShdw blurRad="25400" algn="tl" rotWithShape="0">
                    <a:srgbClr val="000000">
                      <a:alpha val="43000"/>
                    </a:srgbClr>
                  </a:outerShdw>
                </a:effectLst>
              </a:rPr>
              <a:t>валюта</a:t>
            </a:r>
            <a:endParaRPr lang="ru-RU" sz="6000" b="1" spc="150" dirty="0">
              <a:ln w="11430"/>
              <a:solidFill>
                <a:srgbClr val="FF0000"/>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Картинка 33 из 160101"/>
          <p:cNvPicPr>
            <a:picLocks noChangeAspect="1" noChangeArrowheads="1"/>
          </p:cNvPicPr>
          <p:nvPr/>
        </p:nvPicPr>
        <p:blipFill>
          <a:blip r:embed="rId2" cstate="print">
            <a:lum contrast="-20000"/>
          </a:blip>
          <a:srcRect/>
          <a:stretch>
            <a:fillRect/>
          </a:stretch>
        </p:blipFill>
        <p:spPr bwMode="auto">
          <a:xfrm>
            <a:off x="0" y="0"/>
            <a:ext cx="9211227" cy="6858000"/>
          </a:xfrm>
          <a:prstGeom prst="rect">
            <a:avLst/>
          </a:prstGeom>
          <a:noFill/>
        </p:spPr>
      </p:pic>
      <p:sp>
        <p:nvSpPr>
          <p:cNvPr id="12292" name="Text Box 30"/>
          <p:cNvSpPr txBox="1">
            <a:spLocks noChangeArrowheads="1"/>
          </p:cNvSpPr>
          <p:nvPr/>
        </p:nvSpPr>
        <p:spPr bwMode="auto">
          <a:xfrm>
            <a:off x="5143500" y="2571750"/>
            <a:ext cx="1228700" cy="1446550"/>
          </a:xfrm>
          <a:prstGeom prst="rect">
            <a:avLst/>
          </a:prstGeom>
          <a:noFill/>
          <a:ln w="9525">
            <a:noFill/>
            <a:miter lim="800000"/>
            <a:headEnd/>
            <a:tailEnd/>
          </a:ln>
        </p:spPr>
        <p:txBody>
          <a:bodyPr wrap="square">
            <a:spAutoFit/>
          </a:bodyPr>
          <a:lstStyle/>
          <a:p>
            <a:r>
              <a:rPr lang="en-US" sz="8800" b="1" i="1" dirty="0">
                <a:solidFill>
                  <a:srgbClr val="0000FF"/>
                </a:solidFill>
                <a:latin typeface="Times New Roman" pitchFamily="18" charset="0"/>
              </a:rPr>
              <a:t>B</a:t>
            </a:r>
            <a:endParaRPr lang="ru-RU" sz="8800" b="1" i="1" dirty="0">
              <a:solidFill>
                <a:srgbClr val="0000FF"/>
              </a:solidFill>
              <a:latin typeface="Times New Roman" pitchFamily="18" charset="0"/>
            </a:endParaRPr>
          </a:p>
        </p:txBody>
      </p:sp>
      <p:sp>
        <p:nvSpPr>
          <p:cNvPr id="10" name="Прямоугольник 9"/>
          <p:cNvSpPr/>
          <p:nvPr/>
        </p:nvSpPr>
        <p:spPr>
          <a:xfrm>
            <a:off x="2339752" y="1484784"/>
            <a:ext cx="555544" cy="92333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ru-RU" sz="5400" b="1" spc="150" dirty="0">
                <a:ln w="11430"/>
                <a:solidFill>
                  <a:srgbClr val="0000FF"/>
                </a:solidFill>
                <a:effectLst>
                  <a:outerShdw blurRad="25400" algn="tl" rotWithShape="0">
                    <a:srgbClr val="000000">
                      <a:alpha val="43000"/>
                    </a:srgbClr>
                  </a:outerShdw>
                </a:effectLst>
              </a:rPr>
              <a:t>,</a:t>
            </a:r>
          </a:p>
        </p:txBody>
      </p:sp>
      <p:sp>
        <p:nvSpPr>
          <p:cNvPr id="11" name="Прямоугольник 10"/>
          <p:cNvSpPr/>
          <p:nvPr/>
        </p:nvSpPr>
        <p:spPr>
          <a:xfrm>
            <a:off x="4572000" y="1556792"/>
            <a:ext cx="973343"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5400" b="1" spc="150" dirty="0">
                <a:ln w="11430"/>
                <a:solidFill>
                  <a:srgbClr val="0000FF"/>
                </a:solidFill>
                <a:effectLst>
                  <a:outerShdw blurRad="25400" algn="tl" rotWithShape="0">
                    <a:srgbClr val="000000">
                      <a:alpha val="43000"/>
                    </a:srgbClr>
                  </a:outerShdw>
                </a:effectLst>
              </a:rPr>
              <a:t>,,,,</a:t>
            </a:r>
          </a:p>
        </p:txBody>
      </p:sp>
      <p:sp>
        <p:nvSpPr>
          <p:cNvPr id="12" name="Прямоугольник 11"/>
          <p:cNvSpPr/>
          <p:nvPr/>
        </p:nvSpPr>
        <p:spPr>
          <a:xfrm>
            <a:off x="7937419" y="1571612"/>
            <a:ext cx="1170513"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5400" b="1" spc="150" dirty="0">
                <a:ln w="11430"/>
                <a:solidFill>
                  <a:srgbClr val="0000FF"/>
                </a:solidFill>
                <a:effectLst>
                  <a:outerShdw blurRad="25400" algn="tl" rotWithShape="0">
                    <a:srgbClr val="000000">
                      <a:alpha val="43000"/>
                    </a:srgbClr>
                  </a:outerShdw>
                </a:effectLst>
              </a:rPr>
              <a:t>,,,,,</a:t>
            </a:r>
          </a:p>
        </p:txBody>
      </p:sp>
      <p:sp>
        <p:nvSpPr>
          <p:cNvPr id="13" name="Прямоугольник 12"/>
          <p:cNvSpPr/>
          <p:nvPr/>
        </p:nvSpPr>
        <p:spPr>
          <a:xfrm>
            <a:off x="4880778" y="5072074"/>
            <a:ext cx="3363630" cy="1015663"/>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ru-RU" sz="6000" b="1" spc="150" dirty="0">
                <a:ln w="11430"/>
                <a:solidFill>
                  <a:srgbClr val="FF0000"/>
                </a:solidFill>
                <a:effectLst>
                  <a:outerShdw blurRad="25400" algn="tl" rotWithShape="0">
                    <a:srgbClr val="000000">
                      <a:alpha val="43000"/>
                    </a:srgbClr>
                  </a:outerShdw>
                </a:effectLst>
                <a:latin typeface="+mj-lt"/>
              </a:rPr>
              <a:t>торговля</a:t>
            </a:r>
          </a:p>
        </p:txBody>
      </p:sp>
      <p:sp>
        <p:nvSpPr>
          <p:cNvPr id="12299" name="Прямоугольник 13"/>
          <p:cNvSpPr>
            <a:spLocks noChangeArrowheads="1"/>
          </p:cNvSpPr>
          <p:nvPr/>
        </p:nvSpPr>
        <p:spPr bwMode="auto">
          <a:xfrm>
            <a:off x="827584" y="620688"/>
            <a:ext cx="7394973" cy="1015663"/>
          </a:xfrm>
          <a:prstGeom prst="rect">
            <a:avLst/>
          </a:prstGeom>
          <a:noFill/>
          <a:ln w="9525">
            <a:noFill/>
            <a:miter lim="800000"/>
            <a:headEnd/>
            <a:tailEnd/>
          </a:ln>
        </p:spPr>
        <p:txBody>
          <a:bodyPr wrap="none">
            <a:spAutoFit/>
          </a:bodyPr>
          <a:lstStyle/>
          <a:p>
            <a:r>
              <a:rPr lang="ru-RU" sz="6000" b="1" u="sng" dirty="0">
                <a:solidFill>
                  <a:srgbClr val="0000FF"/>
                </a:solidFill>
                <a:latin typeface="Monotype Corsiva" pitchFamily="66" charset="0"/>
                <a:hlinkClick r:id="rId3" action="ppaction://hlinksldjump"/>
              </a:rPr>
              <a:t>Что здесь зашифровано?</a:t>
            </a:r>
            <a:endParaRPr lang="ru-RU" sz="6000" b="1" u="sng" dirty="0">
              <a:solidFill>
                <a:srgbClr val="0000FF"/>
              </a:solidFill>
              <a:latin typeface="Monotype Corsiva" pitchFamily="66" charset="0"/>
            </a:endParaRPr>
          </a:p>
        </p:txBody>
      </p:sp>
      <p:pic>
        <p:nvPicPr>
          <p:cNvPr id="12300" name="Picture 16" descr="C:\Documents and Settings\Admin\Рабочий стол\Коллекция анимашек\holiday8[1].gif"/>
          <p:cNvPicPr>
            <a:picLocks noChangeAspect="1" noChangeArrowheads="1" noCrop="1"/>
          </p:cNvPicPr>
          <p:nvPr/>
        </p:nvPicPr>
        <p:blipFill>
          <a:blip r:embed="rId4" cstate="print"/>
          <a:srcRect/>
          <a:stretch>
            <a:fillRect/>
          </a:stretch>
        </p:blipFill>
        <p:spPr bwMode="auto">
          <a:xfrm>
            <a:off x="179512" y="2132856"/>
            <a:ext cx="2149870" cy="2365995"/>
          </a:xfrm>
          <a:prstGeom prst="rect">
            <a:avLst/>
          </a:prstGeom>
          <a:noFill/>
          <a:ln w="9525">
            <a:noFill/>
            <a:miter lim="800000"/>
            <a:headEnd/>
            <a:tailEnd/>
          </a:ln>
        </p:spPr>
      </p:pic>
      <p:pic>
        <p:nvPicPr>
          <p:cNvPr id="12301" name="Picture 18" descr="C:\Documents and Settings\Admin\Рабочий стол\Коллекция анимашек\bird4[1].gif"/>
          <p:cNvPicPr>
            <a:picLocks noChangeAspect="1" noChangeArrowheads="1" noCrop="1"/>
          </p:cNvPicPr>
          <p:nvPr/>
        </p:nvPicPr>
        <p:blipFill>
          <a:blip r:embed="rId5" cstate="print"/>
          <a:srcRect/>
          <a:stretch>
            <a:fillRect/>
          </a:stretch>
        </p:blipFill>
        <p:spPr bwMode="auto">
          <a:xfrm>
            <a:off x="2555776" y="1988840"/>
            <a:ext cx="2697421" cy="3146990"/>
          </a:xfrm>
          <a:prstGeom prst="rect">
            <a:avLst/>
          </a:prstGeom>
          <a:noFill/>
          <a:ln w="9525">
            <a:noFill/>
            <a:miter lim="800000"/>
            <a:headEnd/>
            <a:tailEnd/>
          </a:ln>
        </p:spPr>
      </p:pic>
      <p:pic>
        <p:nvPicPr>
          <p:cNvPr id="1028" name="Picture 4" descr="Картинка 141 из 1146"/>
          <p:cNvPicPr>
            <a:picLocks noChangeAspect="1" noChangeArrowheads="1" noCrop="1"/>
          </p:cNvPicPr>
          <p:nvPr/>
        </p:nvPicPr>
        <p:blipFill>
          <a:blip r:embed="rId6" cstate="print"/>
          <a:srcRect/>
          <a:stretch>
            <a:fillRect/>
          </a:stretch>
        </p:blipFill>
        <p:spPr bwMode="auto">
          <a:xfrm>
            <a:off x="6012160" y="2276872"/>
            <a:ext cx="3356884" cy="216024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Картинка 33 из 160101"/>
          <p:cNvPicPr>
            <a:picLocks noChangeAspect="1" noChangeArrowheads="1"/>
          </p:cNvPicPr>
          <p:nvPr/>
        </p:nvPicPr>
        <p:blipFill>
          <a:blip r:embed="rId2" cstate="print">
            <a:lum contrast="-20000"/>
          </a:blip>
          <a:srcRect/>
          <a:stretch>
            <a:fillRect/>
          </a:stretch>
        </p:blipFill>
        <p:spPr bwMode="auto">
          <a:xfrm>
            <a:off x="0" y="0"/>
            <a:ext cx="9211227" cy="6858000"/>
          </a:xfrm>
          <a:prstGeom prst="rect">
            <a:avLst/>
          </a:prstGeom>
          <a:noFill/>
        </p:spPr>
      </p:pic>
      <p:sp>
        <p:nvSpPr>
          <p:cNvPr id="29" name="Прямоугольник 28"/>
          <p:cNvSpPr/>
          <p:nvPr/>
        </p:nvSpPr>
        <p:spPr>
          <a:xfrm>
            <a:off x="2071670" y="1071546"/>
            <a:ext cx="402675" cy="1015663"/>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6000" b="1" spc="150" dirty="0">
                <a:ln w="11430"/>
                <a:solidFill>
                  <a:srgbClr val="0000FF"/>
                </a:solidFill>
                <a:effectLst>
                  <a:outerShdw blurRad="25400" algn="tl" rotWithShape="0">
                    <a:srgbClr val="000000">
                      <a:alpha val="43000"/>
                    </a:srgbClr>
                  </a:outerShdw>
                </a:effectLst>
              </a:rPr>
              <a:t>,</a:t>
            </a:r>
          </a:p>
        </p:txBody>
      </p:sp>
      <p:sp>
        <p:nvSpPr>
          <p:cNvPr id="30" name="Прямоугольник 29"/>
          <p:cNvSpPr/>
          <p:nvPr/>
        </p:nvSpPr>
        <p:spPr>
          <a:xfrm>
            <a:off x="2339752" y="2060848"/>
            <a:ext cx="805029" cy="156966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9600" b="1" i="1" spc="150" dirty="0">
                <a:ln w="11430"/>
                <a:solidFill>
                  <a:srgbClr val="0000FF"/>
                </a:solidFill>
                <a:effectLst>
                  <a:outerShdw blurRad="25400" algn="tl" rotWithShape="0">
                    <a:srgbClr val="000000">
                      <a:alpha val="43000"/>
                    </a:srgbClr>
                  </a:outerShdw>
                </a:effectLst>
              </a:rPr>
              <a:t>Е</a:t>
            </a:r>
          </a:p>
        </p:txBody>
      </p:sp>
      <p:sp>
        <p:nvSpPr>
          <p:cNvPr id="31" name="Прямоугольник 30"/>
          <p:cNvSpPr/>
          <p:nvPr/>
        </p:nvSpPr>
        <p:spPr>
          <a:xfrm>
            <a:off x="6876256" y="2492896"/>
            <a:ext cx="949299" cy="156966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9600" b="1" spc="150" dirty="0">
                <a:ln w="11430"/>
                <a:solidFill>
                  <a:srgbClr val="0000FF"/>
                </a:solidFill>
                <a:effectLst>
                  <a:outerShdw blurRad="25400" algn="tl" rotWithShape="0">
                    <a:srgbClr val="000000">
                      <a:alpha val="43000"/>
                    </a:srgbClr>
                  </a:outerShdw>
                </a:effectLst>
              </a:rPr>
              <a:t>А</a:t>
            </a:r>
          </a:p>
        </p:txBody>
      </p:sp>
      <p:cxnSp>
        <p:nvCxnSpPr>
          <p:cNvPr id="33" name="Прямая соединительная линия 32"/>
          <p:cNvCxnSpPr/>
          <p:nvPr/>
        </p:nvCxnSpPr>
        <p:spPr>
          <a:xfrm flipH="1" flipV="1">
            <a:off x="6804248" y="2924944"/>
            <a:ext cx="1008112" cy="864096"/>
          </a:xfrm>
          <a:prstGeom prst="line">
            <a:avLst/>
          </a:prstGeom>
          <a:ln w="508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Прямая соединительная линия 36"/>
          <p:cNvCxnSpPr/>
          <p:nvPr/>
        </p:nvCxnSpPr>
        <p:spPr>
          <a:xfrm flipV="1">
            <a:off x="6804248" y="2924944"/>
            <a:ext cx="936104" cy="859532"/>
          </a:xfrm>
          <a:prstGeom prst="line">
            <a:avLst/>
          </a:prstGeom>
          <a:ln w="50800">
            <a:solidFill>
              <a:srgbClr val="FF0000"/>
            </a:solidFill>
          </a:ln>
        </p:spPr>
        <p:style>
          <a:lnRef idx="3">
            <a:schemeClr val="accent2"/>
          </a:lnRef>
          <a:fillRef idx="0">
            <a:schemeClr val="accent2"/>
          </a:fillRef>
          <a:effectRef idx="2">
            <a:schemeClr val="accent2"/>
          </a:effectRef>
          <a:fontRef idx="minor">
            <a:schemeClr val="tx1"/>
          </a:fontRef>
        </p:style>
      </p:cxnSp>
      <p:sp>
        <p:nvSpPr>
          <p:cNvPr id="42" name="Прямоугольник 41"/>
          <p:cNvSpPr/>
          <p:nvPr/>
        </p:nvSpPr>
        <p:spPr>
          <a:xfrm>
            <a:off x="6876256" y="1412776"/>
            <a:ext cx="889988" cy="156966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9600" b="1" spc="150" dirty="0">
                <a:ln w="11430"/>
                <a:solidFill>
                  <a:srgbClr val="0000FF"/>
                </a:solidFill>
                <a:effectLst>
                  <a:outerShdw blurRad="25400" algn="tl" rotWithShape="0">
                    <a:srgbClr val="000000">
                      <a:alpha val="43000"/>
                    </a:srgbClr>
                  </a:outerShdw>
                </a:effectLst>
              </a:rPr>
              <a:t>и</a:t>
            </a:r>
          </a:p>
        </p:txBody>
      </p:sp>
      <p:sp>
        <p:nvSpPr>
          <p:cNvPr id="43" name="Прямоугольник 42"/>
          <p:cNvSpPr/>
          <p:nvPr/>
        </p:nvSpPr>
        <p:spPr>
          <a:xfrm>
            <a:off x="7956376" y="2420888"/>
            <a:ext cx="896400" cy="156966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9600" b="1" spc="150" dirty="0">
                <a:ln w="11430"/>
                <a:solidFill>
                  <a:srgbClr val="0000FF"/>
                </a:solidFill>
                <a:effectLst>
                  <a:outerShdw blurRad="25400" algn="tl" rotWithShape="0">
                    <a:srgbClr val="000000">
                      <a:alpha val="43000"/>
                    </a:srgbClr>
                  </a:outerShdw>
                </a:effectLst>
              </a:rPr>
              <a:t>К</a:t>
            </a:r>
          </a:p>
        </p:txBody>
      </p:sp>
      <p:sp>
        <p:nvSpPr>
          <p:cNvPr id="46" name="Прямоугольник 45"/>
          <p:cNvSpPr/>
          <p:nvPr/>
        </p:nvSpPr>
        <p:spPr>
          <a:xfrm>
            <a:off x="8028384" y="1412776"/>
            <a:ext cx="639920" cy="156966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9600" b="1" spc="150" dirty="0">
                <a:ln w="11430"/>
                <a:solidFill>
                  <a:srgbClr val="0000FF"/>
                </a:solidFill>
                <a:latin typeface="+mj-lt"/>
              </a:rPr>
              <a:t>г</a:t>
            </a:r>
          </a:p>
        </p:txBody>
      </p:sp>
      <p:pic>
        <p:nvPicPr>
          <p:cNvPr id="23569" name="i-main-pic" descr="Картинка 2 из 34334">
            <a:hlinkClick r:id="rId3"/>
          </p:cNvPr>
          <p:cNvPicPr>
            <a:picLocks noChangeAspect="1" noChangeArrowheads="1"/>
          </p:cNvPicPr>
          <p:nvPr/>
        </p:nvPicPr>
        <p:blipFill>
          <a:blip r:embed="rId4" cstate="print"/>
          <a:srcRect/>
          <a:stretch>
            <a:fillRect/>
          </a:stretch>
        </p:blipFill>
        <p:spPr bwMode="auto">
          <a:xfrm>
            <a:off x="357188" y="1785938"/>
            <a:ext cx="1714500" cy="2636837"/>
          </a:xfrm>
          <a:prstGeom prst="rect">
            <a:avLst/>
          </a:prstGeom>
          <a:noFill/>
          <a:ln w="9525">
            <a:noFill/>
            <a:miter lim="800000"/>
            <a:headEnd/>
            <a:tailEnd/>
          </a:ln>
        </p:spPr>
      </p:pic>
      <p:sp>
        <p:nvSpPr>
          <p:cNvPr id="48" name="Прямоугольник 47"/>
          <p:cNvSpPr/>
          <p:nvPr/>
        </p:nvSpPr>
        <p:spPr>
          <a:xfrm>
            <a:off x="4638886" y="5143512"/>
            <a:ext cx="3873689" cy="1015663"/>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6000" b="1" spc="150" dirty="0">
                <a:ln w="11430"/>
                <a:solidFill>
                  <a:srgbClr val="FF0000"/>
                </a:solidFill>
                <a:effectLst>
                  <a:outerShdw blurRad="25400" algn="tl" rotWithShape="0">
                    <a:srgbClr val="000000">
                      <a:alpha val="43000"/>
                    </a:srgbClr>
                  </a:outerShdw>
                </a:effectLst>
              </a:rPr>
              <a:t>маркетинг</a:t>
            </a:r>
          </a:p>
        </p:txBody>
      </p:sp>
      <p:sp>
        <p:nvSpPr>
          <p:cNvPr id="23571" name="Прямоугольник 48"/>
          <p:cNvSpPr>
            <a:spLocks noChangeArrowheads="1"/>
          </p:cNvSpPr>
          <p:nvPr/>
        </p:nvSpPr>
        <p:spPr bwMode="auto">
          <a:xfrm>
            <a:off x="1071538" y="357166"/>
            <a:ext cx="7394973" cy="1015663"/>
          </a:xfrm>
          <a:prstGeom prst="rect">
            <a:avLst/>
          </a:prstGeom>
          <a:noFill/>
          <a:ln w="9525">
            <a:noFill/>
            <a:miter lim="800000"/>
            <a:headEnd/>
            <a:tailEnd/>
          </a:ln>
        </p:spPr>
        <p:txBody>
          <a:bodyPr wrap="none">
            <a:spAutoFit/>
          </a:bodyPr>
          <a:lstStyle/>
          <a:p>
            <a:r>
              <a:rPr lang="ru-RU" sz="6000" b="1" u="sng" dirty="0">
                <a:solidFill>
                  <a:srgbClr val="0000FF"/>
                </a:solidFill>
                <a:latin typeface="Monotype Corsiva" pitchFamily="66" charset="0"/>
                <a:hlinkClick r:id="rId5" action="ppaction://hlinksldjump"/>
              </a:rPr>
              <a:t>Что здесь зашифровано?</a:t>
            </a:r>
            <a:endParaRPr lang="ru-RU" sz="6000" b="1" u="sng" dirty="0">
              <a:solidFill>
                <a:srgbClr val="0000FF"/>
              </a:solidFill>
              <a:latin typeface="Monotype Corsiva" pitchFamily="66" charset="0"/>
            </a:endParaRPr>
          </a:p>
        </p:txBody>
      </p:sp>
      <p:cxnSp>
        <p:nvCxnSpPr>
          <p:cNvPr id="27" name="Прямая соединительная линия 26"/>
          <p:cNvCxnSpPr/>
          <p:nvPr/>
        </p:nvCxnSpPr>
        <p:spPr>
          <a:xfrm flipV="1">
            <a:off x="7884368" y="2924944"/>
            <a:ext cx="936104" cy="859532"/>
          </a:xfrm>
          <a:prstGeom prst="line">
            <a:avLst/>
          </a:prstGeom>
          <a:ln w="508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Прямая соединительная линия 27"/>
          <p:cNvCxnSpPr/>
          <p:nvPr/>
        </p:nvCxnSpPr>
        <p:spPr>
          <a:xfrm flipH="1" flipV="1">
            <a:off x="7884368" y="2924944"/>
            <a:ext cx="1008112" cy="864096"/>
          </a:xfrm>
          <a:prstGeom prst="line">
            <a:avLst/>
          </a:prstGeom>
          <a:ln w="50800">
            <a:solidFill>
              <a:srgbClr val="FF0000"/>
            </a:solidFill>
          </a:ln>
        </p:spPr>
        <p:style>
          <a:lnRef idx="3">
            <a:schemeClr val="accent2"/>
          </a:lnRef>
          <a:fillRef idx="0">
            <a:schemeClr val="accent2"/>
          </a:fillRef>
          <a:effectRef idx="2">
            <a:schemeClr val="accent2"/>
          </a:effectRef>
          <a:fontRef idx="minor">
            <a:schemeClr val="tx1"/>
          </a:fontRef>
        </p:style>
      </p:cxnSp>
      <p:pic>
        <p:nvPicPr>
          <p:cNvPr id="32770" name="Picture 2" descr="Картинка 133 из 2677"/>
          <p:cNvPicPr>
            <a:picLocks noChangeAspect="1" noChangeArrowheads="1" noCrop="1"/>
          </p:cNvPicPr>
          <p:nvPr/>
        </p:nvPicPr>
        <p:blipFill>
          <a:blip r:embed="rId6" cstate="print"/>
          <a:srcRect/>
          <a:stretch>
            <a:fillRect/>
          </a:stretch>
        </p:blipFill>
        <p:spPr bwMode="auto">
          <a:xfrm>
            <a:off x="3419872" y="1412776"/>
            <a:ext cx="3046868" cy="233593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22531" name="Text Box 8"/>
          <p:cNvSpPr txBox="1">
            <a:spLocks noChangeArrowheads="1"/>
          </p:cNvSpPr>
          <p:nvPr/>
        </p:nvSpPr>
        <p:spPr bwMode="auto">
          <a:xfrm>
            <a:off x="971600" y="476672"/>
            <a:ext cx="7394973" cy="1015663"/>
          </a:xfrm>
          <a:prstGeom prst="rect">
            <a:avLst/>
          </a:prstGeom>
          <a:noFill/>
          <a:ln w="9525">
            <a:noFill/>
            <a:miter lim="800000"/>
            <a:headEnd/>
            <a:tailEnd/>
          </a:ln>
        </p:spPr>
        <p:txBody>
          <a:bodyPr wrap="none">
            <a:spAutoFit/>
          </a:bodyPr>
          <a:lstStyle/>
          <a:p>
            <a:r>
              <a:rPr lang="ru-RU" sz="6000" b="1" u="sng" dirty="0">
                <a:solidFill>
                  <a:srgbClr val="0000FF"/>
                </a:solidFill>
                <a:latin typeface="Monotype Corsiva" pitchFamily="66" charset="0"/>
                <a:hlinkClick r:id="rId3" action="ppaction://hlinksldjump"/>
              </a:rPr>
              <a:t>Что здесь зашифровано?</a:t>
            </a:r>
            <a:endParaRPr lang="ru-RU" sz="6000" b="1" u="sng" dirty="0">
              <a:solidFill>
                <a:srgbClr val="0000FF"/>
              </a:solidFill>
              <a:latin typeface="Monotype Corsiva" pitchFamily="66" charset="0"/>
            </a:endParaRPr>
          </a:p>
        </p:txBody>
      </p:sp>
      <p:sp>
        <p:nvSpPr>
          <p:cNvPr id="22533" name="Text Box 32"/>
          <p:cNvSpPr txBox="1">
            <a:spLocks noChangeArrowheads="1"/>
          </p:cNvSpPr>
          <p:nvPr/>
        </p:nvSpPr>
        <p:spPr bwMode="auto">
          <a:xfrm>
            <a:off x="8243888" y="5445125"/>
            <a:ext cx="184150" cy="519113"/>
          </a:xfrm>
          <a:prstGeom prst="rect">
            <a:avLst/>
          </a:prstGeom>
          <a:noFill/>
          <a:ln w="9525">
            <a:noFill/>
            <a:miter lim="800000"/>
            <a:headEnd/>
            <a:tailEnd/>
          </a:ln>
        </p:spPr>
        <p:txBody>
          <a:bodyPr wrap="none">
            <a:spAutoFit/>
          </a:bodyPr>
          <a:lstStyle/>
          <a:p>
            <a:endParaRPr lang="ru-RU" sz="2800" b="1" i="1">
              <a:latin typeface="Times New Roman" pitchFamily="18" charset="0"/>
            </a:endParaRPr>
          </a:p>
        </p:txBody>
      </p:sp>
      <p:sp>
        <p:nvSpPr>
          <p:cNvPr id="24" name="Прямоугольник 23"/>
          <p:cNvSpPr/>
          <p:nvPr/>
        </p:nvSpPr>
        <p:spPr>
          <a:xfrm>
            <a:off x="-684584" y="1340768"/>
            <a:ext cx="5072098" cy="378565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24000" b="1" i="1" spc="150" dirty="0">
                <a:ln w="11430"/>
                <a:solidFill>
                  <a:srgbClr val="0000FF"/>
                </a:solidFill>
                <a:effectLst>
                  <a:outerShdw blurRad="25400" algn="tl" rotWithShape="0">
                    <a:srgbClr val="000000">
                      <a:alpha val="43000"/>
                    </a:srgbClr>
                  </a:outerShdw>
                </a:effectLst>
                <a:latin typeface="Times New Roman" pitchFamily="18" charset="0"/>
              </a:rPr>
              <a:t>И</a:t>
            </a:r>
            <a:endParaRPr lang="ru-RU" sz="24000" b="1" spc="150" dirty="0">
              <a:ln w="11430"/>
              <a:solidFill>
                <a:srgbClr val="0000FF"/>
              </a:solidFill>
              <a:effectLst>
                <a:outerShdw blurRad="25400" algn="tl" rotWithShape="0">
                  <a:srgbClr val="000000">
                    <a:alpha val="43000"/>
                  </a:srgbClr>
                </a:outerShdw>
              </a:effectLst>
            </a:endParaRPr>
          </a:p>
        </p:txBody>
      </p:sp>
      <p:sp>
        <p:nvSpPr>
          <p:cNvPr id="25" name="Прямоугольник 24"/>
          <p:cNvSpPr/>
          <p:nvPr/>
        </p:nvSpPr>
        <p:spPr>
          <a:xfrm>
            <a:off x="1619672" y="2276872"/>
            <a:ext cx="838448" cy="646331"/>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ru-RU" sz="3600" b="1" spc="150" dirty="0" err="1">
                <a:ln w="11430"/>
                <a:solidFill>
                  <a:srgbClr val="FF0000"/>
                </a:solidFill>
                <a:effectLst>
                  <a:outerShdw blurRad="25400" algn="tl" rotWithShape="0">
                    <a:srgbClr val="000000">
                      <a:alpha val="43000"/>
                    </a:srgbClr>
                  </a:outerShdw>
                </a:effectLst>
              </a:rPr>
              <a:t>ди</a:t>
            </a:r>
            <a:endParaRPr lang="ru-RU" sz="3600" b="1" spc="150" dirty="0">
              <a:ln w="11430"/>
              <a:solidFill>
                <a:srgbClr val="FF0000"/>
              </a:solidFill>
              <a:effectLst>
                <a:outerShdw blurRad="25400" algn="tl" rotWithShape="0">
                  <a:srgbClr val="000000">
                    <a:alpha val="43000"/>
                  </a:srgbClr>
                </a:outerShdw>
              </a:effectLst>
            </a:endParaRPr>
          </a:p>
        </p:txBody>
      </p:sp>
      <p:sp>
        <p:nvSpPr>
          <p:cNvPr id="26" name="Прямоугольник 25"/>
          <p:cNvSpPr/>
          <p:nvPr/>
        </p:nvSpPr>
        <p:spPr>
          <a:xfrm>
            <a:off x="3131840" y="2420888"/>
            <a:ext cx="1440160" cy="156966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ru-RU" sz="9600" b="1" spc="150" dirty="0" err="1">
                <a:ln w="11430"/>
                <a:solidFill>
                  <a:srgbClr val="FF0000"/>
                </a:solidFill>
                <a:effectLst>
                  <a:outerShdw blurRad="25400" algn="tl" rotWithShape="0">
                    <a:srgbClr val="000000">
                      <a:alpha val="43000"/>
                    </a:srgbClr>
                  </a:outerShdw>
                </a:effectLst>
              </a:rPr>
              <a:t>д</a:t>
            </a:r>
            <a:endParaRPr lang="ru-RU" sz="9600" b="1" spc="150" dirty="0">
              <a:ln w="11430"/>
              <a:solidFill>
                <a:srgbClr val="FF0000"/>
              </a:solidFill>
              <a:effectLst>
                <a:outerShdw blurRad="25400" algn="tl" rotWithShape="0">
                  <a:srgbClr val="000000">
                    <a:alpha val="43000"/>
                  </a:srgbClr>
                </a:outerShdw>
              </a:effectLst>
            </a:endParaRPr>
          </a:p>
        </p:txBody>
      </p:sp>
      <p:sp>
        <p:nvSpPr>
          <p:cNvPr id="27" name="Прямоугольник 26"/>
          <p:cNvSpPr/>
          <p:nvPr/>
        </p:nvSpPr>
        <p:spPr>
          <a:xfrm>
            <a:off x="4793528" y="2571744"/>
            <a:ext cx="381836"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smtClean="0">
                <a:ln w="11430"/>
                <a:solidFill>
                  <a:srgbClr val="0000FF"/>
                </a:solidFill>
                <a:effectLst>
                  <a:outerShdw blurRad="25400" algn="tl" rotWithShape="0">
                    <a:srgbClr val="000000">
                      <a:alpha val="43000"/>
                    </a:srgbClr>
                  </a:outerShdw>
                </a:effectLst>
              </a:rPr>
              <a:t>‘</a:t>
            </a:r>
            <a:endParaRPr lang="ru-RU" sz="5400" b="1" spc="150" dirty="0">
              <a:ln w="11430"/>
              <a:solidFill>
                <a:srgbClr val="0000FF"/>
              </a:solidFill>
              <a:effectLst>
                <a:outerShdw blurRad="25400" algn="tl" rotWithShape="0">
                  <a:srgbClr val="000000">
                    <a:alpha val="43000"/>
                  </a:srgbClr>
                </a:outerShdw>
              </a:effectLst>
            </a:endParaRPr>
          </a:p>
        </p:txBody>
      </p:sp>
      <p:sp>
        <p:nvSpPr>
          <p:cNvPr id="59" name="Прямоугольник 58"/>
          <p:cNvSpPr/>
          <p:nvPr/>
        </p:nvSpPr>
        <p:spPr>
          <a:xfrm>
            <a:off x="7452320" y="2348880"/>
            <a:ext cx="1080120" cy="1569660"/>
          </a:xfrm>
          <a:prstGeom prst="rect">
            <a:avLst/>
          </a:prstGeom>
        </p:spPr>
        <p:txBody>
          <a:bodyPr wrap="square">
            <a:spAutoFit/>
          </a:bodyPr>
          <a:lstStyle/>
          <a:p>
            <a:pPr algn="ctr">
              <a:defRPr/>
            </a:pPr>
            <a:r>
              <a:rPr lang="ru-RU" sz="9600" b="1" spc="150" dirty="0" err="1">
                <a:ln w="11430"/>
                <a:solidFill>
                  <a:srgbClr val="FF0000"/>
                </a:solidFill>
                <a:effectLst>
                  <a:outerShdw blurRad="25400" algn="tl" rotWithShape="0">
                    <a:srgbClr val="000000">
                      <a:alpha val="43000"/>
                    </a:srgbClr>
                  </a:outerShdw>
                </a:effectLst>
              </a:rPr>
              <a:t>д</a:t>
            </a:r>
            <a:endParaRPr lang="ru-RU" sz="9600" b="1" spc="150" dirty="0">
              <a:ln w="11430"/>
              <a:solidFill>
                <a:srgbClr val="FF0000"/>
              </a:solidFill>
              <a:effectLst>
                <a:outerShdw blurRad="25400" algn="tl" rotWithShape="0">
                  <a:srgbClr val="000000">
                    <a:alpha val="43000"/>
                  </a:srgbClr>
                </a:outerShdw>
              </a:effectLst>
            </a:endParaRPr>
          </a:p>
        </p:txBody>
      </p:sp>
      <p:sp>
        <p:nvSpPr>
          <p:cNvPr id="60" name="Прямоугольник 59"/>
          <p:cNvSpPr/>
          <p:nvPr/>
        </p:nvSpPr>
        <p:spPr>
          <a:xfrm>
            <a:off x="6929438" y="2214563"/>
            <a:ext cx="522882" cy="923925"/>
          </a:xfrm>
          <a:prstGeom prst="rect">
            <a:avLst/>
          </a:prstGeom>
        </p:spPr>
        <p:txBody>
          <a:bodyPr wrap="square">
            <a:spAutoFit/>
          </a:bodyPr>
          <a:lstStyle/>
          <a:p>
            <a:pPr algn="ctr">
              <a:defRPr/>
            </a:pPr>
            <a:r>
              <a:rPr lang="ru-RU" sz="5400" b="1" spc="150" dirty="0">
                <a:ln w="11430"/>
                <a:solidFill>
                  <a:srgbClr val="0000FF"/>
                </a:solidFill>
                <a:effectLst>
                  <a:outerShdw blurRad="25400" algn="tl" rotWithShape="0">
                    <a:srgbClr val="000000">
                      <a:alpha val="43000"/>
                    </a:srgbClr>
                  </a:outerShdw>
                </a:effectLst>
              </a:rPr>
              <a:t>,</a:t>
            </a:r>
          </a:p>
        </p:txBody>
      </p:sp>
      <p:sp>
        <p:nvSpPr>
          <p:cNvPr id="62" name="Прямоугольник 61"/>
          <p:cNvSpPr/>
          <p:nvPr/>
        </p:nvSpPr>
        <p:spPr>
          <a:xfrm>
            <a:off x="4796734" y="5000636"/>
            <a:ext cx="3717685" cy="1015663"/>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ru-RU" sz="6000" b="1" spc="150" dirty="0" smtClean="0">
                <a:ln w="11430"/>
                <a:solidFill>
                  <a:srgbClr val="FF0000"/>
                </a:solidFill>
                <a:effectLst>
                  <a:outerShdw blurRad="25400" algn="tl" rotWithShape="0">
                    <a:srgbClr val="000000">
                      <a:alpha val="43000"/>
                    </a:srgbClr>
                  </a:outerShdw>
                </a:effectLst>
              </a:rPr>
              <a:t>дивиденд</a:t>
            </a:r>
            <a:endParaRPr lang="ru-RU" sz="6000" b="1" spc="150" dirty="0">
              <a:ln w="11430"/>
              <a:solidFill>
                <a:srgbClr val="FF0000"/>
              </a:solidFill>
              <a:effectLst>
                <a:outerShdw blurRad="25400" algn="tl" rotWithShape="0">
                  <a:srgbClr val="000000">
                    <a:alpha val="43000"/>
                  </a:srgbClr>
                </a:outerShdw>
              </a:effectLst>
            </a:endParaRPr>
          </a:p>
        </p:txBody>
      </p:sp>
      <p:pic>
        <p:nvPicPr>
          <p:cNvPr id="1026" name="Picture 2" descr="Картинка 1 из 511"/>
          <p:cNvPicPr>
            <a:picLocks noChangeAspect="1" noChangeArrowheads="1" noCrop="1"/>
          </p:cNvPicPr>
          <p:nvPr/>
        </p:nvPicPr>
        <p:blipFill>
          <a:blip r:embed="rId4" cstate="print"/>
          <a:srcRect/>
          <a:stretch>
            <a:fillRect/>
          </a:stretch>
        </p:blipFill>
        <p:spPr bwMode="auto">
          <a:xfrm>
            <a:off x="4718150" y="2564904"/>
            <a:ext cx="2293763" cy="178993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428596" y="428604"/>
            <a:ext cx="8143932" cy="5509200"/>
          </a:xfrm>
          <a:prstGeom prst="rect">
            <a:avLst/>
          </a:prstGeom>
        </p:spPr>
        <p:txBody>
          <a:bodyPr wrap="square">
            <a:spAutoFit/>
          </a:bodyPr>
          <a:lstStyle/>
          <a:p>
            <a:pPr algn="ctr"/>
            <a:r>
              <a:rPr lang="ru-RU" sz="4400" b="1" dirty="0" smtClean="0">
                <a:solidFill>
                  <a:srgbClr val="0033CC"/>
                </a:solidFill>
                <a:latin typeface="Monotype Corsiva" pitchFamily="66" charset="0"/>
                <a:hlinkClick r:id="rId3" action="ppaction://hlinksldjump"/>
              </a:rPr>
              <a:t>Этот ученый покинул свой родной город </a:t>
            </a:r>
            <a:r>
              <a:rPr lang="ru-RU" sz="4400" b="1" dirty="0" err="1" smtClean="0">
                <a:solidFill>
                  <a:srgbClr val="0033CC"/>
                </a:solidFill>
                <a:latin typeface="Monotype Corsiva" pitchFamily="66" charset="0"/>
                <a:hlinkClick r:id="rId3" action="ppaction://hlinksldjump"/>
              </a:rPr>
              <a:t>Самос</a:t>
            </a:r>
            <a:r>
              <a:rPr lang="ru-RU" sz="4400" b="1" dirty="0" smtClean="0">
                <a:solidFill>
                  <a:srgbClr val="0033CC"/>
                </a:solidFill>
                <a:latin typeface="Monotype Corsiva" pitchFamily="66" charset="0"/>
                <a:hlinkClick r:id="rId3" action="ppaction://hlinksldjump"/>
              </a:rPr>
              <a:t>, много путешествовал, занимался математикой, создал свою школу, первым разделил числа на четные и нечетные, простые и составные, доказал теорему, которая стала называться его именем. Как звали этого ученого?</a:t>
            </a:r>
            <a:endParaRPr lang="ru-RU" sz="4400" dirty="0">
              <a:latin typeface="Monotype Corsiva" pitchFamily="66" charset="0"/>
            </a:endParaRPr>
          </a:p>
        </p:txBody>
      </p:sp>
      <p:pic>
        <p:nvPicPr>
          <p:cNvPr id="4" name="Picture 12" descr="3"/>
          <p:cNvPicPr>
            <a:picLocks noChangeAspect="1" noChangeArrowheads="1"/>
          </p:cNvPicPr>
          <p:nvPr/>
        </p:nvPicPr>
        <p:blipFill>
          <a:blip r:embed="rId4"/>
          <a:srcRect/>
          <a:stretch>
            <a:fillRect/>
          </a:stretch>
        </p:blipFill>
        <p:spPr bwMode="auto">
          <a:xfrm>
            <a:off x="3019358" y="1071546"/>
            <a:ext cx="3265538" cy="3929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642910" y="500042"/>
            <a:ext cx="8001056" cy="5632311"/>
          </a:xfrm>
          <a:prstGeom prst="rect">
            <a:avLst/>
          </a:prstGeom>
        </p:spPr>
        <p:txBody>
          <a:bodyPr wrap="square">
            <a:spAutoFit/>
          </a:bodyPr>
          <a:lstStyle/>
          <a:p>
            <a:pPr algn="ctr"/>
            <a:r>
              <a:rPr lang="ru-RU" sz="4000" b="1" dirty="0" smtClean="0">
                <a:solidFill>
                  <a:srgbClr val="0000FF"/>
                </a:solidFill>
                <a:latin typeface="Monotype Corsiva" pitchFamily="66" charset="0"/>
                <a:hlinkClick r:id="rId3" action="ppaction://hlinksldjump"/>
              </a:rPr>
              <a:t>Восклицание «Эврика!» знаменующее торжество разума, подарил этот великий ученый. Он родился более 20 веков назад. «Он заложил первоосновы почти всех открытий, развитием которых мы гордимся сегодня». На надгробном памятнике этого ученого изображен шар и описанный около него цилиндр. Кто это?</a:t>
            </a:r>
            <a:endParaRPr lang="ru-RU" sz="4000" dirty="0">
              <a:solidFill>
                <a:srgbClr val="0000FF"/>
              </a:solidFill>
              <a:latin typeface="Monotype Corsiva" pitchFamily="66" charset="0"/>
            </a:endParaRPr>
          </a:p>
        </p:txBody>
      </p:sp>
      <p:pic>
        <p:nvPicPr>
          <p:cNvPr id="4" name="Picture 11" descr="Архимед 1"/>
          <p:cNvPicPr>
            <a:picLocks noChangeAspect="1" noChangeArrowheads="1"/>
          </p:cNvPicPr>
          <p:nvPr/>
        </p:nvPicPr>
        <p:blipFill>
          <a:blip r:embed="rId4"/>
          <a:srcRect/>
          <a:stretch>
            <a:fillRect/>
          </a:stretch>
        </p:blipFill>
        <p:spPr bwMode="auto">
          <a:xfrm>
            <a:off x="2214546" y="857232"/>
            <a:ext cx="3803650" cy="5254625"/>
          </a:xfrm>
          <a:prstGeom prst="rect">
            <a:avLst/>
          </a:prstGeom>
          <a:noFill/>
        </p:spPr>
      </p:pic>
      <p:sp>
        <p:nvSpPr>
          <p:cNvPr id="5" name="Text Box 12"/>
          <p:cNvSpPr txBox="1">
            <a:spLocks noChangeArrowheads="1"/>
          </p:cNvSpPr>
          <p:nvPr/>
        </p:nvSpPr>
        <p:spPr bwMode="auto">
          <a:xfrm>
            <a:off x="3428992" y="4929198"/>
            <a:ext cx="1963738" cy="579437"/>
          </a:xfrm>
          <a:prstGeom prst="rect">
            <a:avLst/>
          </a:prstGeom>
          <a:noFill/>
          <a:ln w="9525">
            <a:noFill/>
            <a:miter lim="800000"/>
            <a:headEnd/>
            <a:tailEnd/>
          </a:ln>
          <a:effectLst/>
        </p:spPr>
        <p:txBody>
          <a:bodyPr wrap="none">
            <a:spAutoFit/>
          </a:bodyPr>
          <a:lstStyle/>
          <a:p>
            <a:r>
              <a:rPr lang="ru-RU" sz="3200" b="1" dirty="0">
                <a:solidFill>
                  <a:schemeClr val="bg1"/>
                </a:solidFill>
                <a:effectLst>
                  <a:outerShdw blurRad="38100" dist="38100" dir="2700000" algn="tl">
                    <a:srgbClr val="000000"/>
                  </a:outerShdw>
                </a:effectLst>
                <a:latin typeface="Comic Sans MS" pitchFamily="66" charset="0"/>
              </a:rPr>
              <a:t>Архимед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785786" y="857232"/>
            <a:ext cx="7643866" cy="4708981"/>
          </a:xfrm>
          <a:prstGeom prst="rect">
            <a:avLst/>
          </a:prstGeom>
        </p:spPr>
        <p:txBody>
          <a:bodyPr wrap="square">
            <a:spAutoFit/>
          </a:bodyPr>
          <a:lstStyle/>
          <a:p>
            <a:pPr algn="ctr"/>
            <a:r>
              <a:rPr lang="ru-RU" sz="6000" b="1" dirty="0" smtClean="0">
                <a:solidFill>
                  <a:srgbClr val="0033CC"/>
                </a:solidFill>
                <a:latin typeface="Monotype Corsiva" pitchFamily="66" charset="0"/>
                <a:hlinkClick r:id="rId3" action="ppaction://hlinksldjump"/>
              </a:rPr>
              <a:t>Какой ученый создал свою «звездную» геометрию, не включив в нее </a:t>
            </a:r>
            <a:r>
              <a:rPr lang="en-US" sz="6000" b="1" dirty="0" smtClean="0">
                <a:solidFill>
                  <a:srgbClr val="0033CC"/>
                </a:solidFill>
                <a:latin typeface="Monotype Corsiva" pitchFamily="66" charset="0"/>
                <a:hlinkClick r:id="rId3" action="ppaction://hlinksldjump"/>
              </a:rPr>
              <a:t>V </a:t>
            </a:r>
            <a:r>
              <a:rPr lang="ru-RU" sz="6000" b="1" dirty="0" smtClean="0">
                <a:solidFill>
                  <a:srgbClr val="0033CC"/>
                </a:solidFill>
                <a:latin typeface="Monotype Corsiva" pitchFamily="66" charset="0"/>
                <a:hlinkClick r:id="rId3" action="ppaction://hlinksldjump"/>
              </a:rPr>
              <a:t>постулат Евклида? Кто этот ученый?</a:t>
            </a:r>
            <a:endParaRPr lang="ru-RU" sz="6000" dirty="0">
              <a:latin typeface="Monotype Corsiva" pitchFamily="66" charset="0"/>
            </a:endParaRPr>
          </a:p>
        </p:txBody>
      </p:sp>
      <p:pic>
        <p:nvPicPr>
          <p:cNvPr id="5" name="Picture 7" descr="портр матем 1"/>
          <p:cNvPicPr>
            <a:picLocks noChangeAspect="1" noChangeArrowheads="1"/>
          </p:cNvPicPr>
          <p:nvPr/>
        </p:nvPicPr>
        <p:blipFill>
          <a:blip r:embed="rId4"/>
          <a:srcRect/>
          <a:stretch>
            <a:fillRect/>
          </a:stretch>
        </p:blipFill>
        <p:spPr bwMode="auto">
          <a:xfrm>
            <a:off x="2786050" y="1428736"/>
            <a:ext cx="3125820" cy="4170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428596" y="428604"/>
            <a:ext cx="8429684" cy="6186309"/>
          </a:xfrm>
          <a:prstGeom prst="rect">
            <a:avLst/>
          </a:prstGeom>
        </p:spPr>
        <p:txBody>
          <a:bodyPr wrap="square">
            <a:spAutoFit/>
          </a:bodyPr>
          <a:lstStyle/>
          <a:p>
            <a:pPr algn="ctr"/>
            <a:r>
              <a:rPr lang="ru-RU" sz="3600" b="1" dirty="0" smtClean="0">
                <a:solidFill>
                  <a:srgbClr val="0033CC"/>
                </a:solidFill>
                <a:latin typeface="Monotype Corsiva" pitchFamily="66" charset="0"/>
                <a:hlinkClick r:id="rId3" action="ppaction://hlinksldjump"/>
              </a:rPr>
              <a:t>Труды этого математика были почти единственным руководством по одному из разделов математики в школе. Он самоотверженно любил науку и никогда не допускал неискренности. Однажды царь обратился к нему с вопросом, нет ли более краткого пути для познания его трудов. На это он гордо ответил, что «в математике нет царской дороги». Его трактат «Начала» издавался наибольшее число раз. Кто этот математик?</a:t>
            </a:r>
            <a:endParaRPr lang="ru-RU" sz="3600" dirty="0">
              <a:latin typeface="Monotype Corsiva" pitchFamily="66" charset="0"/>
            </a:endParaRPr>
          </a:p>
        </p:txBody>
      </p:sp>
      <p:pic>
        <p:nvPicPr>
          <p:cNvPr id="4" name="Picture 10" descr="портр матем"/>
          <p:cNvPicPr>
            <a:picLocks noChangeAspect="1" noChangeArrowheads="1"/>
          </p:cNvPicPr>
          <p:nvPr/>
        </p:nvPicPr>
        <p:blipFill>
          <a:blip r:embed="rId4"/>
          <a:srcRect/>
          <a:stretch>
            <a:fillRect/>
          </a:stretch>
        </p:blipFill>
        <p:spPr bwMode="auto">
          <a:xfrm>
            <a:off x="2857487" y="1285860"/>
            <a:ext cx="3190657"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2000" fill="hold"/>
                                        <p:tgtEl>
                                          <p:spTgt spid="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Картинка 8 из 3472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3275856" y="188640"/>
            <a:ext cx="5184576" cy="1296144"/>
          </a:xfrm>
          <a:prstGeom prst="rect">
            <a:avLst/>
          </a:prstGeom>
          <a:noFill/>
        </p:spPr>
        <p:txBody>
          <a:bodyPr wrap="none" lIns="91440" tIns="45720" rIns="91440" bIns="45720">
            <a:prstTxWarp prst="textInflateTop">
              <a:avLst/>
            </a:prstTxWarp>
            <a:spAutoFit/>
          </a:bodyPr>
          <a:lstStyle/>
          <a:p>
            <a:pPr algn="ct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a:t>
            </a:r>
            <a:r>
              <a:rPr lang="ru-RU"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равила </a:t>
            </a: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игры</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4" descr="Картинка 48 из 160101"/>
          <p:cNvPicPr>
            <a:picLocks noChangeAspect="1" noChangeArrowheads="1"/>
          </p:cNvPicPr>
          <p:nvPr/>
        </p:nvPicPr>
        <p:blipFill>
          <a:blip r:embed="rId3" cstate="print"/>
          <a:srcRect/>
          <a:stretch>
            <a:fillRect/>
          </a:stretch>
        </p:blipFill>
        <p:spPr bwMode="auto">
          <a:xfrm>
            <a:off x="251520" y="2609528"/>
            <a:ext cx="3430641" cy="4248472"/>
          </a:xfrm>
          <a:prstGeom prst="rect">
            <a:avLst/>
          </a:prstGeom>
          <a:noFill/>
        </p:spPr>
      </p:pic>
      <p:sp>
        <p:nvSpPr>
          <p:cNvPr id="7" name="Прямоугольник 6"/>
          <p:cNvSpPr/>
          <p:nvPr/>
        </p:nvSpPr>
        <p:spPr>
          <a:xfrm>
            <a:off x="3059832" y="1772816"/>
            <a:ext cx="5760640" cy="5016758"/>
          </a:xfrm>
          <a:prstGeom prst="rect">
            <a:avLst/>
          </a:prstGeom>
        </p:spPr>
        <p:txBody>
          <a:bodyPr wrap="square">
            <a:spAutoFit/>
          </a:bodyPr>
          <a:lstStyle/>
          <a:p>
            <a:pPr marL="685800" indent="-685800" algn="just">
              <a:buFont typeface="Wingdings" pitchFamily="2" charset="2"/>
              <a:buChar char="Ø"/>
              <a:defRPr/>
            </a:pPr>
            <a:r>
              <a:rPr lang="ru-RU" sz="3200" b="1" dirty="0">
                <a:solidFill>
                  <a:srgbClr val="0000FF"/>
                </a:solidFill>
                <a:latin typeface="Monotype Corsiva" pitchFamily="66" charset="0"/>
              </a:rPr>
              <a:t>Стартовый капитал каждой </a:t>
            </a:r>
            <a:r>
              <a:rPr lang="ru-RU" sz="3200" b="1" dirty="0" smtClean="0">
                <a:solidFill>
                  <a:srgbClr val="0000FF"/>
                </a:solidFill>
                <a:latin typeface="Monotype Corsiva" pitchFamily="66" charset="0"/>
              </a:rPr>
              <a:t>команды </a:t>
            </a:r>
            <a:r>
              <a:rPr lang="ru-RU" sz="3200" b="1" dirty="0">
                <a:solidFill>
                  <a:srgbClr val="0000FF"/>
                </a:solidFill>
                <a:latin typeface="Monotype Corsiva" pitchFamily="66" charset="0"/>
              </a:rPr>
              <a:t>–</a:t>
            </a:r>
            <a:r>
              <a:rPr lang="ru-RU" sz="3200" b="1" dirty="0" smtClean="0">
                <a:solidFill>
                  <a:srgbClr val="0000FF"/>
                </a:solidFill>
                <a:latin typeface="Monotype Corsiva" pitchFamily="66" charset="0"/>
              </a:rPr>
              <a:t>1000 евро</a:t>
            </a:r>
            <a:endParaRPr lang="ru-RU" sz="3200" b="1" dirty="0">
              <a:solidFill>
                <a:srgbClr val="0000FF"/>
              </a:solidFill>
              <a:latin typeface="Monotype Corsiva" pitchFamily="66" charset="0"/>
            </a:endParaRPr>
          </a:p>
          <a:p>
            <a:pPr marL="685800" indent="-685800" algn="just">
              <a:buFont typeface="Wingdings" pitchFamily="2" charset="2"/>
              <a:buChar char="Ø"/>
              <a:defRPr/>
            </a:pPr>
            <a:r>
              <a:rPr lang="ru-RU" sz="3200" b="1" dirty="0" smtClean="0">
                <a:solidFill>
                  <a:srgbClr val="0000FF"/>
                </a:solidFill>
                <a:latin typeface="Monotype Corsiva" pitchFamily="66" charset="0"/>
              </a:rPr>
              <a:t>Ваша </a:t>
            </a:r>
            <a:r>
              <a:rPr lang="ru-RU" sz="3200" b="1" dirty="0">
                <a:solidFill>
                  <a:srgbClr val="0000FF"/>
                </a:solidFill>
                <a:latin typeface="Monotype Corsiva" pitchFamily="66" charset="0"/>
              </a:rPr>
              <a:t>задача увеличить свой стартовый капитал за счет решения </a:t>
            </a:r>
            <a:r>
              <a:rPr lang="ru-RU" sz="3200" b="1" dirty="0" smtClean="0">
                <a:solidFill>
                  <a:srgbClr val="0000FF"/>
                </a:solidFill>
                <a:latin typeface="Monotype Corsiva" pitchFamily="66" charset="0"/>
              </a:rPr>
              <a:t> математических задач</a:t>
            </a:r>
            <a:endParaRPr lang="ru-RU" sz="3200" b="1" dirty="0">
              <a:solidFill>
                <a:srgbClr val="0000FF"/>
              </a:solidFill>
              <a:latin typeface="Monotype Corsiva" pitchFamily="66" charset="0"/>
            </a:endParaRPr>
          </a:p>
          <a:p>
            <a:pPr marL="685800" indent="-685800" algn="just">
              <a:buFont typeface="Wingdings" pitchFamily="2" charset="2"/>
              <a:buChar char="Ø"/>
              <a:defRPr/>
            </a:pPr>
            <a:r>
              <a:rPr lang="ru-RU" sz="3200" b="1" dirty="0" smtClean="0">
                <a:solidFill>
                  <a:srgbClr val="0000FF"/>
                </a:solidFill>
                <a:latin typeface="Monotype Corsiva" pitchFamily="66" charset="0"/>
              </a:rPr>
              <a:t>Командам </a:t>
            </a:r>
            <a:r>
              <a:rPr lang="ru-RU" sz="3200" b="1" dirty="0">
                <a:solidFill>
                  <a:srgbClr val="0000FF"/>
                </a:solidFill>
                <a:latin typeface="Monotype Corsiva" pitchFamily="66" charset="0"/>
              </a:rPr>
              <a:t>предлагается по очереди выбирать себе задания, каждое задание имеет определенную </a:t>
            </a:r>
            <a:r>
              <a:rPr lang="ru-RU" sz="3200" b="1" dirty="0" smtClean="0">
                <a:solidFill>
                  <a:srgbClr val="0000FF"/>
                </a:solidFill>
                <a:latin typeface="Monotype Corsiva" pitchFamily="66" charset="0"/>
              </a:rPr>
              <a:t>стоимость</a:t>
            </a:r>
            <a:endParaRPr lang="ru-RU" sz="3200" b="1" dirty="0">
              <a:solidFill>
                <a:srgbClr val="0000FF"/>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0" y="0"/>
            <a:ext cx="9211227" cy="6858000"/>
          </a:xfrm>
          <a:prstGeom prst="rect">
            <a:avLst/>
          </a:prstGeom>
          <a:noFill/>
        </p:spPr>
      </p:pic>
      <p:sp>
        <p:nvSpPr>
          <p:cNvPr id="3" name="Прямоугольник 2"/>
          <p:cNvSpPr/>
          <p:nvPr/>
        </p:nvSpPr>
        <p:spPr>
          <a:xfrm>
            <a:off x="500034" y="642918"/>
            <a:ext cx="8286776" cy="4832092"/>
          </a:xfrm>
          <a:prstGeom prst="rect">
            <a:avLst/>
          </a:prstGeom>
        </p:spPr>
        <p:txBody>
          <a:bodyPr wrap="square">
            <a:spAutoFit/>
          </a:bodyPr>
          <a:lstStyle/>
          <a:p>
            <a:pPr algn="ctr"/>
            <a:r>
              <a:rPr lang="ru-RU" sz="4400" b="1" dirty="0" smtClean="0">
                <a:solidFill>
                  <a:srgbClr val="0000FF"/>
                </a:solidFill>
                <a:latin typeface="Monotype Corsiva" pitchFamily="66" charset="0"/>
                <a:hlinkClick r:id="rId3" action="ppaction://hlinksldjump"/>
              </a:rPr>
              <a:t>Древнегреческий математик, сделал следующие открытия: доказал равенство вертикальных углов, равенство углов при основании равнобедренного треугольника, научился делить отрезок на </a:t>
            </a:r>
            <a:r>
              <a:rPr lang="ru-RU" sz="4400" b="1" dirty="0" err="1" smtClean="0">
                <a:solidFill>
                  <a:srgbClr val="0000FF"/>
                </a:solidFill>
                <a:latin typeface="Monotype Corsiva" pitchFamily="66" charset="0"/>
                <a:hlinkClick r:id="rId3" action="ppaction://hlinksldjump"/>
              </a:rPr>
              <a:t>п</a:t>
            </a:r>
            <a:r>
              <a:rPr lang="ru-RU" sz="4400" b="1" dirty="0" smtClean="0">
                <a:solidFill>
                  <a:srgbClr val="0000FF"/>
                </a:solidFill>
                <a:latin typeface="Monotype Corsiva" pitchFamily="66" charset="0"/>
                <a:hlinkClick r:id="rId3" action="ppaction://hlinksldjump"/>
              </a:rPr>
              <a:t> частей. Кто этот ученый?</a:t>
            </a:r>
            <a:endParaRPr lang="ru-RU" sz="4400" dirty="0">
              <a:solidFill>
                <a:srgbClr val="0000FF"/>
              </a:solidFill>
              <a:latin typeface="Monotype Corsiva" pitchFamily="66" charset="0"/>
            </a:endParaRPr>
          </a:p>
        </p:txBody>
      </p:sp>
      <p:pic>
        <p:nvPicPr>
          <p:cNvPr id="4" name="Picture 10" descr="Фалес Милетский"/>
          <p:cNvPicPr>
            <a:picLocks noChangeAspect="1" noChangeArrowheads="1"/>
          </p:cNvPicPr>
          <p:nvPr/>
        </p:nvPicPr>
        <p:blipFill>
          <a:blip r:embed="rId4"/>
          <a:srcRect/>
          <a:stretch>
            <a:fillRect/>
          </a:stretch>
        </p:blipFill>
        <p:spPr bwMode="auto">
          <a:xfrm>
            <a:off x="2571736" y="1428736"/>
            <a:ext cx="3671887" cy="4248150"/>
          </a:xfrm>
          <a:prstGeom prst="rect">
            <a:avLst/>
          </a:prstGeom>
          <a:noFill/>
        </p:spPr>
      </p:pic>
      <p:sp>
        <p:nvSpPr>
          <p:cNvPr id="5" name="Text Box 13"/>
          <p:cNvSpPr txBox="1">
            <a:spLocks noChangeArrowheads="1"/>
          </p:cNvSpPr>
          <p:nvPr/>
        </p:nvSpPr>
        <p:spPr bwMode="auto">
          <a:xfrm>
            <a:off x="2643174" y="5715016"/>
            <a:ext cx="3763963" cy="579438"/>
          </a:xfrm>
          <a:prstGeom prst="rect">
            <a:avLst/>
          </a:prstGeom>
          <a:noFill/>
          <a:ln w="9525">
            <a:noFill/>
            <a:miter lim="800000"/>
            <a:headEnd/>
            <a:tailEnd/>
          </a:ln>
          <a:effectLst/>
        </p:spPr>
        <p:txBody>
          <a:bodyPr wrap="none">
            <a:spAutoFit/>
          </a:bodyPr>
          <a:lstStyle/>
          <a:p>
            <a:r>
              <a:rPr lang="ru-RU" sz="3200" b="1" dirty="0">
                <a:solidFill>
                  <a:srgbClr val="800000"/>
                </a:solidFill>
                <a:effectLst>
                  <a:outerShdw blurRad="38100" dist="38100" dir="2700000" algn="tl">
                    <a:srgbClr val="000000"/>
                  </a:outerShdw>
                </a:effectLst>
                <a:latin typeface="Comic Sans MS" pitchFamily="66" charset="0"/>
              </a:rPr>
              <a:t>Фалес Милетский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2000" fill="hold"/>
                                        <p:tgtEl>
                                          <p:spTgt spid="4"/>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611560" y="1700808"/>
            <a:ext cx="7704856" cy="1938992"/>
          </a:xfrm>
          <a:prstGeom prst="rect">
            <a:avLst/>
          </a:prstGeom>
        </p:spPr>
        <p:txBody>
          <a:bodyPr wrap="square">
            <a:spAutoFit/>
          </a:bodyPr>
          <a:lstStyle/>
          <a:p>
            <a:pPr algn="ctr"/>
            <a:r>
              <a:rPr lang="ru-RU" sz="6000" b="1" u="sng" dirty="0" smtClean="0">
                <a:solidFill>
                  <a:srgbClr val="0000FF"/>
                </a:solidFill>
                <a:effectLst>
                  <a:outerShdw blurRad="38100" dist="38100" dir="2700000" algn="tl">
                    <a:srgbClr val="000000"/>
                  </a:outerShdw>
                </a:effectLst>
                <a:latin typeface="Monotype Corsiva" pitchFamily="66" charset="0"/>
                <a:hlinkClick r:id="rId3" action="ppaction://hlinksldjump"/>
              </a:rPr>
              <a:t>Чему равно </a:t>
            </a:r>
          </a:p>
          <a:p>
            <a:pPr algn="ctr"/>
            <a:r>
              <a:rPr lang="ru-RU" sz="6000" b="1" u="sng" dirty="0" smtClean="0">
                <a:solidFill>
                  <a:srgbClr val="0000FF"/>
                </a:solidFill>
                <a:effectLst>
                  <a:outerShdw blurRad="38100" dist="38100" dir="2700000" algn="tl">
                    <a:srgbClr val="000000"/>
                  </a:outerShdw>
                </a:effectLst>
                <a:latin typeface="Monotype Corsiva" pitchFamily="66" charset="0"/>
                <a:hlinkClick r:id="rId3" action="ppaction://hlinksldjump"/>
              </a:rPr>
              <a:t>произведение всех цифр?</a:t>
            </a:r>
            <a:endParaRPr lang="ru-RU" sz="6000" u="sng" dirty="0">
              <a:solidFill>
                <a:srgbClr val="0000FF"/>
              </a:solidFill>
              <a:latin typeface="Monotype Corsiva" pitchFamily="66" charset="0"/>
            </a:endParaRPr>
          </a:p>
        </p:txBody>
      </p:sp>
      <p:pic>
        <p:nvPicPr>
          <p:cNvPr id="7" name="Picture 4" descr="Картинка 48 из 160101"/>
          <p:cNvPicPr>
            <a:picLocks noChangeAspect="1" noChangeArrowheads="1"/>
          </p:cNvPicPr>
          <p:nvPr/>
        </p:nvPicPr>
        <p:blipFill>
          <a:blip r:embed="rId4" cstate="print"/>
          <a:srcRect/>
          <a:stretch>
            <a:fillRect/>
          </a:stretch>
        </p:blipFill>
        <p:spPr bwMode="auto">
          <a:xfrm>
            <a:off x="323528" y="3736910"/>
            <a:ext cx="2520280" cy="3121090"/>
          </a:xfrm>
          <a:prstGeom prst="rect">
            <a:avLst/>
          </a:prstGeom>
          <a:noFill/>
        </p:spPr>
      </p:pic>
      <p:sp>
        <p:nvSpPr>
          <p:cNvPr id="8" name="TextBox 7"/>
          <p:cNvSpPr txBox="1"/>
          <p:nvPr/>
        </p:nvSpPr>
        <p:spPr>
          <a:xfrm>
            <a:off x="7380312" y="5085184"/>
            <a:ext cx="1440160" cy="1015663"/>
          </a:xfrm>
          <a:prstGeom prst="rect">
            <a:avLst/>
          </a:prstGeom>
          <a:noFill/>
        </p:spPr>
        <p:txBody>
          <a:bodyPr wrap="square" rtlCol="0">
            <a:spAutoFit/>
          </a:bodyPr>
          <a:lstStyle/>
          <a:p>
            <a:r>
              <a:rPr lang="en-US" sz="6000" b="1" dirty="0" smtClean="0">
                <a:solidFill>
                  <a:srgbClr val="FF0000"/>
                </a:solidFill>
              </a:rPr>
              <a:t>0</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67227" y="0"/>
            <a:ext cx="9211227" cy="6858000"/>
          </a:xfrm>
          <a:prstGeom prst="rect">
            <a:avLst/>
          </a:prstGeom>
          <a:noFill/>
        </p:spPr>
      </p:pic>
      <p:sp>
        <p:nvSpPr>
          <p:cNvPr id="4" name="Прямоугольник 3"/>
          <p:cNvSpPr/>
          <p:nvPr/>
        </p:nvSpPr>
        <p:spPr>
          <a:xfrm>
            <a:off x="683568" y="548680"/>
            <a:ext cx="7560840" cy="5909310"/>
          </a:xfrm>
          <a:prstGeom prst="rect">
            <a:avLst/>
          </a:prstGeom>
        </p:spPr>
        <p:txBody>
          <a:bodyPr wrap="square">
            <a:spAutoFit/>
          </a:bodyPr>
          <a:lstStyle/>
          <a:p>
            <a:pPr algn="ctr"/>
            <a:r>
              <a:rPr lang="ru-RU" sz="5400" b="1" u="sng" dirty="0" smtClean="0">
                <a:solidFill>
                  <a:srgbClr val="0000FF"/>
                </a:solidFill>
                <a:effectLst>
                  <a:outerShdw blurRad="38100" dist="38100" dir="2700000" algn="tl">
                    <a:srgbClr val="000000"/>
                  </a:outerShdw>
                </a:effectLst>
                <a:latin typeface="Monotype Corsiva" pitchFamily="66" charset="0"/>
                <a:hlinkClick r:id="rId3" action="ppaction://hlinksldjump"/>
              </a:rPr>
              <a:t>На столе лежали конфеты в кучке. Две матери, две дочери, да бабушка с внучкой взяли конфеты по одной штучке, и не стало кучки. Сколько конфет было в кучке?</a:t>
            </a:r>
            <a:endParaRPr lang="ru-RU" sz="5400" b="1" u="sng" dirty="0">
              <a:solidFill>
                <a:srgbClr val="0000FF"/>
              </a:solidFill>
              <a:latin typeface="Monotype Corsiva" pitchFamily="66" charset="0"/>
            </a:endParaRPr>
          </a:p>
        </p:txBody>
      </p:sp>
      <p:sp>
        <p:nvSpPr>
          <p:cNvPr id="5" name="TextBox 4"/>
          <p:cNvSpPr txBox="1"/>
          <p:nvPr/>
        </p:nvSpPr>
        <p:spPr>
          <a:xfrm>
            <a:off x="7596336" y="5842337"/>
            <a:ext cx="1872208" cy="1015663"/>
          </a:xfrm>
          <a:prstGeom prst="rect">
            <a:avLst/>
          </a:prstGeom>
          <a:noFill/>
        </p:spPr>
        <p:txBody>
          <a:bodyPr wrap="square" rtlCol="0">
            <a:spAutoFit/>
          </a:bodyPr>
          <a:lstStyle/>
          <a:p>
            <a:r>
              <a:rPr lang="en-US" sz="6000" b="1" dirty="0" smtClean="0">
                <a:solidFill>
                  <a:srgbClr val="FF0000"/>
                </a:solidFill>
              </a:rPr>
              <a:t>3</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0" y="0"/>
            <a:ext cx="9211227" cy="6858000"/>
          </a:xfrm>
          <a:prstGeom prst="rect">
            <a:avLst/>
          </a:prstGeom>
          <a:noFill/>
        </p:spPr>
      </p:pic>
      <p:sp>
        <p:nvSpPr>
          <p:cNvPr id="6145" name="Rectangle 1"/>
          <p:cNvSpPr>
            <a:spLocks noChangeArrowheads="1"/>
          </p:cNvSpPr>
          <p:nvPr/>
        </p:nvSpPr>
        <p:spPr bwMode="auto">
          <a:xfrm>
            <a:off x="373650" y="332656"/>
            <a:ext cx="877035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0000FF"/>
                </a:solidFill>
                <a:effectLst/>
                <a:latin typeface="Monotype Corsiva" pitchFamily="66" charset="0"/>
                <a:ea typeface="Times New Roman" pitchFamily="18" charset="0"/>
                <a:cs typeface="Arial" pitchFamily="34" charset="0"/>
                <a:hlinkClick r:id="rId3" action="ppaction://hlinksldjump"/>
              </a:rPr>
              <a:t>На столе лежат две монеты,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0000FF"/>
                </a:solidFill>
                <a:effectLst/>
                <a:latin typeface="Monotype Corsiva" pitchFamily="66" charset="0"/>
                <a:ea typeface="Times New Roman" pitchFamily="18" charset="0"/>
                <a:cs typeface="Arial" pitchFamily="34" charset="0"/>
                <a:hlinkClick r:id="rId3" action="ppaction://hlinksldjump"/>
              </a:rPr>
              <a:t>в сумме они дают 3 рубля.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0000FF"/>
                </a:solidFill>
                <a:effectLst/>
                <a:latin typeface="Monotype Corsiva" pitchFamily="66" charset="0"/>
                <a:ea typeface="Times New Roman" pitchFamily="18" charset="0"/>
                <a:cs typeface="Arial" pitchFamily="34" charset="0"/>
                <a:hlinkClick r:id="rId3" action="ppaction://hlinksldjump"/>
              </a:rPr>
              <a:t>Одна из них - не 1 рубль.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0000FF"/>
                </a:solidFill>
                <a:effectLst/>
                <a:latin typeface="Monotype Corsiva" pitchFamily="66" charset="0"/>
                <a:ea typeface="Times New Roman" pitchFamily="18" charset="0"/>
                <a:cs typeface="Arial" pitchFamily="34" charset="0"/>
                <a:hlinkClick r:id="rId3" action="ppaction://hlinksldjump"/>
              </a:rPr>
              <a:t>Какие это монеты?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4751512" y="5517232"/>
            <a:ext cx="4392488" cy="1015663"/>
          </a:xfrm>
          <a:prstGeom prst="rect">
            <a:avLst/>
          </a:prstGeom>
          <a:noFill/>
        </p:spPr>
        <p:txBody>
          <a:bodyPr wrap="square" rtlCol="0">
            <a:spAutoFit/>
          </a:bodyPr>
          <a:lstStyle/>
          <a:p>
            <a:r>
              <a:rPr lang="ru-RU" sz="6000" b="1" dirty="0" smtClean="0">
                <a:solidFill>
                  <a:srgbClr val="FF0000"/>
                </a:solidFill>
              </a:rPr>
              <a:t> 1 И 2 рубля</a:t>
            </a:r>
            <a:endParaRPr lang="ru-RU" sz="6000" b="1" dirty="0">
              <a:solidFill>
                <a:srgbClr val="FF0000"/>
              </a:solidFill>
            </a:endParaRPr>
          </a:p>
        </p:txBody>
      </p:sp>
      <p:pic>
        <p:nvPicPr>
          <p:cNvPr id="5" name="Picture 4" descr="Картинка 48 из 160101"/>
          <p:cNvPicPr>
            <a:picLocks noChangeAspect="1" noChangeArrowheads="1"/>
          </p:cNvPicPr>
          <p:nvPr/>
        </p:nvPicPr>
        <p:blipFill>
          <a:blip r:embed="rId4" cstate="print"/>
          <a:srcRect/>
          <a:stretch>
            <a:fillRect/>
          </a:stretch>
        </p:blipFill>
        <p:spPr bwMode="auto">
          <a:xfrm>
            <a:off x="467544" y="4004432"/>
            <a:ext cx="2304256" cy="2853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70992" y="476672"/>
            <a:ext cx="9073008" cy="5632311"/>
          </a:xfrm>
          <a:prstGeom prst="rect">
            <a:avLst/>
          </a:prstGeom>
        </p:spPr>
        <p:txBody>
          <a:bodyPr wrap="square">
            <a:spAutoFit/>
          </a:bodyPr>
          <a:lstStyle/>
          <a:p>
            <a:pPr algn="ctr">
              <a:defRPr/>
            </a:pPr>
            <a:r>
              <a:rPr lang="ru-RU" sz="6000" b="1" dirty="0" smtClean="0">
                <a:latin typeface="Monotype Corsiva" pitchFamily="66" charset="0"/>
                <a:hlinkClick r:id="rId3" action="ppaction://hlinksldjump"/>
              </a:rPr>
              <a:t>В ящике 10 шаров – белые и чёрные. Какое количество чёрных шаров в ящике, если вытащив любые 2 шара, среди них обязательно увидим хотя бы 1 чёрный? </a:t>
            </a:r>
            <a:endParaRPr lang="ru-RU" sz="6000" b="1" dirty="0" smtClean="0">
              <a:latin typeface="Monotype Corsiva" pitchFamily="66" charset="0"/>
            </a:endParaRPr>
          </a:p>
        </p:txBody>
      </p:sp>
      <p:sp>
        <p:nvSpPr>
          <p:cNvPr id="4" name="TextBox 3"/>
          <p:cNvSpPr txBox="1"/>
          <p:nvPr/>
        </p:nvSpPr>
        <p:spPr>
          <a:xfrm>
            <a:off x="7668344" y="5589240"/>
            <a:ext cx="720080" cy="1015663"/>
          </a:xfrm>
          <a:prstGeom prst="rect">
            <a:avLst/>
          </a:prstGeom>
          <a:noFill/>
        </p:spPr>
        <p:txBody>
          <a:bodyPr wrap="square" rtlCol="0">
            <a:spAutoFit/>
          </a:bodyPr>
          <a:lstStyle/>
          <a:p>
            <a:r>
              <a:rPr lang="en-US" sz="6000" b="1" dirty="0" smtClean="0">
                <a:solidFill>
                  <a:srgbClr val="FF0000"/>
                </a:solidFill>
              </a:rPr>
              <a:t>9</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323528" y="332656"/>
            <a:ext cx="8676456" cy="4247317"/>
          </a:xfrm>
          <a:prstGeom prst="rect">
            <a:avLst/>
          </a:prstGeom>
        </p:spPr>
        <p:txBody>
          <a:bodyPr wrap="square">
            <a:spAutoFit/>
          </a:bodyPr>
          <a:lstStyle/>
          <a:p>
            <a:pPr algn="ctr" eaLnBrk="0" hangingPunct="0"/>
            <a:r>
              <a:rPr lang="ru-RU" sz="5400" b="1" dirty="0" smtClean="0">
                <a:solidFill>
                  <a:srgbClr val="0000FF"/>
                </a:solidFill>
                <a:latin typeface="Monotype Corsiva" pitchFamily="66" charset="0"/>
                <a:cs typeface="Times New Roman" pitchFamily="18" charset="0"/>
                <a:hlinkClick r:id="rId3" action="ppaction://hlinksldjump"/>
              </a:rPr>
              <a:t>Физик, устав, лег спать в 10 часов вечера, предварительно он завел будильник  на 12 часов следующего дня. Сколько часов он  спал физик. </a:t>
            </a:r>
            <a:endParaRPr lang="ru-RU" sz="5400" b="1" dirty="0">
              <a:solidFill>
                <a:srgbClr val="0000FF"/>
              </a:solidFill>
              <a:latin typeface="Monotype Corsiva" pitchFamily="66" charset="0"/>
              <a:cs typeface="Times New Roman" pitchFamily="18" charset="0"/>
            </a:endParaRPr>
          </a:p>
        </p:txBody>
      </p:sp>
      <p:sp>
        <p:nvSpPr>
          <p:cNvPr id="4" name="TextBox 3"/>
          <p:cNvSpPr txBox="1"/>
          <p:nvPr/>
        </p:nvSpPr>
        <p:spPr>
          <a:xfrm>
            <a:off x="7884368" y="5301208"/>
            <a:ext cx="1259632" cy="1015663"/>
          </a:xfrm>
          <a:prstGeom prst="rect">
            <a:avLst/>
          </a:prstGeom>
          <a:noFill/>
        </p:spPr>
        <p:txBody>
          <a:bodyPr wrap="square" rtlCol="0">
            <a:spAutoFit/>
          </a:bodyPr>
          <a:lstStyle/>
          <a:p>
            <a:r>
              <a:rPr lang="ru-RU" sz="6000" b="1" dirty="0" smtClean="0">
                <a:solidFill>
                  <a:srgbClr val="FF0000"/>
                </a:solidFill>
              </a:rPr>
              <a:t> 2</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142844" y="785794"/>
            <a:ext cx="8358246" cy="2800767"/>
          </a:xfrm>
          <a:prstGeom prst="rect">
            <a:avLst/>
          </a:prstGeom>
        </p:spPr>
        <p:txBody>
          <a:bodyPr wrap="square">
            <a:spAutoFit/>
          </a:bodyPr>
          <a:lstStyle/>
          <a:p>
            <a:pPr algn="ctr"/>
            <a:r>
              <a:rPr lang="ru-RU" sz="4400" b="1" dirty="0" smtClean="0">
                <a:solidFill>
                  <a:srgbClr val="0000FF"/>
                </a:solidFill>
                <a:latin typeface="Monotype Corsiva" pitchFamily="66" charset="0"/>
                <a:hlinkClick r:id="rId3" action="ppaction://hlinksldjump"/>
              </a:rPr>
              <a:t>Используя все девять цифр и 0</a:t>
            </a:r>
          </a:p>
          <a:p>
            <a:pPr algn="ctr"/>
            <a:r>
              <a:rPr lang="ru-RU" sz="4400" b="1" dirty="0" smtClean="0">
                <a:solidFill>
                  <a:srgbClr val="0000FF"/>
                </a:solidFill>
                <a:latin typeface="Monotype Corsiva" pitchFamily="66" charset="0"/>
                <a:hlinkClick r:id="rId3" action="ppaction://hlinksldjump"/>
              </a:rPr>
              <a:t>( каждую из которых можно применить только один раз),</a:t>
            </a:r>
          </a:p>
          <a:p>
            <a:pPr algn="ctr"/>
            <a:r>
              <a:rPr lang="ru-RU" sz="4400" b="1" dirty="0" smtClean="0">
                <a:solidFill>
                  <a:srgbClr val="0000FF"/>
                </a:solidFill>
                <a:latin typeface="Monotype Corsiva" pitchFamily="66" charset="0"/>
                <a:hlinkClick r:id="rId3" action="ppaction://hlinksldjump"/>
              </a:rPr>
              <a:t> запишите возможно меньшее число.</a:t>
            </a:r>
            <a:endParaRPr lang="ru-RU" sz="4400" b="1" dirty="0">
              <a:solidFill>
                <a:srgbClr val="0000FF"/>
              </a:solidFill>
              <a:latin typeface="Monotype Corsiva" pitchFamily="66" charset="0"/>
            </a:endParaRPr>
          </a:p>
        </p:txBody>
      </p:sp>
      <p:pic>
        <p:nvPicPr>
          <p:cNvPr id="4" name="Picture 4" descr="Картинка 48 из 160101"/>
          <p:cNvPicPr>
            <a:picLocks noChangeAspect="1" noChangeArrowheads="1"/>
          </p:cNvPicPr>
          <p:nvPr/>
        </p:nvPicPr>
        <p:blipFill>
          <a:blip r:embed="rId4" cstate="print"/>
          <a:srcRect/>
          <a:stretch>
            <a:fillRect/>
          </a:stretch>
        </p:blipFill>
        <p:spPr bwMode="auto">
          <a:xfrm>
            <a:off x="467544" y="4004432"/>
            <a:ext cx="2304256" cy="2853568"/>
          </a:xfrm>
          <a:prstGeom prst="rect">
            <a:avLst/>
          </a:prstGeom>
          <a:noFill/>
        </p:spPr>
      </p:pic>
      <p:sp>
        <p:nvSpPr>
          <p:cNvPr id="5" name="Прямоугольник 4"/>
          <p:cNvSpPr/>
          <p:nvPr/>
        </p:nvSpPr>
        <p:spPr>
          <a:xfrm>
            <a:off x="4786314" y="5643578"/>
            <a:ext cx="4144083" cy="1015663"/>
          </a:xfrm>
          <a:prstGeom prst="rect">
            <a:avLst/>
          </a:prstGeom>
        </p:spPr>
        <p:txBody>
          <a:bodyPr wrap="none">
            <a:spAutoFit/>
          </a:bodyPr>
          <a:lstStyle/>
          <a:p>
            <a:pPr algn="ctr">
              <a:defRPr/>
            </a:pPr>
            <a:r>
              <a:rPr lang="ru-RU" sz="6000" b="1" spc="50" dirty="0" smtClean="0">
                <a:ln w="11430"/>
                <a:solidFill>
                  <a:srgbClr val="FF0000"/>
                </a:solidFill>
                <a:effectLst>
                  <a:outerShdw blurRad="76200" dist="50800" dir="5400000" algn="tl" rotWithShape="0">
                    <a:srgbClr val="000000">
                      <a:alpha val="65000"/>
                    </a:srgbClr>
                  </a:outerShdw>
                </a:effectLst>
              </a:rPr>
              <a:t>1023456789</a:t>
            </a:r>
            <a:endParaRPr lang="ru-RU" sz="60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Картинка 33 из 160101"/>
          <p:cNvPicPr>
            <a:picLocks noChangeAspect="1" noChangeArrowheads="1"/>
          </p:cNvPicPr>
          <p:nvPr/>
        </p:nvPicPr>
        <p:blipFill>
          <a:blip r:embed="rId3" cstate="print">
            <a:lum contrast="-20000"/>
          </a:blip>
          <a:srcRect/>
          <a:stretch>
            <a:fillRect/>
          </a:stretch>
        </p:blipFill>
        <p:spPr bwMode="auto">
          <a:xfrm>
            <a:off x="-67227" y="0"/>
            <a:ext cx="9211227" cy="6858000"/>
          </a:xfrm>
          <a:prstGeom prst="rect">
            <a:avLst/>
          </a:prstGeom>
          <a:noFill/>
        </p:spPr>
      </p:pic>
      <p:pic>
        <p:nvPicPr>
          <p:cNvPr id="22545" name="Picture 17" descr="4"/>
          <p:cNvPicPr>
            <a:picLocks noChangeAspect="1" noChangeArrowheads="1" noCrop="1"/>
          </p:cNvPicPr>
          <p:nvPr/>
        </p:nvPicPr>
        <p:blipFill>
          <a:blip r:embed="rId4" cstate="print"/>
          <a:srcRect/>
          <a:stretch>
            <a:fillRect/>
          </a:stretch>
        </p:blipFill>
        <p:spPr bwMode="auto">
          <a:xfrm>
            <a:off x="3851275" y="2636838"/>
            <a:ext cx="1198563" cy="3887787"/>
          </a:xfrm>
          <a:prstGeom prst="rect">
            <a:avLst/>
          </a:prstGeom>
          <a:noFill/>
        </p:spPr>
      </p:pic>
      <p:sp>
        <p:nvSpPr>
          <p:cNvPr id="22532" name="WordArt 4"/>
          <p:cNvSpPr>
            <a:spLocks noChangeArrowheads="1" noChangeShapeType="1" noTextEdit="1"/>
          </p:cNvSpPr>
          <p:nvPr/>
        </p:nvSpPr>
        <p:spPr bwMode="auto">
          <a:xfrm>
            <a:off x="1403350" y="2636838"/>
            <a:ext cx="6553200" cy="792162"/>
          </a:xfrm>
          <a:prstGeom prst="rect">
            <a:avLst/>
          </a:prstGeom>
        </p:spPr>
        <p:txBody>
          <a:bodyPr spcFirstLastPara="1" wrap="none" fromWordArt="1">
            <a:prstTxWarp prst="textArchUp">
              <a:avLst>
                <a:gd name="adj" fmla="val 10800000"/>
              </a:avLst>
            </a:prstTxWarp>
          </a:bodyPr>
          <a:lstStyle/>
          <a:p>
            <a:pPr algn="ctr"/>
            <a:endParaRPr lang="ru-RU" sz="3600" kern="10" dirty="0">
              <a:ln w="19050" cap="rnd">
                <a:solidFill>
                  <a:srgbClr val="00FFFF"/>
                </a:solidFill>
                <a:prstDash val="sysDot"/>
                <a:round/>
                <a:headEnd/>
                <a:tailEnd/>
              </a:ln>
              <a:solidFill>
                <a:srgbClr val="800000"/>
              </a:solidFill>
              <a:latin typeface="Arial"/>
              <a:cs typeface="Arial"/>
            </a:endParaRPr>
          </a:p>
        </p:txBody>
      </p:sp>
      <p:sp>
        <p:nvSpPr>
          <p:cNvPr id="22533" name="WordArt 5"/>
          <p:cNvSpPr>
            <a:spLocks noChangeArrowheads="1" noChangeShapeType="1" noTextEdit="1"/>
          </p:cNvSpPr>
          <p:nvPr/>
        </p:nvSpPr>
        <p:spPr bwMode="auto">
          <a:xfrm>
            <a:off x="2483768" y="2780928"/>
            <a:ext cx="4392612" cy="112712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Arial"/>
                <a:cs typeface="Arial"/>
              </a:rPr>
              <a:t>за игру</a:t>
            </a:r>
          </a:p>
        </p:txBody>
      </p:sp>
      <p:pic>
        <p:nvPicPr>
          <p:cNvPr id="22537" name="Picture 9" descr="Рисунок1"/>
          <p:cNvPicPr>
            <a:picLocks noChangeAspect="1" noChangeArrowheads="1" noCrop="1"/>
          </p:cNvPicPr>
          <p:nvPr/>
        </p:nvPicPr>
        <p:blipFill>
          <a:blip r:embed="rId5" cstate="print"/>
          <a:srcRect/>
          <a:stretch>
            <a:fillRect/>
          </a:stretch>
        </p:blipFill>
        <p:spPr bwMode="auto">
          <a:xfrm>
            <a:off x="6012160" y="4869160"/>
            <a:ext cx="2447925" cy="1739900"/>
          </a:xfrm>
          <a:prstGeom prst="rect">
            <a:avLst/>
          </a:prstGeom>
          <a:noFill/>
        </p:spPr>
      </p:pic>
      <p:pic>
        <p:nvPicPr>
          <p:cNvPr id="22540" name="Picture 12" descr="3"/>
          <p:cNvPicPr>
            <a:picLocks noChangeAspect="1" noChangeArrowheads="1" noCrop="1"/>
          </p:cNvPicPr>
          <p:nvPr/>
        </p:nvPicPr>
        <p:blipFill>
          <a:blip r:embed="rId6" cstate="print"/>
          <a:srcRect/>
          <a:stretch>
            <a:fillRect/>
          </a:stretch>
        </p:blipFill>
        <p:spPr bwMode="auto">
          <a:xfrm>
            <a:off x="468313" y="3284538"/>
            <a:ext cx="993775" cy="3311525"/>
          </a:xfrm>
          <a:prstGeom prst="rect">
            <a:avLst/>
          </a:prstGeom>
          <a:noFill/>
        </p:spPr>
      </p:pic>
      <p:pic>
        <p:nvPicPr>
          <p:cNvPr id="22544" name="Picture 16" descr="3"/>
          <p:cNvPicPr>
            <a:picLocks noChangeAspect="1" noChangeArrowheads="1" noCrop="1"/>
          </p:cNvPicPr>
          <p:nvPr/>
        </p:nvPicPr>
        <p:blipFill>
          <a:blip r:embed="rId6" cstate="print"/>
          <a:srcRect/>
          <a:stretch>
            <a:fillRect/>
          </a:stretch>
        </p:blipFill>
        <p:spPr bwMode="auto">
          <a:xfrm>
            <a:off x="7524750" y="3141663"/>
            <a:ext cx="993775" cy="3311525"/>
          </a:xfrm>
          <a:prstGeom prst="rect">
            <a:avLst/>
          </a:prstGeom>
          <a:noFill/>
        </p:spPr>
      </p:pic>
      <p:sp>
        <p:nvSpPr>
          <p:cNvPr id="9" name="Прямоугольник 8"/>
          <p:cNvSpPr/>
          <p:nvPr/>
        </p:nvSpPr>
        <p:spPr>
          <a:xfrm>
            <a:off x="1403648" y="404664"/>
            <a:ext cx="6264695" cy="1872208"/>
          </a:xfrm>
          <a:prstGeom prst="rect">
            <a:avLst/>
          </a:prstGeom>
          <a:noFill/>
        </p:spPr>
        <p:txBody>
          <a:bodyPr wrap="none" lIns="91440" tIns="45720" rIns="91440" bIns="45720">
            <a:prstTxWarp prst="textIn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rPr>
              <a:t>С</a:t>
            </a:r>
            <a:r>
              <a:rPr lang="ru-RU" sz="5400" b="1" cap="none"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rPr>
              <a:t>пасибо</a:t>
            </a:r>
            <a:endParaRPr lang="ru-RU" sz="5400" b="1" cap="none" spc="50" dirty="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endParaRPr>
          </a:p>
        </p:txBody>
      </p:sp>
      <p:pic>
        <p:nvPicPr>
          <p:cNvPr id="11" name="j0214098.wav">
            <a:hlinkClick r:id="" action="ppaction://media"/>
          </p:cNvPr>
          <p:cNvPicPr>
            <a:picLocks noRot="1" noChangeAspect="1"/>
          </p:cNvPicPr>
          <p:nvPr>
            <a:wavAudioFile r:embed="rId1" name="j0214098.wav"/>
          </p:nvPr>
        </p:nvPicPr>
        <p:blipFill>
          <a:blip r:embed="rId7" cstate="print"/>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45" fill="hold"/>
                                        <p:tgtEl>
                                          <p:spTgt spid="11"/>
                                        </p:tgtEl>
                                      </p:cBhvr>
                                    </p:cmd>
                                  </p:childTnLst>
                                </p:cTn>
                              </p:par>
                              <p:par>
                                <p:cTn id="7" presetID="23" presetClass="entr" presetSubtype="16" fill="hold" nodeType="withEffect">
                                  <p:stCondLst>
                                    <p:cond delay="0"/>
                                  </p:stCondLst>
                                  <p:childTnLst>
                                    <p:set>
                                      <p:cBhvr>
                                        <p:cTn id="8" dur="1" fill="hold">
                                          <p:stCondLst>
                                            <p:cond delay="0"/>
                                          </p:stCondLst>
                                        </p:cTn>
                                        <p:tgtEl>
                                          <p:spTgt spid="22537"/>
                                        </p:tgtEl>
                                        <p:attrNameLst>
                                          <p:attrName>style.visibility</p:attrName>
                                        </p:attrNameLst>
                                      </p:cBhvr>
                                      <p:to>
                                        <p:strVal val="visible"/>
                                      </p:to>
                                    </p:set>
                                    <p:anim calcmode="lin" valueType="num">
                                      <p:cBhvr>
                                        <p:cTn id="9" dur="3000" fill="hold"/>
                                        <p:tgtEl>
                                          <p:spTgt spid="22537"/>
                                        </p:tgtEl>
                                        <p:attrNameLst>
                                          <p:attrName>ppt_w</p:attrName>
                                        </p:attrNameLst>
                                      </p:cBhvr>
                                      <p:tavLst>
                                        <p:tav tm="0">
                                          <p:val>
                                            <p:fltVal val="0"/>
                                          </p:val>
                                        </p:tav>
                                        <p:tav tm="100000">
                                          <p:val>
                                            <p:strVal val="#ppt_w"/>
                                          </p:val>
                                        </p:tav>
                                      </p:tavLst>
                                    </p:anim>
                                    <p:anim calcmode="lin" valueType="num">
                                      <p:cBhvr>
                                        <p:cTn id="10" dur="3000" fill="hold"/>
                                        <p:tgtEl>
                                          <p:spTgt spid="22537"/>
                                        </p:tgtEl>
                                        <p:attrNameLst>
                                          <p:attrName>ppt_h</p:attrName>
                                        </p:attrNameLst>
                                      </p:cBhvr>
                                      <p:tavLst>
                                        <p:tav tm="0">
                                          <p:val>
                                            <p:fltVal val="0"/>
                                          </p:val>
                                        </p:tav>
                                        <p:tav tm="100000">
                                          <p:val>
                                            <p:strVal val="#ppt_h"/>
                                          </p:val>
                                        </p:tav>
                                      </p:tavLst>
                                    </p:anim>
                                  </p:childTnLst>
                                </p:cTn>
                              </p:par>
                              <p:par>
                                <p:cTn id="11" presetID="2" presetClass="entr" presetSubtype="4" fill="hold" nodeType="withEffect">
                                  <p:stCondLst>
                                    <p:cond delay="0"/>
                                  </p:stCondLst>
                                  <p:childTnLst>
                                    <p:set>
                                      <p:cBhvr>
                                        <p:cTn id="12" dur="1" fill="hold">
                                          <p:stCondLst>
                                            <p:cond delay="0"/>
                                          </p:stCondLst>
                                        </p:cTn>
                                        <p:tgtEl>
                                          <p:spTgt spid="22540"/>
                                        </p:tgtEl>
                                        <p:attrNameLst>
                                          <p:attrName>style.visibility</p:attrName>
                                        </p:attrNameLst>
                                      </p:cBhvr>
                                      <p:to>
                                        <p:strVal val="visible"/>
                                      </p:to>
                                    </p:set>
                                    <p:anim calcmode="lin" valueType="num">
                                      <p:cBhvr additive="base">
                                        <p:cTn id="13" dur="5000" fill="hold"/>
                                        <p:tgtEl>
                                          <p:spTgt spid="22540"/>
                                        </p:tgtEl>
                                        <p:attrNameLst>
                                          <p:attrName>ppt_x</p:attrName>
                                        </p:attrNameLst>
                                      </p:cBhvr>
                                      <p:tavLst>
                                        <p:tav tm="0">
                                          <p:val>
                                            <p:strVal val="#ppt_x"/>
                                          </p:val>
                                        </p:tav>
                                        <p:tav tm="100000">
                                          <p:val>
                                            <p:strVal val="#ppt_x"/>
                                          </p:val>
                                        </p:tav>
                                      </p:tavLst>
                                    </p:anim>
                                    <p:anim calcmode="lin" valueType="num">
                                      <p:cBhvr additive="base">
                                        <p:cTn id="14" dur="5000" fill="hold"/>
                                        <p:tgtEl>
                                          <p:spTgt spid="22540"/>
                                        </p:tgtEl>
                                        <p:attrNameLst>
                                          <p:attrName>ppt_y</p:attrName>
                                        </p:attrNameLst>
                                      </p:cBhvr>
                                      <p:tavLst>
                                        <p:tav tm="0">
                                          <p:val>
                                            <p:strVal val="1+#ppt_h/2"/>
                                          </p:val>
                                        </p:tav>
                                        <p:tav tm="100000">
                                          <p:val>
                                            <p:strVal val="#ppt_y"/>
                                          </p:val>
                                        </p:tav>
                                      </p:tavLst>
                                    </p:anim>
                                  </p:childTnLst>
                                </p:cTn>
                              </p:par>
                            </p:childTnLst>
                          </p:cTn>
                        </p:par>
                        <p:par>
                          <p:cTn id="15" fill="hold">
                            <p:stCondLst>
                              <p:cond delay="5000"/>
                            </p:stCondLst>
                            <p:childTnLst>
                              <p:par>
                                <p:cTn id="16" presetID="2" presetClass="exit" presetSubtype="1" fill="hold" nodeType="afterEffect">
                                  <p:stCondLst>
                                    <p:cond delay="0"/>
                                  </p:stCondLst>
                                  <p:childTnLst>
                                    <p:anim calcmode="lin" valueType="num">
                                      <p:cBhvr additive="base">
                                        <p:cTn id="17" dur="5000"/>
                                        <p:tgtEl>
                                          <p:spTgt spid="22540"/>
                                        </p:tgtEl>
                                        <p:attrNameLst>
                                          <p:attrName>ppt_x</p:attrName>
                                        </p:attrNameLst>
                                      </p:cBhvr>
                                      <p:tavLst>
                                        <p:tav tm="0">
                                          <p:val>
                                            <p:strVal val="ppt_x"/>
                                          </p:val>
                                        </p:tav>
                                        <p:tav tm="100000">
                                          <p:val>
                                            <p:strVal val="ppt_x"/>
                                          </p:val>
                                        </p:tav>
                                      </p:tavLst>
                                    </p:anim>
                                    <p:anim calcmode="lin" valueType="num">
                                      <p:cBhvr additive="base">
                                        <p:cTn id="18" dur="5000"/>
                                        <p:tgtEl>
                                          <p:spTgt spid="22540"/>
                                        </p:tgtEl>
                                        <p:attrNameLst>
                                          <p:attrName>ppt_y</p:attrName>
                                        </p:attrNameLst>
                                      </p:cBhvr>
                                      <p:tavLst>
                                        <p:tav tm="0">
                                          <p:val>
                                            <p:strVal val="ppt_y"/>
                                          </p:val>
                                        </p:tav>
                                        <p:tav tm="100000">
                                          <p:val>
                                            <p:strVal val="0-ppt_h/2"/>
                                          </p:val>
                                        </p:tav>
                                      </p:tavLst>
                                    </p:anim>
                                    <p:set>
                                      <p:cBhvr>
                                        <p:cTn id="19" dur="1" fill="hold">
                                          <p:stCondLst>
                                            <p:cond delay="4999"/>
                                          </p:stCondLst>
                                        </p:cTn>
                                        <p:tgtEl>
                                          <p:spTgt spid="22540"/>
                                        </p:tgtEl>
                                        <p:attrNameLst>
                                          <p:attrName>style.visibility</p:attrName>
                                        </p:attrNameLst>
                                      </p:cBhvr>
                                      <p:to>
                                        <p:strVal val="hidden"/>
                                      </p:to>
                                    </p:set>
                                  </p:childTnLst>
                                </p:cTn>
                              </p:par>
                              <p:par>
                                <p:cTn id="20" presetID="2" presetClass="entr" presetSubtype="4" fill="hold" nodeType="withEffect">
                                  <p:stCondLst>
                                    <p:cond delay="0"/>
                                  </p:stCondLst>
                                  <p:childTnLst>
                                    <p:set>
                                      <p:cBhvr>
                                        <p:cTn id="21" dur="1" fill="hold">
                                          <p:stCondLst>
                                            <p:cond delay="0"/>
                                          </p:stCondLst>
                                        </p:cTn>
                                        <p:tgtEl>
                                          <p:spTgt spid="22544"/>
                                        </p:tgtEl>
                                        <p:attrNameLst>
                                          <p:attrName>style.visibility</p:attrName>
                                        </p:attrNameLst>
                                      </p:cBhvr>
                                      <p:to>
                                        <p:strVal val="visible"/>
                                      </p:to>
                                    </p:set>
                                    <p:anim calcmode="lin" valueType="num">
                                      <p:cBhvr additive="base">
                                        <p:cTn id="22" dur="5000" fill="hold"/>
                                        <p:tgtEl>
                                          <p:spTgt spid="22544"/>
                                        </p:tgtEl>
                                        <p:attrNameLst>
                                          <p:attrName>ppt_x</p:attrName>
                                        </p:attrNameLst>
                                      </p:cBhvr>
                                      <p:tavLst>
                                        <p:tav tm="0">
                                          <p:val>
                                            <p:strVal val="#ppt_x"/>
                                          </p:val>
                                        </p:tav>
                                        <p:tav tm="100000">
                                          <p:val>
                                            <p:strVal val="#ppt_x"/>
                                          </p:val>
                                        </p:tav>
                                      </p:tavLst>
                                    </p:anim>
                                    <p:anim calcmode="lin" valueType="num">
                                      <p:cBhvr additive="base">
                                        <p:cTn id="23" dur="5000" fill="hold"/>
                                        <p:tgtEl>
                                          <p:spTgt spid="22544"/>
                                        </p:tgtEl>
                                        <p:attrNameLst>
                                          <p:attrName>ppt_y</p:attrName>
                                        </p:attrNameLst>
                                      </p:cBhvr>
                                      <p:tavLst>
                                        <p:tav tm="0">
                                          <p:val>
                                            <p:strVal val="1+#ppt_h/2"/>
                                          </p:val>
                                        </p:tav>
                                        <p:tav tm="100000">
                                          <p:val>
                                            <p:strVal val="#ppt_y"/>
                                          </p:val>
                                        </p:tav>
                                      </p:tavLst>
                                    </p:anim>
                                  </p:childTnLst>
                                </p:cTn>
                              </p:par>
                            </p:childTnLst>
                          </p:cTn>
                        </p:par>
                        <p:par>
                          <p:cTn id="24" fill="hold">
                            <p:stCondLst>
                              <p:cond delay="10000"/>
                            </p:stCondLst>
                            <p:childTnLst>
                              <p:par>
                                <p:cTn id="25" presetID="2" presetClass="exit" presetSubtype="1" fill="hold" nodeType="afterEffect">
                                  <p:stCondLst>
                                    <p:cond delay="0"/>
                                  </p:stCondLst>
                                  <p:childTnLst>
                                    <p:anim calcmode="lin" valueType="num">
                                      <p:cBhvr additive="base">
                                        <p:cTn id="26" dur="5000"/>
                                        <p:tgtEl>
                                          <p:spTgt spid="22544"/>
                                        </p:tgtEl>
                                        <p:attrNameLst>
                                          <p:attrName>ppt_x</p:attrName>
                                        </p:attrNameLst>
                                      </p:cBhvr>
                                      <p:tavLst>
                                        <p:tav tm="0">
                                          <p:val>
                                            <p:strVal val="ppt_x"/>
                                          </p:val>
                                        </p:tav>
                                        <p:tav tm="100000">
                                          <p:val>
                                            <p:strVal val="ppt_x"/>
                                          </p:val>
                                        </p:tav>
                                      </p:tavLst>
                                    </p:anim>
                                    <p:anim calcmode="lin" valueType="num">
                                      <p:cBhvr additive="base">
                                        <p:cTn id="27" dur="5000"/>
                                        <p:tgtEl>
                                          <p:spTgt spid="22544"/>
                                        </p:tgtEl>
                                        <p:attrNameLst>
                                          <p:attrName>ppt_y</p:attrName>
                                        </p:attrNameLst>
                                      </p:cBhvr>
                                      <p:tavLst>
                                        <p:tav tm="0">
                                          <p:val>
                                            <p:strVal val="ppt_y"/>
                                          </p:val>
                                        </p:tav>
                                        <p:tav tm="100000">
                                          <p:val>
                                            <p:strVal val="0-ppt_h/2"/>
                                          </p:val>
                                        </p:tav>
                                      </p:tavLst>
                                    </p:anim>
                                    <p:set>
                                      <p:cBhvr>
                                        <p:cTn id="28" dur="1" fill="hold">
                                          <p:stCondLst>
                                            <p:cond delay="4999"/>
                                          </p:stCondLst>
                                        </p:cTn>
                                        <p:tgtEl>
                                          <p:spTgt spid="22544"/>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22545"/>
                                        </p:tgtEl>
                                        <p:attrNameLst>
                                          <p:attrName>style.visibility</p:attrName>
                                        </p:attrNameLst>
                                      </p:cBhvr>
                                      <p:to>
                                        <p:strVal val="visible"/>
                                      </p:to>
                                    </p:set>
                                    <p:anim calcmode="lin" valueType="num">
                                      <p:cBhvr additive="base">
                                        <p:cTn id="31" dur="5000" fill="hold"/>
                                        <p:tgtEl>
                                          <p:spTgt spid="22545"/>
                                        </p:tgtEl>
                                        <p:attrNameLst>
                                          <p:attrName>ppt_x</p:attrName>
                                        </p:attrNameLst>
                                      </p:cBhvr>
                                      <p:tavLst>
                                        <p:tav tm="0">
                                          <p:val>
                                            <p:strVal val="#ppt_x"/>
                                          </p:val>
                                        </p:tav>
                                        <p:tav tm="100000">
                                          <p:val>
                                            <p:strVal val="#ppt_x"/>
                                          </p:val>
                                        </p:tav>
                                      </p:tavLst>
                                    </p:anim>
                                    <p:anim calcmode="lin" valueType="num">
                                      <p:cBhvr additive="base">
                                        <p:cTn id="32" dur="5000" fill="hold"/>
                                        <p:tgtEl>
                                          <p:spTgt spid="22545"/>
                                        </p:tgtEl>
                                        <p:attrNameLst>
                                          <p:attrName>ppt_y</p:attrName>
                                        </p:attrNameLst>
                                      </p:cBhvr>
                                      <p:tavLst>
                                        <p:tav tm="0">
                                          <p:val>
                                            <p:strVal val="1+#ppt_h/2"/>
                                          </p:val>
                                        </p:tav>
                                        <p:tav tm="100000">
                                          <p:val>
                                            <p:strVal val="#ppt_y"/>
                                          </p:val>
                                        </p:tav>
                                      </p:tavLst>
                                    </p:anim>
                                  </p:childTnLst>
                                </p:cTn>
                              </p:par>
                            </p:childTnLst>
                          </p:cTn>
                        </p:par>
                        <p:par>
                          <p:cTn id="33" fill="hold">
                            <p:stCondLst>
                              <p:cond delay="15000"/>
                            </p:stCondLst>
                            <p:childTnLst>
                              <p:par>
                                <p:cTn id="34" presetID="2" presetClass="exit" presetSubtype="1" fill="hold" nodeType="afterEffect">
                                  <p:stCondLst>
                                    <p:cond delay="0"/>
                                  </p:stCondLst>
                                  <p:childTnLst>
                                    <p:anim calcmode="lin" valueType="num">
                                      <p:cBhvr additive="base">
                                        <p:cTn id="35" dur="5000"/>
                                        <p:tgtEl>
                                          <p:spTgt spid="22545"/>
                                        </p:tgtEl>
                                        <p:attrNameLst>
                                          <p:attrName>ppt_x</p:attrName>
                                        </p:attrNameLst>
                                      </p:cBhvr>
                                      <p:tavLst>
                                        <p:tav tm="0">
                                          <p:val>
                                            <p:strVal val="ppt_x"/>
                                          </p:val>
                                        </p:tav>
                                        <p:tav tm="100000">
                                          <p:val>
                                            <p:strVal val="ppt_x"/>
                                          </p:val>
                                        </p:tav>
                                      </p:tavLst>
                                    </p:anim>
                                    <p:anim calcmode="lin" valueType="num">
                                      <p:cBhvr additive="base">
                                        <p:cTn id="36" dur="5000"/>
                                        <p:tgtEl>
                                          <p:spTgt spid="22545"/>
                                        </p:tgtEl>
                                        <p:attrNameLst>
                                          <p:attrName>ppt_y</p:attrName>
                                        </p:attrNameLst>
                                      </p:cBhvr>
                                      <p:tavLst>
                                        <p:tav tm="0">
                                          <p:val>
                                            <p:strVal val="ppt_y"/>
                                          </p:val>
                                        </p:tav>
                                        <p:tav tm="100000">
                                          <p:val>
                                            <p:strVal val="0-ppt_h/2"/>
                                          </p:val>
                                        </p:tav>
                                      </p:tavLst>
                                    </p:anim>
                                    <p:set>
                                      <p:cBhvr>
                                        <p:cTn id="37" dur="1" fill="hold">
                                          <p:stCondLst>
                                            <p:cond delay="4999"/>
                                          </p:stCondLst>
                                        </p:cTn>
                                        <p:tgtEl>
                                          <p:spTgt spid="225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Картинка 8 из 3472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Прямоугольник 8"/>
          <p:cNvSpPr/>
          <p:nvPr/>
        </p:nvSpPr>
        <p:spPr>
          <a:xfrm>
            <a:off x="539552" y="188640"/>
            <a:ext cx="8429625" cy="6494085"/>
          </a:xfrm>
          <a:prstGeom prst="rect">
            <a:avLst/>
          </a:prstGeom>
        </p:spPr>
        <p:txBody>
          <a:bodyPr wrap="square">
            <a:spAutoFit/>
          </a:bodyPr>
          <a:lstStyle/>
          <a:p>
            <a:pPr marL="685800" indent="-685800" algn="just">
              <a:buFont typeface="Wingdings" pitchFamily="2" charset="2"/>
              <a:buChar char="Ø"/>
              <a:defRPr/>
            </a:pPr>
            <a:r>
              <a:rPr lang="ru-RU" sz="3200" b="1" dirty="0">
                <a:solidFill>
                  <a:srgbClr val="0000FF"/>
                </a:solidFill>
                <a:latin typeface="Monotype Corsiva" pitchFamily="66" charset="0"/>
              </a:rPr>
              <a:t>Если команда дает правильный ответ, то ее капитал увеличивается на стоимость </a:t>
            </a:r>
            <a:r>
              <a:rPr lang="ru-RU" sz="3200" b="1" dirty="0" smtClean="0">
                <a:solidFill>
                  <a:srgbClr val="0000FF"/>
                </a:solidFill>
                <a:latin typeface="Monotype Corsiva" pitchFamily="66" charset="0"/>
              </a:rPr>
              <a:t>задания</a:t>
            </a:r>
          </a:p>
          <a:p>
            <a:pPr marL="685800" indent="-685800" algn="just">
              <a:buFont typeface="Wingdings" pitchFamily="2" charset="2"/>
              <a:buChar char="Ø"/>
              <a:defRPr/>
            </a:pPr>
            <a:r>
              <a:rPr lang="ru-RU" sz="3200" b="1" dirty="0" smtClean="0">
                <a:solidFill>
                  <a:srgbClr val="0000FF"/>
                </a:solidFill>
                <a:latin typeface="Monotype Corsiva" pitchFamily="66" charset="0"/>
              </a:rPr>
              <a:t> </a:t>
            </a:r>
            <a:r>
              <a:rPr lang="ru-RU" sz="3200" b="1" dirty="0">
                <a:solidFill>
                  <a:srgbClr val="0000FF"/>
                </a:solidFill>
                <a:latin typeface="Monotype Corsiva" pitchFamily="66" charset="0"/>
              </a:rPr>
              <a:t>Если команда дает неправильный ответ, то:</a:t>
            </a:r>
          </a:p>
          <a:p>
            <a:pPr algn="just">
              <a:defRPr/>
            </a:pPr>
            <a:r>
              <a:rPr lang="ru-RU" sz="3200" b="1" dirty="0" smtClean="0">
                <a:solidFill>
                  <a:srgbClr val="0000FF"/>
                </a:solidFill>
                <a:latin typeface="Monotype Corsiva" pitchFamily="66" charset="0"/>
              </a:rPr>
              <a:t>а</a:t>
            </a:r>
            <a:r>
              <a:rPr lang="ru-RU" sz="3200" b="1" dirty="0">
                <a:solidFill>
                  <a:srgbClr val="0000FF"/>
                </a:solidFill>
                <a:latin typeface="Monotype Corsiva" pitchFamily="66" charset="0"/>
              </a:rPr>
              <a:t>) капитал уменьшается на 100% стоимости задания, если другая команда дает правильный ответ</a:t>
            </a:r>
            <a:r>
              <a:rPr lang="ru-RU" sz="3200" b="1" dirty="0" smtClean="0">
                <a:solidFill>
                  <a:srgbClr val="0000FF"/>
                </a:solidFill>
                <a:latin typeface="Monotype Corsiva" pitchFamily="66" charset="0"/>
              </a:rPr>
              <a:t>;</a:t>
            </a:r>
            <a:endParaRPr lang="ru-RU" sz="3200" b="1" dirty="0">
              <a:solidFill>
                <a:srgbClr val="0000FF"/>
              </a:solidFill>
              <a:latin typeface="Monotype Corsiva" pitchFamily="66" charset="0"/>
            </a:endParaRPr>
          </a:p>
          <a:p>
            <a:pPr algn="just">
              <a:defRPr/>
            </a:pPr>
            <a:r>
              <a:rPr lang="ru-RU" sz="3200" b="1" dirty="0">
                <a:solidFill>
                  <a:srgbClr val="0000FF"/>
                </a:solidFill>
                <a:latin typeface="Monotype Corsiva" pitchFamily="66" charset="0"/>
              </a:rPr>
              <a:t>б) капитал уменьшится на 50%, если и другая команда не сможет дать правильный </a:t>
            </a:r>
            <a:r>
              <a:rPr lang="ru-RU" sz="3200" b="1" dirty="0" smtClean="0">
                <a:solidFill>
                  <a:srgbClr val="0000FF"/>
                </a:solidFill>
                <a:latin typeface="Monotype Corsiva" pitchFamily="66" charset="0"/>
              </a:rPr>
              <a:t>ответ</a:t>
            </a:r>
            <a:endParaRPr lang="ru-RU" sz="3200" b="1" dirty="0">
              <a:solidFill>
                <a:srgbClr val="0000FF"/>
              </a:solidFill>
              <a:latin typeface="Monotype Corsiva" pitchFamily="66" charset="0"/>
            </a:endParaRPr>
          </a:p>
          <a:p>
            <a:pPr marL="457200" indent="-457200" algn="just">
              <a:buFont typeface="Wingdings" pitchFamily="2" charset="2"/>
              <a:buChar char="Ø"/>
              <a:defRPr/>
            </a:pPr>
            <a:r>
              <a:rPr lang="ru-RU" sz="3200" b="1" dirty="0">
                <a:solidFill>
                  <a:srgbClr val="0000FF"/>
                </a:solidFill>
                <a:latin typeface="Monotype Corsiva" pitchFamily="66" charset="0"/>
              </a:rPr>
              <a:t>Игра считается оконченной, если одна из команд обанкротилась или закончились все </a:t>
            </a:r>
            <a:r>
              <a:rPr lang="ru-RU" sz="3200" b="1" dirty="0" smtClean="0">
                <a:solidFill>
                  <a:srgbClr val="0000FF"/>
                </a:solidFill>
                <a:latin typeface="Monotype Corsiva" pitchFamily="66" charset="0"/>
              </a:rPr>
              <a:t>задания</a:t>
            </a:r>
            <a:endParaRPr lang="ru-RU" sz="3200" b="1" dirty="0">
              <a:solidFill>
                <a:srgbClr val="0000FF"/>
              </a:solidFill>
              <a:latin typeface="Monotype Corsiva" pitchFamily="66" charset="0"/>
            </a:endParaRPr>
          </a:p>
          <a:p>
            <a:pPr marL="457200" indent="-457200" algn="just">
              <a:buFont typeface="Wingdings" pitchFamily="2" charset="2"/>
              <a:buChar char="Ø"/>
              <a:defRPr/>
            </a:pPr>
            <a:r>
              <a:rPr lang="ru-RU" sz="3200" b="1" dirty="0">
                <a:solidFill>
                  <a:srgbClr val="0000FF"/>
                </a:solidFill>
                <a:latin typeface="Monotype Corsiva" pitchFamily="66" charset="0"/>
              </a:rPr>
              <a:t>Победителем считается та команда, в чьем банке будет накоплен больший капитал по окончании </a:t>
            </a:r>
            <a:r>
              <a:rPr lang="ru-RU" sz="3200" b="1" dirty="0" smtClean="0">
                <a:solidFill>
                  <a:srgbClr val="0000FF"/>
                </a:solidFill>
                <a:latin typeface="Monotype Corsiva" pitchFamily="66" charset="0"/>
              </a:rPr>
              <a:t>игры</a:t>
            </a:r>
            <a:endParaRPr lang="ru-RU" sz="3200" b="1" dirty="0">
              <a:solidFill>
                <a:srgbClr val="0000FF"/>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Картинка 8 из 3472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3146" name="Group 138"/>
          <p:cNvGraphicFramePr>
            <a:graphicFrameLocks noGrp="1"/>
          </p:cNvGraphicFramePr>
          <p:nvPr>
            <p:ph type="tbl" idx="1"/>
          </p:nvPr>
        </p:nvGraphicFramePr>
        <p:xfrm>
          <a:off x="179512" y="188639"/>
          <a:ext cx="8784975" cy="6480720"/>
        </p:xfrm>
        <a:graphic>
          <a:graphicData uri="http://schemas.openxmlformats.org/drawingml/2006/table">
            <a:tbl>
              <a:tblPr/>
              <a:tblGrid>
                <a:gridCol w="1464704"/>
                <a:gridCol w="1463078"/>
                <a:gridCol w="1320690"/>
                <a:gridCol w="1608721"/>
                <a:gridCol w="1463078"/>
                <a:gridCol w="1464704"/>
              </a:tblGrid>
              <a:tr h="18521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1" i="0" u="none" strike="noStrike" cap="none" normalizeH="0" baseline="0" dirty="0" smtClean="0">
                          <a:ln>
                            <a:noFill/>
                          </a:ln>
                          <a:solidFill>
                            <a:srgbClr val="0000FF"/>
                          </a:solidFill>
                          <a:effectLst/>
                          <a:latin typeface="Monotype Corsiva" pitchFamily="66" charset="0"/>
                        </a:rPr>
                        <a:t>Линии и фигуры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1" i="0" u="none" strike="noStrike" cap="none" normalizeH="0" baseline="0" dirty="0" smtClean="0">
                          <a:ln>
                            <a:noFill/>
                          </a:ln>
                          <a:solidFill>
                            <a:srgbClr val="0000FF"/>
                          </a:solidFill>
                          <a:effectLst/>
                          <a:latin typeface="Monotype Corsiva" pitchFamily="66" charset="0"/>
                        </a:rPr>
                        <a:t>Семь раз отмерь – один раз отрежь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1" i="0" u="none" strike="noStrike" cap="none" normalizeH="0" baseline="0" dirty="0" smtClean="0">
                          <a:ln>
                            <a:noFill/>
                          </a:ln>
                          <a:solidFill>
                            <a:srgbClr val="0000FF"/>
                          </a:solidFill>
                          <a:effectLst/>
                          <a:latin typeface="Monotype Corsiva" pitchFamily="66" charset="0"/>
                        </a:rPr>
                        <a:t>Числа вокруг нас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1" i="0" u="none" strike="noStrike" cap="none" normalizeH="0" baseline="0" dirty="0" smtClean="0">
                          <a:ln>
                            <a:noFill/>
                          </a:ln>
                          <a:solidFill>
                            <a:srgbClr val="0000FF"/>
                          </a:solidFill>
                          <a:effectLst/>
                          <a:latin typeface="Monotype Corsiva" pitchFamily="66" charset="0"/>
                        </a:rPr>
                        <a:t>Расшифруй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1" i="0" u="none" strike="noStrike" cap="none" normalizeH="0" baseline="0" dirty="0" smtClean="0">
                          <a:ln>
                            <a:noFill/>
                          </a:ln>
                          <a:solidFill>
                            <a:srgbClr val="0000FF"/>
                          </a:solidFill>
                          <a:effectLst/>
                          <a:latin typeface="Monotype Corsiva" pitchFamily="66" charset="0"/>
                        </a:rPr>
                        <a:t>Ученые-математики</a:t>
                      </a:r>
                      <a:endParaRPr kumimoji="0" lang="ru-RU" sz="2400" b="1" i="0" u="none" strike="noStrike" cap="none" normalizeH="0" baseline="0" dirty="0" smtClean="0">
                        <a:ln>
                          <a:noFill/>
                        </a:ln>
                        <a:solidFill>
                          <a:srgbClr val="0000FF"/>
                        </a:solidFill>
                        <a:effectLst/>
                        <a:latin typeface="Monotype Corsiva"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1" i="0" u="none" strike="noStrike" cap="none" normalizeH="0" baseline="0" dirty="0" smtClean="0">
                          <a:ln>
                            <a:noFill/>
                          </a:ln>
                          <a:solidFill>
                            <a:srgbClr val="0000FF"/>
                          </a:solidFill>
                          <a:effectLst/>
                          <a:latin typeface="Monotype Corsiva" pitchFamily="66" charset="0"/>
                        </a:rPr>
                        <a:t>Смекай, решай, отгадывай</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63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hlinkClick r:id="rId3" action="ppaction://hlinksldjump"/>
                        </a:rPr>
                        <a:t>10</a:t>
                      </a:r>
                      <a:endPar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hlinkClick r:id="rId4" action="ppaction://hlinksldjump"/>
                        </a:rPr>
                        <a:t>10</a:t>
                      </a:r>
                      <a:endPar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hlinkClick r:id="rId5" action="ppaction://hlinksldjump"/>
                        </a:rPr>
                        <a:t>10</a:t>
                      </a:r>
                      <a:endPar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hlinkClick r:id="rId6" action="ppaction://hlinksldjump"/>
                        </a:rPr>
                        <a:t>10</a:t>
                      </a:r>
                      <a:endPar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hlinkClick r:id="rId7" action="ppaction://hlinksldjump"/>
                        </a:rPr>
                        <a:t>10</a:t>
                      </a:r>
                      <a:endParaRPr kumimoji="0" lang="ru-RU" sz="4400" b="1" i="0" u="none" strike="noStrike" cap="none" normalizeH="0" baseline="0" dirty="0" smtClean="0">
                        <a:ln>
                          <a:noFill/>
                        </a:ln>
                        <a:solidFill>
                          <a:srgbClr val="0000FF"/>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8" action="ppaction://hlinksldjump"/>
                        </a:rPr>
                        <a:t>10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47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9" action="ppaction://hlinksldjump"/>
                        </a:rPr>
                        <a:t>20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0" action="ppaction://hlinksldjump"/>
                        </a:rPr>
                        <a:t>20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1" action="ppaction://hlinksldjump"/>
                        </a:rPr>
                        <a:t>20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2" action="ppaction://hlinksldjump"/>
                        </a:rPr>
                        <a:t>20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3" action="ppaction://hlinksldjump"/>
                        </a:rPr>
                        <a:t>20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4" action="ppaction://hlinksldjump"/>
                        </a:rPr>
                        <a:t>20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63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5" action="ppaction://hlinksldjump"/>
                        </a:rPr>
                        <a:t>30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6" action="ppaction://hlinksldjump"/>
                        </a:rPr>
                        <a:t>30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7" action="ppaction://hlinksldjump"/>
                        </a:rPr>
                        <a:t>30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8" action="ppaction://hlinksldjump"/>
                        </a:rPr>
                        <a:t>30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9" action="ppaction://hlinksldjump"/>
                        </a:rPr>
                        <a:t>30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0" action="ppaction://hlinksldjump"/>
                        </a:rPr>
                        <a:t>30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47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1" action="ppaction://hlinksldjump"/>
                        </a:rPr>
                        <a:t>40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7" action="ppaction://hlinksldjump"/>
                        </a:rPr>
                        <a:t>40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2" action="ppaction://hlinksldjump"/>
                        </a:rPr>
                        <a:t>40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3" action="ppaction://hlinksldjump"/>
                        </a:rPr>
                        <a:t>40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4" action="ppaction://hlinksldjump"/>
                        </a:rPr>
                        <a:t>40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5" action="ppaction://hlinksldjump"/>
                        </a:rPr>
                        <a:t>40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63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6" action="ppaction://hlinksldjump"/>
                        </a:rPr>
                        <a:t>50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7" action="ppaction://hlinksldjump"/>
                        </a:rPr>
                        <a:t>50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17" action="ppaction://hlinksldjump"/>
                        </a:rPr>
                        <a:t>50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8" action="ppaction://hlinksldjump"/>
                        </a:rPr>
                        <a:t>50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29" action="ppaction://hlinksldjump"/>
                        </a:rPr>
                        <a:t>50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hlinkClick r:id="rId30" action="ppaction://hlinksldjump"/>
                        </a:rPr>
                        <a:t>50</a:t>
                      </a:r>
                      <a:endParaRPr kumimoji="0" lang="ru-RU" sz="4400" b="1" i="0" u="none" strike="noStrike" cap="none" normalizeH="0" baseline="0" dirty="0" smtClean="0">
                        <a:ln>
                          <a:noFill/>
                        </a:ln>
                        <a:solidFill>
                          <a:srgbClr val="00B0F0"/>
                        </a:solidFill>
                        <a:effectLst>
                          <a:outerShdw blurRad="38100" dist="38100" dir="2700000" algn="tl">
                            <a:srgbClr val="FFFFFF"/>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4097" name="Rectangle 1"/>
          <p:cNvSpPr>
            <a:spLocks noChangeArrowheads="1"/>
          </p:cNvSpPr>
          <p:nvPr/>
        </p:nvSpPr>
        <p:spPr bwMode="auto">
          <a:xfrm>
            <a:off x="683568" y="836712"/>
            <a:ext cx="7669087" cy="286232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0000FF"/>
                </a:solidFill>
                <a:effectLst/>
                <a:latin typeface="Monotype Corsiva" pitchFamily="66" charset="0"/>
                <a:ea typeface="Times New Roman" pitchFamily="18" charset="0"/>
                <a:cs typeface="Arial" pitchFamily="34" charset="0"/>
                <a:hlinkClick r:id="rId3" action="ppaction://hlinksldjump"/>
              </a:rPr>
              <a:t>Какая фигура получится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0000FF"/>
                </a:solidFill>
                <a:effectLst/>
                <a:latin typeface="Monotype Corsiva" pitchFamily="66" charset="0"/>
                <a:ea typeface="Times New Roman" pitchFamily="18" charset="0"/>
                <a:cs typeface="Arial" pitchFamily="34" charset="0"/>
                <a:hlinkClick r:id="rId3" action="ppaction://hlinksldjump"/>
              </a:rPr>
              <a:t>из 2-х равносторонних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0000FF"/>
                </a:solidFill>
                <a:effectLst/>
                <a:latin typeface="Monotype Corsiva" pitchFamily="66" charset="0"/>
                <a:ea typeface="Times New Roman" pitchFamily="18" charset="0"/>
                <a:cs typeface="Arial" pitchFamily="34" charset="0"/>
                <a:hlinkClick r:id="rId3" action="ppaction://hlinksldjump"/>
              </a:rPr>
              <a:t>треугольников? </a:t>
            </a:r>
            <a:endParaRPr kumimoji="0" lang="ru-RU" sz="6000" b="1" i="0" u="none" strike="noStrike" cap="none" normalizeH="0" baseline="0" dirty="0" smtClean="0">
              <a:ln>
                <a:noFill/>
              </a:ln>
              <a:solidFill>
                <a:srgbClr val="0000FF"/>
              </a:solidFill>
              <a:effectLst/>
              <a:latin typeface="Monotype Corsiva" pitchFamily="66" charset="0"/>
              <a:cs typeface="Arial" pitchFamily="34" charset="0"/>
            </a:endParaRPr>
          </a:p>
        </p:txBody>
      </p:sp>
      <p:sp>
        <p:nvSpPr>
          <p:cNvPr id="5" name="TextBox 4"/>
          <p:cNvSpPr txBox="1"/>
          <p:nvPr/>
        </p:nvSpPr>
        <p:spPr>
          <a:xfrm>
            <a:off x="6588224" y="5157192"/>
            <a:ext cx="2880320" cy="1015663"/>
          </a:xfrm>
          <a:prstGeom prst="rect">
            <a:avLst/>
          </a:prstGeom>
          <a:noFill/>
        </p:spPr>
        <p:txBody>
          <a:bodyPr wrap="square" rtlCol="0">
            <a:spAutoFit/>
          </a:bodyPr>
          <a:lstStyle/>
          <a:p>
            <a:r>
              <a:rPr lang="ru-RU" sz="6000" b="1" dirty="0" smtClean="0">
                <a:solidFill>
                  <a:srgbClr val="FF0000"/>
                </a:solidFill>
              </a:rPr>
              <a:t>ромб</a:t>
            </a:r>
            <a:endParaRPr lang="ru-RU" sz="6000" b="1" dirty="0">
              <a:solidFill>
                <a:srgbClr val="FF0000"/>
              </a:solidFill>
            </a:endParaRPr>
          </a:p>
        </p:txBody>
      </p:sp>
      <p:pic>
        <p:nvPicPr>
          <p:cNvPr id="6" name="Picture 4" descr="Картинка 48 из 160101"/>
          <p:cNvPicPr>
            <a:picLocks noChangeAspect="1" noChangeArrowheads="1"/>
          </p:cNvPicPr>
          <p:nvPr/>
        </p:nvPicPr>
        <p:blipFill>
          <a:blip r:embed="rId4" cstate="print"/>
          <a:srcRect/>
          <a:stretch>
            <a:fillRect/>
          </a:stretch>
        </p:blipFill>
        <p:spPr bwMode="auto">
          <a:xfrm>
            <a:off x="323528" y="3501008"/>
            <a:ext cx="2520280" cy="3121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179512" y="404664"/>
            <a:ext cx="8748464" cy="5632311"/>
          </a:xfrm>
          <a:prstGeom prst="rect">
            <a:avLst/>
          </a:prstGeom>
        </p:spPr>
        <p:txBody>
          <a:bodyPr wrap="square">
            <a:spAutoFit/>
          </a:bodyPr>
          <a:lstStyle/>
          <a:p>
            <a:pPr algn="ctr"/>
            <a:r>
              <a:rPr lang="ru-RU" sz="6000" b="1" dirty="0" smtClean="0">
                <a:solidFill>
                  <a:srgbClr val="0000FF"/>
                </a:solidFill>
                <a:latin typeface="Monotype Corsiva" pitchFamily="66" charset="0"/>
                <a:cs typeface="Times New Roman" pitchFamily="18" charset="0"/>
                <a:hlinkClick r:id="rId3" action="ppaction://hlinksldjump"/>
              </a:rPr>
              <a:t>В древности такого термина не было. Его ввел в 17 веке французский математик Франсуа Виет, в переводе с латинского он означает «спица колеса». Что это?</a:t>
            </a:r>
            <a:endParaRPr lang="ru-RU" sz="6000" dirty="0">
              <a:solidFill>
                <a:srgbClr val="0000FF"/>
              </a:solidFill>
              <a:latin typeface="Monotype Corsiva" pitchFamily="66" charset="0"/>
            </a:endParaRPr>
          </a:p>
        </p:txBody>
      </p:sp>
      <p:sp>
        <p:nvSpPr>
          <p:cNvPr id="4" name="TextBox 3"/>
          <p:cNvSpPr txBox="1"/>
          <p:nvPr/>
        </p:nvSpPr>
        <p:spPr>
          <a:xfrm>
            <a:off x="6300192" y="5661248"/>
            <a:ext cx="2592288" cy="1015663"/>
          </a:xfrm>
          <a:prstGeom prst="rect">
            <a:avLst/>
          </a:prstGeom>
          <a:noFill/>
        </p:spPr>
        <p:txBody>
          <a:bodyPr wrap="square" rtlCol="0">
            <a:spAutoFit/>
          </a:bodyPr>
          <a:lstStyle/>
          <a:p>
            <a:r>
              <a:rPr lang="ru-RU" sz="6000" b="1" dirty="0" smtClean="0">
                <a:solidFill>
                  <a:srgbClr val="FF0000"/>
                </a:solidFill>
              </a:rPr>
              <a:t>радиус</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1" y="0"/>
            <a:ext cx="9211227" cy="6858000"/>
          </a:xfrm>
          <a:prstGeom prst="rect">
            <a:avLst/>
          </a:prstGeom>
          <a:noFill/>
        </p:spPr>
      </p:pic>
      <p:sp>
        <p:nvSpPr>
          <p:cNvPr id="3" name="Прямоугольник 2"/>
          <p:cNvSpPr/>
          <p:nvPr/>
        </p:nvSpPr>
        <p:spPr>
          <a:xfrm>
            <a:off x="251520" y="980728"/>
            <a:ext cx="8568952" cy="3939540"/>
          </a:xfrm>
          <a:prstGeom prst="rect">
            <a:avLst/>
          </a:prstGeom>
        </p:spPr>
        <p:txBody>
          <a:bodyPr wrap="square">
            <a:spAutoFit/>
          </a:bodyPr>
          <a:lstStyle/>
          <a:p>
            <a:r>
              <a:rPr lang="ru-RU" sz="5000" b="1" dirty="0" smtClean="0">
                <a:solidFill>
                  <a:srgbClr val="0000FF"/>
                </a:solidFill>
                <a:latin typeface="Monotype Corsiva" pitchFamily="66" charset="0"/>
                <a:cs typeface="Times New Roman" pitchFamily="18" charset="0"/>
                <a:hlinkClick r:id="rId3" action="ppaction://hlinksldjump"/>
              </a:rPr>
              <a:t>Название этого четырехугольника </a:t>
            </a:r>
          </a:p>
          <a:p>
            <a:r>
              <a:rPr lang="ru-RU" sz="5000" b="1" dirty="0" smtClean="0">
                <a:solidFill>
                  <a:srgbClr val="0000FF"/>
                </a:solidFill>
                <a:latin typeface="Monotype Corsiva" pitchFamily="66" charset="0"/>
                <a:cs typeface="Times New Roman" pitchFamily="18" charset="0"/>
                <a:hlinkClick r:id="rId3" action="ppaction://hlinksldjump"/>
              </a:rPr>
              <a:t>происходит от греческого слова, </a:t>
            </a:r>
          </a:p>
          <a:p>
            <a:r>
              <a:rPr lang="ru-RU" sz="5000" b="1" dirty="0" smtClean="0">
                <a:solidFill>
                  <a:srgbClr val="0000FF"/>
                </a:solidFill>
                <a:latin typeface="Monotype Corsiva" pitchFamily="66" charset="0"/>
                <a:cs typeface="Times New Roman" pitchFamily="18" charset="0"/>
                <a:hlinkClick r:id="rId3" action="ppaction://hlinksldjump"/>
              </a:rPr>
              <a:t>в переводе на русский означающее </a:t>
            </a:r>
          </a:p>
          <a:p>
            <a:r>
              <a:rPr lang="ru-RU" sz="5000" b="1" dirty="0" smtClean="0">
                <a:solidFill>
                  <a:srgbClr val="0000FF"/>
                </a:solidFill>
                <a:latin typeface="Monotype Corsiva" pitchFamily="66" charset="0"/>
                <a:cs typeface="Times New Roman" pitchFamily="18" charset="0"/>
                <a:hlinkClick r:id="rId3" action="ppaction://hlinksldjump"/>
              </a:rPr>
              <a:t>«столик», от него так же произошло слово – «трапеза».</a:t>
            </a:r>
            <a:endParaRPr lang="ru-RU" sz="5000" b="1" dirty="0">
              <a:solidFill>
                <a:srgbClr val="0000FF"/>
              </a:solidFill>
              <a:latin typeface="Monotype Corsiva" pitchFamily="66" charset="0"/>
              <a:cs typeface="Times New Roman" pitchFamily="18" charset="0"/>
            </a:endParaRPr>
          </a:p>
        </p:txBody>
      </p:sp>
      <p:sp>
        <p:nvSpPr>
          <p:cNvPr id="4" name="TextBox 3"/>
          <p:cNvSpPr txBox="1"/>
          <p:nvPr/>
        </p:nvSpPr>
        <p:spPr>
          <a:xfrm>
            <a:off x="5364088" y="5589240"/>
            <a:ext cx="3888432" cy="1015663"/>
          </a:xfrm>
          <a:prstGeom prst="rect">
            <a:avLst/>
          </a:prstGeom>
          <a:noFill/>
        </p:spPr>
        <p:txBody>
          <a:bodyPr wrap="square" rtlCol="0">
            <a:spAutoFit/>
          </a:bodyPr>
          <a:lstStyle/>
          <a:p>
            <a:r>
              <a:rPr lang="ru-RU" sz="6000" b="1" dirty="0" smtClean="0">
                <a:solidFill>
                  <a:srgbClr val="FF0000"/>
                </a:solidFill>
              </a:rPr>
              <a:t>трапеция</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3 из 160101"/>
          <p:cNvPicPr>
            <a:picLocks noChangeAspect="1" noChangeArrowheads="1"/>
          </p:cNvPicPr>
          <p:nvPr/>
        </p:nvPicPr>
        <p:blipFill>
          <a:blip r:embed="rId2" cstate="print">
            <a:lum contrast="-20000"/>
          </a:blip>
          <a:srcRect/>
          <a:stretch>
            <a:fillRect/>
          </a:stretch>
        </p:blipFill>
        <p:spPr bwMode="auto">
          <a:xfrm>
            <a:off x="0" y="0"/>
            <a:ext cx="9211227" cy="6858000"/>
          </a:xfrm>
          <a:prstGeom prst="rect">
            <a:avLst/>
          </a:prstGeom>
          <a:noFill/>
        </p:spPr>
      </p:pic>
      <p:sp>
        <p:nvSpPr>
          <p:cNvPr id="3" name="Прямоугольник 2"/>
          <p:cNvSpPr/>
          <p:nvPr/>
        </p:nvSpPr>
        <p:spPr>
          <a:xfrm>
            <a:off x="395536" y="260648"/>
            <a:ext cx="8496944" cy="4708981"/>
          </a:xfrm>
          <a:prstGeom prst="rect">
            <a:avLst/>
          </a:prstGeom>
        </p:spPr>
        <p:txBody>
          <a:bodyPr wrap="square">
            <a:spAutoFit/>
          </a:bodyPr>
          <a:lstStyle/>
          <a:p>
            <a:pPr algn="ctr"/>
            <a:r>
              <a:rPr lang="ru-RU" sz="6000" b="1" dirty="0" smtClean="0">
                <a:solidFill>
                  <a:srgbClr val="0000FF"/>
                </a:solidFill>
                <a:latin typeface="Monotype Corsiva" pitchFamily="66" charset="0"/>
                <a:cs typeface="Times New Roman" pitchFamily="18" charset="0"/>
                <a:hlinkClick r:id="rId3" action="ppaction://hlinksldjump"/>
              </a:rPr>
              <a:t>Термин греческого происхождения, означающий в древности вращающееся тело – веретено, юлу. О какой фигуре идет речь?</a:t>
            </a:r>
            <a:endParaRPr lang="ru-RU" sz="6000" b="1" dirty="0">
              <a:solidFill>
                <a:srgbClr val="0000FF"/>
              </a:solidFill>
              <a:latin typeface="Monotype Corsiva" pitchFamily="66" charset="0"/>
              <a:cs typeface="Times New Roman" pitchFamily="18" charset="0"/>
            </a:endParaRPr>
          </a:p>
        </p:txBody>
      </p:sp>
      <p:sp>
        <p:nvSpPr>
          <p:cNvPr id="4" name="TextBox 3"/>
          <p:cNvSpPr txBox="1"/>
          <p:nvPr/>
        </p:nvSpPr>
        <p:spPr>
          <a:xfrm>
            <a:off x="6732240" y="5661248"/>
            <a:ext cx="2160240" cy="1015663"/>
          </a:xfrm>
          <a:prstGeom prst="rect">
            <a:avLst/>
          </a:prstGeom>
          <a:noFill/>
        </p:spPr>
        <p:txBody>
          <a:bodyPr wrap="square" rtlCol="0">
            <a:spAutoFit/>
          </a:bodyPr>
          <a:lstStyle/>
          <a:p>
            <a:r>
              <a:rPr lang="ru-RU" sz="6000" b="1" dirty="0" smtClean="0">
                <a:solidFill>
                  <a:srgbClr val="FF0000"/>
                </a:solidFill>
              </a:rPr>
              <a:t>ромб</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882</Words>
  <Application>Microsoft Office PowerPoint</Application>
  <PresentationFormat>Экран (4:3)</PresentationFormat>
  <Paragraphs>145</Paragraphs>
  <Slides>37</Slides>
  <Notes>0</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39" baseType="lpstr">
      <vt:lpstr>Тема Office</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Максимка</dc:creator>
  <cp:lastModifiedBy>user</cp:lastModifiedBy>
  <cp:revision>76</cp:revision>
  <dcterms:created xsi:type="dcterms:W3CDTF">2012-02-18T12:20:57Z</dcterms:created>
  <dcterms:modified xsi:type="dcterms:W3CDTF">2012-04-01T18:13:25Z</dcterms:modified>
</cp:coreProperties>
</file>