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8" r:id="rId11"/>
    <p:sldId id="267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Девиз урока: </a:t>
            </a:r>
            <a:r>
              <a:rPr lang="ru-RU" sz="3100" b="1" i="1" dirty="0" smtClean="0"/>
              <a:t>“Где ученье, там и уменье”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500990" cy="342424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Цели урока:</a:t>
            </a:r>
            <a:r>
              <a:rPr lang="ru-RU" dirty="0" smtClean="0"/>
              <a:t> </a:t>
            </a:r>
          </a:p>
          <a:p>
            <a:pPr lvl="0" algn="just"/>
            <a:r>
              <a:rPr lang="ru-RU" sz="3800" dirty="0" smtClean="0"/>
              <a:t>Ознакомить и обеспечить  усвоение знаний и умений при  выполнении  ручных стежков и строчек, ознакомить с правилами Т.Б. </a:t>
            </a:r>
          </a:p>
          <a:p>
            <a:pPr lvl="0" algn="just"/>
            <a:r>
              <a:rPr lang="ru-RU" sz="3800" dirty="0" smtClean="0"/>
              <a:t>Способствовать формированию интереса к культуре и искусству; совершенствовать эстетические взгляды, способствовать развитию творческих способностей личности.</a:t>
            </a:r>
          </a:p>
          <a:p>
            <a:pPr lvl="0" algn="just"/>
            <a:r>
              <a:rPr lang="ru-RU" sz="3800" dirty="0" smtClean="0"/>
              <a:t>Способствовать развитию сенсорных и моторных навыков учащихся</a:t>
            </a:r>
            <a:endParaRPr lang="ru-RU" sz="38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738664"/>
            <a:ext cx="7715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урока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«Виды ручных стежков и строчек».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Какие требования предъявляют к выполнению ручных работ?</a:t>
            </a:r>
          </a:p>
          <a:p>
            <a:pPr lvl="0"/>
            <a:r>
              <a:rPr lang="ru-RU" dirty="0" smtClean="0"/>
              <a:t>Что называется швом?</a:t>
            </a:r>
          </a:p>
          <a:p>
            <a:pPr lvl="0"/>
            <a:r>
              <a:rPr lang="ru-RU" dirty="0" smtClean="0"/>
              <a:t>Что называется стежком?</a:t>
            </a:r>
          </a:p>
          <a:p>
            <a:pPr lvl="0"/>
            <a:r>
              <a:rPr lang="ru-RU" dirty="0" smtClean="0"/>
              <a:t>Что называется шириной шва?</a:t>
            </a:r>
          </a:p>
          <a:p>
            <a:pPr lvl="0"/>
            <a:r>
              <a:rPr lang="ru-RU" dirty="0" smtClean="0"/>
              <a:t>Что называют строчкой?</a:t>
            </a:r>
          </a:p>
          <a:p>
            <a:pPr lvl="0"/>
            <a:r>
              <a:rPr lang="ru-RU" dirty="0" smtClean="0"/>
              <a:t>Что называется длиной стежка?</a:t>
            </a:r>
          </a:p>
          <a:p>
            <a:pPr lvl="0"/>
            <a:r>
              <a:rPr lang="ru-RU" dirty="0" smtClean="0"/>
              <a:t>Где применяются прямые стежки?</a:t>
            </a:r>
          </a:p>
          <a:p>
            <a:pPr lvl="0"/>
            <a:r>
              <a:rPr lang="ru-RU" dirty="0" err="1" smtClean="0"/>
              <a:t>Гд</a:t>
            </a:r>
            <a:r>
              <a:rPr lang="en-US" dirty="0" smtClean="0"/>
              <a:t>e</a:t>
            </a:r>
            <a:r>
              <a:rPr lang="ru-RU" dirty="0" smtClean="0"/>
              <a:t> применяются  петельные стежки?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Историческая справка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1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                          </a:t>
            </a:r>
            <a:r>
              <a:rPr lang="ru-RU" sz="7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Ножницы.</a:t>
            </a:r>
            <a:endParaRPr lang="ru-RU" sz="72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sz="6400" dirty="0" smtClean="0">
                <a:solidFill>
                  <a:srgbClr val="FF0066"/>
                </a:solidFill>
              </a:rPr>
              <a:t>Первые  ножницы изобретены полторы тысячи лет до нашей эры. Самые старые ножницы в Восточной Европе найдены под Смоленском, в Гнездово. По составу материала, из которого они были изготовлены, ученые определили, что ими работал кожевник </a:t>
            </a:r>
            <a:r>
              <a:rPr lang="en-US" sz="6400" dirty="0" smtClean="0">
                <a:solidFill>
                  <a:srgbClr val="FF0066"/>
                </a:solidFill>
              </a:rPr>
              <a:t>X</a:t>
            </a:r>
            <a:r>
              <a:rPr lang="ru-RU" sz="6400" dirty="0" smtClean="0">
                <a:solidFill>
                  <a:srgbClr val="FF0066"/>
                </a:solidFill>
              </a:rPr>
              <a:t> в.</a:t>
            </a:r>
          </a:p>
          <a:p>
            <a:r>
              <a:rPr lang="ru-RU" sz="6400" dirty="0" smtClean="0">
                <a:solidFill>
                  <a:srgbClr val="FF0066"/>
                </a:solidFill>
              </a:rPr>
              <a:t>На Руси ножницы делали кустари, занимавшиеся изготовлением ножей. Материалом для изготовления ножниц служило железо, сталь, иногда даже серебро, покрытое позолотой.</a:t>
            </a:r>
          </a:p>
          <a:p>
            <a:r>
              <a:rPr lang="ru-RU" sz="6400" dirty="0" smtClean="0">
                <a:solidFill>
                  <a:srgbClr val="FF0066"/>
                </a:solidFill>
              </a:rPr>
              <a:t>Некоторые мастера-изготовители давали волю фантазии: из-под их рук выходила диковинная птица с клювом, который резал ткань. Это были настоящие художники, которые превращали простой рабочий инструмент в произведение искусства. Иногда украшений  на ножницах было так много, что это затрудняло пользование инструментом, и они оставались чисто декоративным предметом. Например, так получилось с ножницами, кольца которых были увиты металлическими виноградными лозами с кистями винограда.</a:t>
            </a:r>
          </a:p>
          <a:p>
            <a:r>
              <a:rPr lang="ru-RU" sz="6400" dirty="0" smtClean="0">
                <a:solidFill>
                  <a:srgbClr val="FF0066"/>
                </a:solidFill>
              </a:rPr>
              <a:t>Существует множество разновидностей этого древнейшего режущего инструмента. У ножниц есть своя «специализация»: для кожевников, парикмахеров, лекарей… Различаются они по размеру – от маленьких для маникюра до громадных для разрезания автомобилей.</a:t>
            </a:r>
          </a:p>
          <a:p>
            <a:r>
              <a:rPr lang="ru-RU" sz="6400" dirty="0" smtClean="0">
                <a:solidFill>
                  <a:srgbClr val="FF0066"/>
                </a:solidFill>
              </a:rPr>
              <a:t>Созданы электрические ножницы, которые режут толстую кожу, резину, линолеум, пластик со скоростью 20 метром в минуту.</a:t>
            </a:r>
          </a:p>
          <a:p>
            <a:r>
              <a:rPr lang="ru-RU" sz="6400" dirty="0" smtClean="0">
                <a:solidFill>
                  <a:srgbClr val="FF0066"/>
                </a:solidFill>
              </a:rPr>
              <a:t>Самые совершенные – лазерные ножницы, их используют на швейных предприятиях. Электронная вычислительная машина составляет и воспроизводит на экране выкройки одежды любого фасона, придуманного модельерами. Оператор -  раскройщик вносит в эти выкройки с помощью светового карандаша окончательные изменения, и лазерные ножницы автоматически разрезают ткань по этим выкройкам. </a:t>
            </a:r>
          </a:p>
          <a:p>
            <a:endParaRPr lang="ru-RU" sz="6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Пуговица.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 появления пуговиц даже верхнюю одежду надевали через голову. В Европу пуговицы завезли из Турции около 900 лет назад. Модны были крупные пуговицы диаметром несколько сантиметров. В пуговицы вставляли портреты, цветы, бабочек и покрывали стеклом. Также пуговицы делали из жемчуга, дерева, перламутра, кости, рога, кожи и драгоценных камней. Их пришивали на одежду сотнями – уже не для удобства, а для красоты.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Утюг.</a:t>
            </a:r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древние времена до появления утюгов на Руси, а также в Средней и Северной Европе пользовались деревянным прессом для распрямления ткани после стирки. Затем появилась деревянная каталка, на которую наматывали бельё, потом прокатывали по доске несколько раз.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XIV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в. Начали применять деревянную утюжильную машину. Она приводилась в действие зубчатым колесом вручную или конным воротом и имела деревянные валики, двигающиеся по доске.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Первый утюг появился в начале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XVI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в. Он представлял собой большой, тяжелый корпус, сделанный из латуни, стали или чугуна, с широкой отполированной нижней поверхностью и деревянной ручкой. Нагревали такие утюги на плите, или раскаленным железом, либо углями, которые закладывали внутрь корпуса. Манжеты и некоторые другие вещи утюжили с помощью специального приспособления из латуни в форме колокола, внутри которого находилось раскаленное железо. Изделия  из тонких тканей утюжили стеклянным цилиндром, которым распрямляли их до удаления всех мелких складок.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-260057"/>
            <a:ext cx="750496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 чего состоит ткань? </a:t>
            </a:r>
          </a:p>
          <a:p>
            <a:pPr lvl="0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 называются нити, входящие в состав ткани? 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Назовите простейшее переплетение?  </a:t>
            </a:r>
          </a:p>
          <a:p>
            <a:pPr lvl="0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 чего состоит нить? </a:t>
            </a:r>
          </a:p>
          <a:p>
            <a:pPr lvl="0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Убедимся в этом. Проведем опыт,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(используя лупу)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 Выдерните ниточку из ткани, расщепите её. Что вы видите? Она состоит из крошечных тонких и коротких волосков - волокон,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/б - это растительные волоски, в льняной- волокна льняного стебля - называются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прядильными волокнами.)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. </a:t>
            </a:r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Определите последовательность получения ткани: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А)     волокно – нити – ткань,       Б)     нити – волокно – ткань,     В)    нити – пряжа – ткань.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2.  Какие нити в ткани называют основными: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А) идущие поперёк ткани.      Б)  идущие  под углом,     В)  идущие вдоль ткани.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3.  К волокнам животного происхождения относят: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А) лён и шерсть   Б) асбест и шёлк  В) шерсть и шёлк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4.  Расстояние от кромки до кромки ткани называется…?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А) длиной ткани        Б) шириной ткани    В) толщиной ткани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5.  Ткань, прошедшую отделку, называют…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 А) готовой  Б) выпускной   В) окончательной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6.  Долевая нить в ткани определяется по…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А) </a:t>
            </a:r>
            <a:r>
              <a:rPr lang="ru-RU" sz="56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сминаемости</a:t>
            </a:r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Б) направлению  В)  растяжимости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7.  Очищение ткани от естественных примесей, пятен происходит при операции: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А) отбеливание   Б) отваривание  В) крашение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8. Какие ткацкие дефекты можно встретить на ткани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А) печатный рисунок, утолщение нити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Б)  качество рисунка, сбитый рисунок переплетения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В) сбитый рисунок переплетения, утолщение нити.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9.  Технологический процесс производства тканей определяется следующими этапами: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 А) прядение – проборка – ткачество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 Б) прядение – ткачество – отделка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 В) ткачество – прядение – отбеливание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10.  При окрашивании ткани в один цвет получают:</a:t>
            </a:r>
          </a:p>
          <a:p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А) набивную ткань   Б) окрашенную ткань  В) </a:t>
            </a:r>
            <a:r>
              <a:rPr lang="ru-RU" sz="56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гладкокрашенную</a:t>
            </a:r>
            <a:r>
              <a:rPr lang="ru-RU" sz="5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6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ткань</a:t>
            </a:r>
          </a:p>
          <a:p>
            <a:r>
              <a:rPr lang="ru-RU" sz="6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                                               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0"/>
            <a:ext cx="8229600" cy="65722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шитье одежды в ателье и дома раскроенное изделие сначала смётывают вручную, а затем сшивают на швейной машине. Ручные работы применяют при отделке изделия и при выполнении таких операций, как обмётывание петель и срезов, пришивание пуговиц.</a:t>
            </a:r>
          </a:p>
          <a:p>
            <a:r>
              <a:rPr lang="ru-RU" dirty="0" smtClean="0"/>
              <a:t>	Детали соединяют между собой вручную с помощью стежков и строчек.</a:t>
            </a:r>
          </a:p>
          <a:p>
            <a:r>
              <a:rPr lang="ru-RU" dirty="0" smtClean="0"/>
              <a:t>	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Стежок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это законченный процесс переплетения ниток на ткани.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Строчка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это ряд повторяющихся стежков на ткани.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Длина стежка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это расстояние между двумя последовательными проколами иглы.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Шов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это ниточное соединение деталей.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Ширина шва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расстояние от среза детали до строчки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По способу выполнения стежки делятся на </a:t>
            </a:r>
            <a:r>
              <a:rPr lang="ru-RU" b="1" i="1" u="sng" dirty="0" smtClean="0">
                <a:solidFill>
                  <a:srgbClr val="FFC000"/>
                </a:solidFill>
              </a:rPr>
              <a:t>ручные и машинные,</a:t>
            </a:r>
            <a:r>
              <a:rPr lang="ru-RU" b="1" u="sng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а по назначению на </a:t>
            </a:r>
            <a:r>
              <a:rPr lang="ru-RU" b="1" i="1" u="sng" dirty="0" smtClean="0">
                <a:solidFill>
                  <a:srgbClr val="FFC000"/>
                </a:solidFill>
              </a:rPr>
              <a:t>соединительные и отделочные.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	Ручные стежки образуют </a:t>
            </a:r>
            <a:r>
              <a:rPr lang="ru-RU" b="1" i="1" u="sng" dirty="0" smtClean="0">
                <a:solidFill>
                  <a:srgbClr val="FFC000"/>
                </a:solidFill>
              </a:rPr>
              <a:t>строчки временного и постоянного назначения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C000"/>
                </a:solidFill>
              </a:rPr>
              <a:t>	</a:t>
            </a:r>
            <a:endParaRPr lang="ru-RU" dirty="0" smtClean="0">
              <a:solidFill>
                <a:srgbClr val="FFC000"/>
              </a:solidFill>
            </a:endParaRPr>
          </a:p>
          <a:p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Текущий инструктаж.</a:t>
            </a:r>
            <a:endParaRPr lang="ru-RU" sz="1600" dirty="0" smtClean="0"/>
          </a:p>
          <a:p>
            <a:r>
              <a:rPr lang="ru-RU" sz="1400" dirty="0" smtClean="0"/>
              <a:t>Перед началом любого дела надо оборудовать своё рабочее место. </a:t>
            </a:r>
            <a:r>
              <a:rPr lang="ru-RU" sz="1400" i="1" dirty="0" smtClean="0"/>
              <a:t>Рабочим местом </a:t>
            </a:r>
            <a:r>
              <a:rPr lang="ru-RU" sz="1400" dirty="0" smtClean="0"/>
              <a:t>принято называть участок кабинета, предназначенный для выполнения определённой работы и оснащённый в соответствии с этой работой. Для ручных работ необходим рабочий стол, на котором располагают инструменты и приспособления. Вся работа выполняется на столе, обрабатываемую деталь следует держать перед собой.</a:t>
            </a:r>
          </a:p>
          <a:p>
            <a:r>
              <a:rPr lang="ru-RU" sz="1400" dirty="0" smtClean="0"/>
              <a:t>	Большое влияние на самочувствие учащихся и качество их работы оказывает правильная посадка. Неправильное положение корпуса вызывает преждевременную усталость, снижение работоспособности, а также способствует появлению сутулости, искривлению позвоночника, развитию близорукости. </a:t>
            </a:r>
          </a:p>
          <a:p>
            <a:r>
              <a:rPr lang="ru-RU" sz="1400" dirty="0" smtClean="0"/>
              <a:t>Правильная посадка во время работы заключается в следующем:</a:t>
            </a:r>
          </a:p>
          <a:p>
            <a:pPr lvl="0"/>
            <a:r>
              <a:rPr lang="ru-RU" sz="1400" dirty="0" smtClean="0"/>
              <a:t>Ноги должны твёрдо опираться всей подошвой о пол, т.к. при другом положении ног нарушается кровообращение.</a:t>
            </a:r>
          </a:p>
          <a:p>
            <a:pPr lvl="0"/>
            <a:r>
              <a:rPr lang="ru-RU" sz="1400" dirty="0" smtClean="0"/>
              <a:t>Корпус надо держать прямо или слегка наклонить вперёд.</a:t>
            </a:r>
          </a:p>
          <a:p>
            <a:pPr lvl="0"/>
            <a:r>
              <a:rPr lang="ru-RU" sz="1400" dirty="0" smtClean="0"/>
              <a:t>Голову слегка наклонить вперёд.</a:t>
            </a:r>
          </a:p>
          <a:p>
            <a:pPr lvl="0"/>
            <a:r>
              <a:rPr lang="ru-RU" sz="1400" dirty="0" smtClean="0"/>
              <a:t>Нельзя опираться грудью о стол.</a:t>
            </a:r>
          </a:p>
          <a:p>
            <a:pPr lvl="0"/>
            <a:r>
              <a:rPr lang="ru-RU" sz="1400" dirty="0" smtClean="0"/>
              <a:t>Руки должны быть согнуты в локтях, и отставать от корпуса не более чем на 10 см.</a:t>
            </a:r>
          </a:p>
          <a:p>
            <a:pPr lvl="0"/>
            <a:r>
              <a:rPr lang="ru-RU" sz="1400" dirty="0" smtClean="0"/>
              <a:t>При работе не следует ставить локти на стол.</a:t>
            </a:r>
          </a:p>
          <a:p>
            <a:pPr lvl="0"/>
            <a:r>
              <a:rPr lang="ru-RU" sz="1400" dirty="0" smtClean="0"/>
              <a:t>Расстояние от глаз до изделия или детали должно быть в среднем 30 см.</a:t>
            </a:r>
          </a:p>
          <a:p>
            <a:pPr lvl="0"/>
            <a:r>
              <a:rPr lang="ru-RU" sz="1400" dirty="0" smtClean="0"/>
              <a:t>В процессе работы следует периодически менять положение корпуса.</a:t>
            </a:r>
          </a:p>
          <a:p>
            <a:r>
              <a:rPr lang="ru-RU" sz="1400" dirty="0" smtClean="0"/>
              <a:t>При выполнении ручных работ используют следующие </a:t>
            </a:r>
            <a:r>
              <a:rPr lang="ru-RU" sz="1400" u="sng" dirty="0" smtClean="0"/>
              <a:t>инструменты и оборудование.</a:t>
            </a:r>
            <a:r>
              <a:rPr lang="ru-RU" sz="1400" dirty="0" smtClean="0"/>
              <a:t>  </a:t>
            </a:r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857232"/>
            <a:ext cx="721523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Физминутка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Мы не будем торопится.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Разминая поясницу,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Вправо, влево повернись,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На соседа оглянись.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(повороты туловища в стороны)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стать ещё умнее,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Мы слегка покрутим шеей,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Раз и два, раз и два, закружилась голова.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( вращение головой в стороны)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Приседания у нас,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Приседает целый класс.</a:t>
            </a:r>
          </a:p>
          <a:p>
            <a:r>
              <a:rPr lang="ru-RU" sz="2000" dirty="0" err="1" smtClean="0">
                <a:solidFill>
                  <a:srgbClr val="7030A0"/>
                </a:solidFill>
              </a:rPr>
              <a:t>Раз-два-три-четыре-пять</a:t>
            </a:r>
            <a:r>
              <a:rPr lang="ru-RU" sz="2000" dirty="0" smtClean="0">
                <a:solidFill>
                  <a:srgbClr val="7030A0"/>
                </a:solidFill>
              </a:rPr>
              <a:t>,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Ноги надо нам размять.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(приседание)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От разминки польза есть?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 ж, пора за парты сесть.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45718"/>
            <a:ext cx="68511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.</a:t>
            </a:r>
            <a:r>
              <a:rPr lang="ru-RU" sz="44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Правила техники безопасности при выполнении ручных работ</a:t>
            </a:r>
            <a:endParaRPr lang="ru-RU" sz="4400" dirty="0" smtClean="0"/>
          </a:p>
          <a:p>
            <a:pPr lvl="0"/>
            <a:endParaRPr lang="ru-RU" u="words" dirty="0" smtClean="0"/>
          </a:p>
          <a:p>
            <a:pPr lvl="0"/>
            <a:endParaRPr lang="ru-RU" u="words" dirty="0" smtClean="0"/>
          </a:p>
          <a:p>
            <a:pPr lvl="0"/>
            <a:r>
              <a:rPr lang="ru-RU" sz="7200" u="words" dirty="0" smtClean="0">
                <a:solidFill>
                  <a:schemeClr val="accent6">
                    <a:lumMod val="75000"/>
                  </a:schemeClr>
                </a:solidFill>
              </a:rPr>
              <a:t>Опасности в работе:</a:t>
            </a:r>
            <a:endParaRPr lang="ru-RU" sz="7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повреждение пальцев иглой или булавкой;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травма руки ножницами;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травма глаз.</a:t>
            </a:r>
          </a:p>
          <a:p>
            <a:pPr lvl="0"/>
            <a:r>
              <a:rPr lang="ru-RU" sz="7200" u="words" dirty="0" smtClean="0">
                <a:solidFill>
                  <a:schemeClr val="accent6">
                    <a:lumMod val="75000"/>
                  </a:schemeClr>
                </a:solidFill>
              </a:rPr>
              <a:t>Что нужно сделать до начала работы:</a:t>
            </a:r>
            <a:endParaRPr lang="ru-RU" sz="7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посчитать количество иголок и булавок в игольнице;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положить инструменты и приспособления в отведённое для них место.</a:t>
            </a:r>
          </a:p>
          <a:p>
            <a:pPr lvl="0"/>
            <a:r>
              <a:rPr lang="ru-RU" sz="7200" u="words" dirty="0" smtClean="0">
                <a:solidFill>
                  <a:schemeClr val="accent6">
                    <a:lumMod val="75000"/>
                  </a:schemeClr>
                </a:solidFill>
              </a:rPr>
              <a:t>Что нужно делать во время работы</a:t>
            </a: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быть внимательной к работе;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надевать напёрсток на средний палец правой руки, чтобы не уколоть палец;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вкалывать иглы и булавки только в игольницу;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класть ножницы справа с сомкнутыми лезвиями, направленными от себя;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передавать ножницы только с сомкнутыми лезвиями и кольцами вперёд.</a:t>
            </a:r>
          </a:p>
          <a:p>
            <a:pPr lvl="0"/>
            <a:r>
              <a:rPr lang="ru-RU" sz="7200" u="words" dirty="0" smtClean="0">
                <a:solidFill>
                  <a:schemeClr val="accent6">
                    <a:lumMod val="75000"/>
                  </a:schemeClr>
                </a:solidFill>
              </a:rPr>
              <a:t>Что нужно сделать по окончании работы:</a:t>
            </a:r>
            <a:endParaRPr lang="ru-RU" sz="7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посчитать количество игл и булавок в игольнице;</a:t>
            </a:r>
          </a:p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убрать рабочее место.</a:t>
            </a:r>
          </a:p>
          <a:p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sz="44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Правила техники безопасности при выполнении влажно-тепловых работ.</a:t>
            </a:r>
            <a:endParaRPr lang="ru-RU" sz="4400" dirty="0" smtClean="0"/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="1" dirty="0" smtClean="0"/>
              <a:t>. Опасности в работе:</a:t>
            </a:r>
            <a:endParaRPr lang="ru-RU" dirty="0" smtClean="0"/>
          </a:p>
          <a:p>
            <a:r>
              <a:rPr lang="ru-RU" dirty="0" smtClean="0"/>
              <a:t>возгорание шнура;</a:t>
            </a:r>
          </a:p>
          <a:p>
            <a:r>
              <a:rPr lang="ru-RU" dirty="0" smtClean="0"/>
              <a:t>ожоги: паром, о подошву утюга и от возгорания шнура;</a:t>
            </a:r>
          </a:p>
          <a:p>
            <a:r>
              <a:rPr lang="ru-RU" dirty="0" smtClean="0"/>
              <a:t>поражение электрическим током.</a:t>
            </a:r>
          </a:p>
          <a:p>
            <a:r>
              <a:rPr lang="ru-RU" b="1" dirty="0" smtClean="0"/>
              <a:t>2. Что нужно сделать до начала работы:</a:t>
            </a:r>
            <a:endParaRPr lang="ru-RU" dirty="0" smtClean="0"/>
          </a:p>
          <a:p>
            <a:r>
              <a:rPr lang="ru-RU" dirty="0" smtClean="0"/>
              <a:t>проверить целостность шнура и чистоту подошвы утюга;</a:t>
            </a:r>
          </a:p>
          <a:p>
            <a:r>
              <a:rPr lang="ru-RU" dirty="0" smtClean="0"/>
              <a:t>проверить наличие резинового коврика.</a:t>
            </a:r>
          </a:p>
          <a:p>
            <a:r>
              <a:rPr lang="ru-RU" b="1" dirty="0" smtClean="0"/>
              <a:t>3. Что нужно делать во время работы:</a:t>
            </a:r>
            <a:endParaRPr lang="ru-RU" dirty="0" smtClean="0"/>
          </a:p>
          <a:p>
            <a:r>
              <a:rPr lang="ru-RU" dirty="0" smtClean="0"/>
              <a:t>выполнять влажно-тепловую обработку, стоя на резиновом коврике;</a:t>
            </a:r>
          </a:p>
          <a:p>
            <a:r>
              <a:rPr lang="ru-RU" dirty="0" smtClean="0"/>
              <a:t>включать и выключать утюг сухими руками, берясь за корпус вилки, а не за шнур;</a:t>
            </a:r>
          </a:p>
          <a:p>
            <a:r>
              <a:rPr lang="ru-RU" dirty="0" smtClean="0"/>
              <a:t>ставить утюг на специальную подставку;</a:t>
            </a:r>
          </a:p>
          <a:p>
            <a:r>
              <a:rPr lang="ru-RU" dirty="0" smtClean="0"/>
              <a:t>следить за тем, чтобы шнур не касался подошвы утюга, и утюг не перегревался;   </a:t>
            </a:r>
          </a:p>
          <a:p>
            <a:r>
              <a:rPr lang="ru-RU" dirty="0" smtClean="0"/>
              <a:t>использовать для увлажнения ткани пульверизатор.</a:t>
            </a:r>
          </a:p>
          <a:p>
            <a:r>
              <a:rPr lang="ru-RU" b="1" dirty="0" smtClean="0"/>
              <a:t>4. Что нужно сделать по окончании работы:</a:t>
            </a:r>
            <a:endParaRPr lang="ru-RU" dirty="0" smtClean="0"/>
          </a:p>
          <a:p>
            <a:r>
              <a:rPr lang="ru-RU" dirty="0" smtClean="0"/>
              <a:t>выключить утюг;</a:t>
            </a:r>
          </a:p>
          <a:p>
            <a:r>
              <a:rPr lang="ru-RU" dirty="0" smtClean="0"/>
              <a:t>поставить его на специальную подставку.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1401</Words>
  <PresentationFormat>Экран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Девиз урока: “Где ученье, там и уменье” 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милауша</dc:creator>
  <cp:lastModifiedBy>милауша</cp:lastModifiedBy>
  <cp:revision>29</cp:revision>
  <dcterms:created xsi:type="dcterms:W3CDTF">2012-10-10T05:27:54Z</dcterms:created>
  <dcterms:modified xsi:type="dcterms:W3CDTF">2012-10-28T09:42:19Z</dcterms:modified>
</cp:coreProperties>
</file>