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4" r:id="rId2"/>
    <p:sldId id="256" r:id="rId3"/>
    <p:sldId id="257" r:id="rId4"/>
    <p:sldId id="258" r:id="rId5"/>
    <p:sldId id="259" r:id="rId6"/>
    <p:sldId id="261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4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80C1966-E7B7-453F-B0D4-DE40106410B7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379624E-D1E8-4453-B7E6-B02905A6C6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0C1966-E7B7-453F-B0D4-DE40106410B7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79624E-D1E8-4453-B7E6-B02905A6C6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0C1966-E7B7-453F-B0D4-DE40106410B7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79624E-D1E8-4453-B7E6-B02905A6C6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0C1966-E7B7-453F-B0D4-DE40106410B7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79624E-D1E8-4453-B7E6-B02905A6C6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0C1966-E7B7-453F-B0D4-DE40106410B7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79624E-D1E8-4453-B7E6-B02905A6C6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0C1966-E7B7-453F-B0D4-DE40106410B7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79624E-D1E8-4453-B7E6-B02905A6C6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0C1966-E7B7-453F-B0D4-DE40106410B7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79624E-D1E8-4453-B7E6-B02905A6C6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0C1966-E7B7-453F-B0D4-DE40106410B7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79624E-D1E8-4453-B7E6-B02905A6C6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0C1966-E7B7-453F-B0D4-DE40106410B7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79624E-D1E8-4453-B7E6-B02905A6C6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80C1966-E7B7-453F-B0D4-DE40106410B7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79624E-D1E8-4453-B7E6-B02905A6C6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80C1966-E7B7-453F-B0D4-DE40106410B7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379624E-D1E8-4453-B7E6-B02905A6C6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80C1966-E7B7-453F-B0D4-DE40106410B7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379624E-D1E8-4453-B7E6-B02905A6C6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35896" y="5824302"/>
            <a:ext cx="507605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80000"/>
              </a:lnSpc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Нестерова 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Татьяна Викторовна </a:t>
            </a:r>
            <a:endParaRPr lang="ru-RU" sz="2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lnSpc>
                <a:spcPct val="80000"/>
              </a:lnSpc>
            </a:pPr>
            <a:endParaRPr lang="ru-RU" sz="2000" b="1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428604"/>
            <a:ext cx="621510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План действий </a:t>
            </a: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по разработке занятия   по предмету технологии на тему</a:t>
            </a:r>
          </a:p>
          <a:p>
            <a:endParaRPr lang="ru-RU" sz="36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Garamond" pitchFamily="18" charset="0"/>
              </a:rPr>
              <a:t>«Выполнение  ручных стежков и строчек» (игра)</a:t>
            </a:r>
            <a:r>
              <a:rPr lang="ru-RU" sz="4000" b="1" i="1" dirty="0" smtClean="0">
                <a:ln w="10541" cmpd="sng">
                  <a:solidFill>
                    <a:srgbClr val="4E5B6F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Garamond" pitchFamily="18" charset="0"/>
              </a:rPr>
              <a:t> 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1714488"/>
            <a:ext cx="74295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0" dirty="0" smtClean="0">
                <a:solidFill>
                  <a:schemeClr val="accent1">
                    <a:lumMod val="50000"/>
                  </a:schemeClr>
                </a:solidFill>
              </a:rPr>
              <a:t>Используя подходы </a:t>
            </a:r>
            <a:r>
              <a:rPr lang="en-US" sz="3200" b="0" dirty="0" smtClean="0">
                <a:solidFill>
                  <a:schemeClr val="accent1">
                    <a:lumMod val="50000"/>
                  </a:schemeClr>
                </a:solidFill>
              </a:rPr>
              <a:t>XXI</a:t>
            </a:r>
            <a:r>
              <a:rPr lang="ru-RU" sz="3200" b="0" dirty="0" smtClean="0">
                <a:solidFill>
                  <a:schemeClr val="accent1">
                    <a:lumMod val="50000"/>
                  </a:schemeClr>
                </a:solidFill>
              </a:rPr>
              <a:t> века, развить интерес учеников к предмету  технологии</a:t>
            </a:r>
          </a:p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Развивать интерес к профессии «портной». </a:t>
            </a:r>
          </a:p>
          <a:p>
            <a:endParaRPr lang="ru-RU" sz="3200" b="0" dirty="0" smtClean="0"/>
          </a:p>
          <a:p>
            <a:endParaRPr lang="ru-RU" b="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500042"/>
            <a:ext cx="39020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Дальние цели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3429000"/>
            <a:ext cx="4572000" cy="5909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endParaRPr lang="ru-RU" i="1" dirty="0" smtClean="0"/>
          </a:p>
          <a:p>
            <a:pPr>
              <a:lnSpc>
                <a:spcPct val="90000"/>
              </a:lnSpc>
              <a:buFontTx/>
              <a:buNone/>
            </a:pPr>
            <a:endParaRPr lang="ru-RU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142852"/>
            <a:ext cx="6094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Ближние цели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(задачи).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928670"/>
            <a:ext cx="8501122" cy="520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buSzPct val="110000"/>
              <a:buFont typeface="Arial" pitchFamily="34" charset="0"/>
              <a:buChar char="•"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Изменить методику опроса учащихся, чтобы способствовать развитию у них навыков критического мышления. </a:t>
            </a:r>
          </a:p>
          <a:p>
            <a:pPr marL="381000" indent="-381000">
              <a:buSzPct val="110000"/>
              <a:buFont typeface="Arial" pitchFamily="34" charset="0"/>
              <a:buChar char="•"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стремиться мобилизовать потенциальные возможности конкретного возраста;</a:t>
            </a:r>
          </a:p>
          <a:p>
            <a:pPr marL="381000" indent="-381000">
              <a:buSzPct val="110000"/>
              <a:buFont typeface="Arial" pitchFamily="34" charset="0"/>
              <a:buChar char="•"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Больше мотивировать учащихся, чем принуждать к учебной деятельности</a:t>
            </a:r>
          </a:p>
          <a:p>
            <a:pPr marL="381000" indent="-381000">
              <a:buSzPct val="110000"/>
              <a:buFont typeface="Arial" pitchFamily="34" charset="0"/>
              <a:buChar char="•"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Поощрять совместную деятельность учащихся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  Помочь учащимся осознать, что каждый из них                          может оказаться полезным источником информации 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  Привлечь учащихся к внеурочным видам   деятельности по технологии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  Формировать умения применять теорию на практике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3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 Развивать логическое мышление</a:t>
            </a:r>
          </a:p>
          <a:p>
            <a:pPr marL="800100" lvl="1" indent="-342900">
              <a:buSzPct val="110000"/>
            </a:pPr>
            <a:endParaRPr lang="ru-RU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0369" y="357166"/>
            <a:ext cx="88136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Педагогические методы и задачи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714488"/>
            <a:ext cx="4429156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SzPct val="150000"/>
              <a:buFont typeface="Arial" pitchFamily="34" charset="0"/>
              <a:buChar char="•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Ориентироваться на вопросы, которые потребуют от учеников использования мыслительных умений высокого уровня</a:t>
            </a:r>
          </a:p>
          <a:p>
            <a:pPr>
              <a:lnSpc>
                <a:spcPct val="90000"/>
              </a:lnSpc>
              <a:buSzPct val="150000"/>
              <a:buFont typeface="Arial" pitchFamily="34" charset="0"/>
              <a:buChar char="•"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buSzPct val="150000"/>
              <a:buFont typeface="Arial" pitchFamily="34" charset="0"/>
              <a:buChar char="•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Планировать время на уроке для группового обсуждения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3786190"/>
            <a:ext cx="4572000" cy="1837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buSzPct val="150000"/>
              <a:buFont typeface="Arial" pitchFamily="34" charset="0"/>
              <a:buChar char="•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Планировать вопросы о том, как ученик пришел к тому или иному решению</a:t>
            </a:r>
          </a:p>
          <a:p>
            <a:pPr>
              <a:lnSpc>
                <a:spcPct val="90000"/>
              </a:lnSpc>
              <a:buSzPct val="150000"/>
              <a:buFont typeface="Arial" pitchFamily="34" charset="0"/>
              <a:buChar char="•"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buSzPct val="150000"/>
              <a:buFont typeface="Arial" pitchFamily="34" charset="0"/>
              <a:buChar char="•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Использовать работу в парах и групповую работу для обсуждения различных вариантов решения задач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1785926"/>
            <a:ext cx="4572000" cy="333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Нетрадиционная форма проведения занятия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Предусмотреть задания разного уровня сложности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Задания на сообразительность, с интересным содержанием, а также система поощрения не только за правильное выполнение, но и за активное участие в работе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ru-RU" dirty="0" smtClean="0"/>
          </a:p>
          <a:p>
            <a:pPr>
              <a:lnSpc>
                <a:spcPct val="90000"/>
              </a:lnSpc>
              <a:buFontTx/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357166"/>
            <a:ext cx="74094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Трудности      и      решения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285860"/>
            <a:ext cx="36433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50000"/>
            </a:pPr>
            <a:endParaRPr lang="ru-RU" dirty="0" smtClean="0"/>
          </a:p>
          <a:p>
            <a:pPr lvl="0">
              <a:buSzPct val="150000"/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Некоторые ученики не захотят работать в паре или группе </a:t>
            </a:r>
          </a:p>
          <a:p>
            <a:pPr lvl="0">
              <a:buSzPct val="150000"/>
              <a:buFont typeface="Arial" pitchFamily="34" charset="0"/>
              <a:buChar char="•"/>
            </a:pPr>
            <a:endParaRPr lang="ru-RU" sz="2400" dirty="0">
              <a:solidFill>
                <a:schemeClr val="accent1">
                  <a:lumMod val="50000"/>
                </a:schemeClr>
              </a:solidFill>
              <a:latin typeface="Verdana" pitchFamily="34" charset="0"/>
            </a:endParaRPr>
          </a:p>
          <a:p>
            <a:pPr lvl="0">
              <a:buSzPct val="150000"/>
              <a:buFont typeface="Arial" pitchFamily="34" charset="0"/>
              <a:buChar char="•"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</a:rPr>
              <a:t>Недостаточная материальная база</a:t>
            </a:r>
          </a:p>
          <a:p>
            <a:pPr>
              <a:buSzPct val="150000"/>
              <a:buFont typeface="Arial" pitchFamily="34" charset="0"/>
              <a:buChar char="•"/>
            </a:pP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Verdana" pitchFamily="34" charset="0"/>
            </a:endParaRPr>
          </a:p>
          <a:p>
            <a:pPr lvl="0">
              <a:buSzPct val="150000"/>
            </a:pP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  <a:p>
            <a:pPr>
              <a:buSzPct val="150000"/>
            </a:pPr>
            <a:endParaRPr lang="ru-RU" dirty="0" smtClean="0"/>
          </a:p>
          <a:p>
            <a:pPr>
              <a:buSzPct val="150000"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357686" y="1214422"/>
            <a:ext cx="44291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50000"/>
            </a:pPr>
            <a:endParaRPr lang="ru-RU" dirty="0" smtClean="0"/>
          </a:p>
          <a:p>
            <a:pPr>
              <a:buSzPct val="150000"/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Большую часть материалов подготовлю на компьютере</a:t>
            </a:r>
          </a:p>
          <a:p>
            <a:pPr>
              <a:buSzPct val="150000"/>
              <a:buFont typeface="Arial" pitchFamily="34" charset="0"/>
              <a:buChar char="•"/>
            </a:pPr>
            <a:endParaRPr 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SzPct val="150000"/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Заготовлю образцы выполнения ручных швов</a:t>
            </a:r>
          </a:p>
          <a:p>
            <a:pPr>
              <a:buSzPct val="150000"/>
              <a:buFont typeface="Arial" pitchFamily="34" charset="0"/>
              <a:buChar char="•"/>
            </a:pPr>
            <a:endParaRPr 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SzPct val="150000"/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Раздам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инструкционно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- технологические карты</a:t>
            </a:r>
          </a:p>
          <a:p>
            <a:pPr>
              <a:buSzPct val="150000"/>
            </a:pPr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214290"/>
            <a:ext cx="36327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План-график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28662" y="928670"/>
          <a:ext cx="7858180" cy="5159604"/>
        </p:xfrm>
        <a:graphic>
          <a:graphicData uri="http://schemas.openxmlformats.org/drawingml/2006/table">
            <a:tbl>
              <a:tblPr/>
              <a:tblGrid>
                <a:gridCol w="1131199"/>
                <a:gridCol w="4756600"/>
                <a:gridCol w="1970381"/>
              </a:tblGrid>
              <a:tr h="4508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</a:rPr>
                        <a:t>№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</a:rPr>
                        <a:t>п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</a:rPr>
                        <a:t>/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</a:rPr>
                        <a:t>п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</a:rPr>
                        <a:t>Мероприятие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</a:rPr>
                        <a:t>Сроки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13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Изучение опыта коллег по данной проблеме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 сентябрь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Разработка плана занятия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октябрь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Подбор дидактического материала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ноябрь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0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Разработка плана презентации и его воплощение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декабрь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89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Обсуждение подготовленного занятия с коллегами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январь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Проведение занятия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февраль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89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Анализ занятия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ahoma" pitchFamily="34" charset="0"/>
                        </a:rPr>
                        <a:t>февраль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22413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Ресурсы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8573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SzPct val="150000"/>
            </a:pPr>
            <a:endParaRPr lang="en-US" dirty="0" smtClean="0"/>
          </a:p>
          <a:p>
            <a:pPr>
              <a:buSzPct val="150000"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785926"/>
            <a:ext cx="864399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Помощь коллег по предлагаемому проекту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Литература по технологии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Интернет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Microsoft Office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Power Point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Microsoft Office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32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лан действий по разработке занятия по предмету технологи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план действий по разработке занятия по предмету технология</Template>
  <TotalTime>2</TotalTime>
  <Words>294</Words>
  <Application>Microsoft Office PowerPoint</Application>
  <PresentationFormat>Экран (4:3)</PresentationFormat>
  <Paragraphs>73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план действий по разработке занятия по предмету технология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имя</cp:lastModifiedBy>
  <cp:revision>2</cp:revision>
  <dcterms:created xsi:type="dcterms:W3CDTF">2011-12-01T21:54:59Z</dcterms:created>
  <dcterms:modified xsi:type="dcterms:W3CDTF">2012-05-01T05:11:56Z</dcterms:modified>
</cp:coreProperties>
</file>