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4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996633"/>
    <a:srgbClr val="FFCC66"/>
    <a:srgbClr val="000066"/>
    <a:srgbClr val="33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1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72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" name="Group 73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74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8" name="Oval 75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9" name="Oval 76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0" name="Oval 77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" name="Oval 78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2" name="Freeform 79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" name="Freeform 80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" name="Freeform 81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5" name="Freeform 82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6" name="Freeform 83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7" name="Oval 84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" name="Group 85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86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Oval 87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Oval 88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Oval 89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Oval 90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4" name="Oval 91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" name="Oval 92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" name="Oval 93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" name="Freeform 94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" name="Freeform 95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9" name="Freeform 96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0" name="Freeform 97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" name="Freeform 98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2" name="Freeform 99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" name="Freeform 100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4" name="Freeform 101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5" name="Freeform 102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6" name="Freeform 103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8" name="Group 104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105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106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107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Freeform 108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Freeform 109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Freeform 110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111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112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Freeform 113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114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115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Oval 116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Oval 117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Oval 118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Oval 119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Oval 120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Oval 121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9" name="Group 122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123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24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25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26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Freeform 129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7" name="Group 130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131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" name="Oval 132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" name="Oval 133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" name="Oval 134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sp>
        <p:nvSpPr>
          <p:cNvPr id="37485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7485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F7E39-A916-4A8D-8A69-31A0EC5A07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0EDF1-FE6F-4E8D-AF04-E7C724FEB9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E786C-54A1-4AD0-A4E9-2330EEEC5E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32419-3CAC-498F-9956-EC34730260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11BCC-2727-489D-B126-D92A9D8563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D5244-8320-4FB6-B251-3475D9C09E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B2529-C181-4F2C-A944-7A0BDE44B0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8E0D5-F15B-4088-97E0-008533B283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8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644EE-992C-439F-9731-14F99BC4F0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004A9-BED9-4EEF-95BC-C55C9B6075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4C89D-DFC5-4C05-90E3-FAA8EC0531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84" name="Freeform 24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1027" name="Group 77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373763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4" name="Group 7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73774" name="Oval 14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775" name="Oval 15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776" name="Oval 16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777" name="Oval 17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778" name="Oval 18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779" name="Freeform 19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780" name="Freeform 20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781" name="Freeform 21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782" name="Freeform 22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783" name="Freeform 23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813" name="Oval 53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5" name="Group 73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73766" name="Oval 6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767" name="Oval 7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768" name="Oval 8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769" name="Oval 9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770" name="Oval 10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771" name="Oval 11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772" name="Oval 12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773" name="Oval 13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785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786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787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788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789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790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791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792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793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794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6" name="Group 7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73795" name="Freeform 35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796" name="Freeform 36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797" name="Freeform 37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798" name="Freeform 38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799" name="Freeform 39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800" name="Freeform 40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801" name="Freeform 41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802" name="Freeform 42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803" name="Freeform 43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804" name="Freeform 44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805" name="Freeform 45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815" name="Oval 55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816" name="Oval 56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817" name="Oval 57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818" name="Oval 58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819" name="Oval 59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820" name="Oval 60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7" name="Group 75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373806" name="Freeform 46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807" name="Freeform 47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808" name="Freeform 48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809" name="Freeform 49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810" name="Freeform 50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811" name="Freeform 51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3812" name="Freeform 52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45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373822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7382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7382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7382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sp>
        <p:nvSpPr>
          <p:cNvPr id="373826" name="Rectangle 6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73838" name="Rectangle 7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73839" name="Rectangle 7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3840" name="Rectangle 8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3841" name="Rectangle 8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2E2A5214-3C7E-48D8-81F4-B7CA3CCA79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6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ransition>
    <p:circl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4" name="WordArt 4" descr="Водяные капли"/>
          <p:cNvSpPr>
            <a:spLocks noChangeArrowheads="1" noChangeShapeType="1" noTextEdit="1"/>
          </p:cNvSpPr>
          <p:nvPr/>
        </p:nvSpPr>
        <p:spPr bwMode="auto">
          <a:xfrm>
            <a:off x="1000125" y="2214563"/>
            <a:ext cx="6597650" cy="18716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Вторая жизнь</a:t>
            </a:r>
          </a:p>
        </p:txBody>
      </p:sp>
      <p:sp>
        <p:nvSpPr>
          <p:cNvPr id="399365" name="Text Box 5"/>
          <p:cNvSpPr txBox="1">
            <a:spLocks noChangeArrowheads="1"/>
          </p:cNvSpPr>
          <p:nvPr/>
        </p:nvSpPr>
        <p:spPr bwMode="auto">
          <a:xfrm>
            <a:off x="971550" y="188913"/>
            <a:ext cx="755967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>
                <a:solidFill>
                  <a:srgbClr val="000066"/>
                </a:solidFill>
              </a:rPr>
              <a:t>Творческий проект</a:t>
            </a:r>
          </a:p>
        </p:txBody>
      </p:sp>
      <p:sp>
        <p:nvSpPr>
          <p:cNvPr id="399366" name="Rectangle 6"/>
          <p:cNvSpPr>
            <a:spLocks noChangeArrowheads="1"/>
          </p:cNvSpPr>
          <p:nvPr/>
        </p:nvSpPr>
        <p:spPr bwMode="auto">
          <a:xfrm>
            <a:off x="1403350" y="4508500"/>
            <a:ext cx="7345363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ru-RU" sz="2000" b="1" dirty="0">
                <a:solidFill>
                  <a:srgbClr val="33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Выполнила</a:t>
            </a:r>
            <a:r>
              <a:rPr lang="ru-RU" sz="2000" dirty="0">
                <a:solidFill>
                  <a:srgbClr val="33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: </a:t>
            </a:r>
            <a:r>
              <a:rPr lang="ru-RU" sz="2000" dirty="0" err="1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Каменьщикова</a:t>
            </a:r>
            <a:r>
              <a:rPr lang="ru-RU" sz="2000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 И.И.</a:t>
            </a:r>
          </a:p>
          <a:p>
            <a:pPr algn="r">
              <a:defRPr/>
            </a:pPr>
            <a:r>
              <a:rPr lang="ru-RU" sz="2000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учитель технологии</a:t>
            </a:r>
          </a:p>
          <a:p>
            <a:pPr algn="r">
              <a:defRPr/>
            </a:pPr>
            <a:r>
              <a:rPr lang="ru-RU" sz="2000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МОУ СОШ с.Фёдоровка</a:t>
            </a:r>
          </a:p>
          <a:p>
            <a:pPr algn="r">
              <a:defRPr/>
            </a:pPr>
            <a:r>
              <a:rPr lang="ru-RU" sz="2000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Федоровский район</a:t>
            </a:r>
          </a:p>
          <a:p>
            <a:pPr algn="r">
              <a:defRPr/>
            </a:pPr>
            <a:r>
              <a:rPr lang="ru-RU" sz="2000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Саратовской области</a:t>
            </a:r>
          </a:p>
          <a:p>
            <a:pPr algn="r">
              <a:defRPr/>
            </a:pPr>
            <a:endParaRPr lang="ru-RU" sz="2000" dirty="0">
              <a:solidFill>
                <a:srgbClr val="33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93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9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99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9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99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9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993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99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99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64" grpId="0" animBg="1"/>
      <p:bldP spid="399365" grpId="0"/>
      <p:bldP spid="39936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8580" name="Picture 4" descr="SANY006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260350"/>
            <a:ext cx="4687887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8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1835150" y="260350"/>
            <a:ext cx="525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409604" name="Text Box 4"/>
          <p:cNvSpPr txBox="1">
            <a:spLocks noChangeArrowheads="1"/>
          </p:cNvSpPr>
          <p:nvPr/>
        </p:nvSpPr>
        <p:spPr bwMode="auto">
          <a:xfrm>
            <a:off x="2195513" y="188913"/>
            <a:ext cx="4968875" cy="648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i="1">
                <a:solidFill>
                  <a:srgbClr val="663300"/>
                </a:solidFill>
                <a:latin typeface="Georgia" pitchFamily="18" charset="0"/>
              </a:rPr>
              <a:t>Люблю бродить по брегу я,</a:t>
            </a:r>
          </a:p>
          <a:p>
            <a:pPr>
              <a:spcBef>
                <a:spcPct val="50000"/>
              </a:spcBef>
            </a:pPr>
            <a:r>
              <a:rPr lang="ru-RU" sz="2400" i="1">
                <a:solidFill>
                  <a:srgbClr val="663300"/>
                </a:solidFill>
                <a:latin typeface="Georgia" pitchFamily="18" charset="0"/>
              </a:rPr>
              <a:t>В тиши у моря после шторма. </a:t>
            </a:r>
          </a:p>
          <a:p>
            <a:pPr>
              <a:spcBef>
                <a:spcPct val="50000"/>
              </a:spcBef>
            </a:pPr>
            <a:r>
              <a:rPr lang="ru-RU" sz="2400" i="1">
                <a:solidFill>
                  <a:srgbClr val="663300"/>
                </a:solidFill>
                <a:latin typeface="Georgia" pitchFamily="18" charset="0"/>
              </a:rPr>
              <a:t>Ну, а ракушек просто тьма</a:t>
            </a:r>
          </a:p>
          <a:p>
            <a:pPr>
              <a:spcBef>
                <a:spcPct val="50000"/>
              </a:spcBef>
            </a:pPr>
            <a:r>
              <a:rPr lang="ru-RU" sz="2400" i="1">
                <a:solidFill>
                  <a:srgbClr val="663300"/>
                </a:solidFill>
                <a:latin typeface="Georgia" pitchFamily="18" charset="0"/>
              </a:rPr>
              <a:t>И в каждой есть свои красоты.</a:t>
            </a:r>
          </a:p>
          <a:p>
            <a:pPr>
              <a:spcBef>
                <a:spcPct val="50000"/>
              </a:spcBef>
            </a:pPr>
            <a:r>
              <a:rPr lang="ru-RU" sz="2400" i="1">
                <a:solidFill>
                  <a:srgbClr val="663300"/>
                </a:solidFill>
                <a:latin typeface="Georgia" pitchFamily="18" charset="0"/>
              </a:rPr>
              <a:t>Одну, другую подниму</a:t>
            </a:r>
          </a:p>
          <a:p>
            <a:pPr>
              <a:spcBef>
                <a:spcPct val="50000"/>
              </a:spcBef>
            </a:pPr>
            <a:r>
              <a:rPr lang="ru-RU" sz="2400" i="1">
                <a:solidFill>
                  <a:srgbClr val="663300"/>
                </a:solidFill>
                <a:latin typeface="Georgia" pitchFamily="18" charset="0"/>
              </a:rPr>
              <a:t>И третью мне подарит море.</a:t>
            </a:r>
          </a:p>
          <a:p>
            <a:pPr>
              <a:spcBef>
                <a:spcPct val="50000"/>
              </a:spcBef>
            </a:pPr>
            <a:r>
              <a:rPr lang="ru-RU" sz="2400" i="1">
                <a:solidFill>
                  <a:srgbClr val="663300"/>
                </a:solidFill>
                <a:latin typeface="Georgia" pitchFamily="18" charset="0"/>
              </a:rPr>
              <a:t>Все вместе их соединю</a:t>
            </a:r>
          </a:p>
          <a:p>
            <a:pPr>
              <a:spcBef>
                <a:spcPct val="50000"/>
              </a:spcBef>
            </a:pPr>
            <a:r>
              <a:rPr lang="ru-RU" sz="2400" i="1">
                <a:solidFill>
                  <a:srgbClr val="663300"/>
                </a:solidFill>
                <a:latin typeface="Georgia" pitchFamily="18" charset="0"/>
              </a:rPr>
              <a:t>И получу картину вскоре.</a:t>
            </a:r>
          </a:p>
          <a:p>
            <a:pPr>
              <a:spcBef>
                <a:spcPct val="50000"/>
              </a:spcBef>
            </a:pPr>
            <a:r>
              <a:rPr lang="ru-RU" sz="2400" i="1">
                <a:solidFill>
                  <a:srgbClr val="663300"/>
                </a:solidFill>
                <a:latin typeface="Georgia" pitchFamily="18" charset="0"/>
              </a:rPr>
              <a:t>С собой на память я возьму</a:t>
            </a:r>
          </a:p>
          <a:p>
            <a:pPr>
              <a:spcBef>
                <a:spcPct val="50000"/>
              </a:spcBef>
            </a:pPr>
            <a:r>
              <a:rPr lang="ru-RU" sz="2400" i="1">
                <a:solidFill>
                  <a:srgbClr val="663300"/>
                </a:solidFill>
                <a:latin typeface="Georgia" pitchFamily="18" charset="0"/>
              </a:rPr>
              <a:t>И буду помнить я прогулки.</a:t>
            </a:r>
          </a:p>
          <a:p>
            <a:pPr>
              <a:spcBef>
                <a:spcPct val="50000"/>
              </a:spcBef>
            </a:pPr>
            <a:r>
              <a:rPr lang="ru-RU" sz="2400" i="1">
                <a:solidFill>
                  <a:srgbClr val="663300"/>
                </a:solidFill>
                <a:latin typeface="Georgia" pitchFamily="18" charset="0"/>
              </a:rPr>
              <a:t>О море, ты всегда со мной</a:t>
            </a:r>
          </a:p>
          <a:p>
            <a:pPr>
              <a:spcBef>
                <a:spcPct val="50000"/>
              </a:spcBef>
            </a:pPr>
            <a:r>
              <a:rPr lang="ru-RU" sz="2400" i="1">
                <a:solidFill>
                  <a:srgbClr val="663300"/>
                </a:solidFill>
                <a:latin typeface="Georgia" pitchFamily="18" charset="0"/>
              </a:rPr>
              <a:t>И я не чувствую разлуки.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6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i="1" smtClean="0">
                <a:solidFill>
                  <a:srgbClr val="663300"/>
                </a:solidFill>
              </a:rPr>
              <a:t>Цель:</a:t>
            </a:r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4000" smtClean="0">
                <a:solidFill>
                  <a:srgbClr val="996633"/>
                </a:solidFill>
                <a:latin typeface="Georgia" pitchFamily="18" charset="0"/>
              </a:rPr>
              <a:t>Изготовление панно на подставке с использованием природного материала (ракушки)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0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0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0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386" grpId="0"/>
      <p:bldP spid="40038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i="1" smtClean="0">
                <a:solidFill>
                  <a:srgbClr val="663300"/>
                </a:solidFill>
              </a:rPr>
              <a:t>Задачи:</a:t>
            </a:r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mtClean="0">
                <a:solidFill>
                  <a:srgbClr val="996633"/>
                </a:solidFill>
              </a:rPr>
              <a:t>Выявить наиболее приемлемую технологию изготовления панно с использованием природного материала (ракушки);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800" smtClean="0">
              <a:solidFill>
                <a:srgbClr val="996633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mtClean="0">
                <a:solidFill>
                  <a:srgbClr val="996633"/>
                </a:solidFill>
              </a:rPr>
              <a:t>Разработать технологию изготовления;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800" smtClean="0">
              <a:solidFill>
                <a:srgbClr val="996633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mtClean="0">
                <a:solidFill>
                  <a:srgbClr val="996633"/>
                </a:solidFill>
              </a:rPr>
              <a:t>Изготовить и апробировать в реальных условиях.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1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1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1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0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1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1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01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01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1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401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0" grpId="0"/>
      <p:bldP spid="4014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i="1" smtClean="0">
                <a:solidFill>
                  <a:srgbClr val="663300"/>
                </a:solidFill>
              </a:rPr>
              <a:t>Обоснование возникшей проблемы</a:t>
            </a:r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996633"/>
                </a:solidFill>
              </a:rPr>
              <a:t>Разбилось зеркало на подставке в круглой оправе. Не беда. Осколки зеркало аккуратно удалим и выбросим, а  вот рамке мы дадим вторую жизнь. Изготовим оригинальное панно на подставке. Его я поставлю на журнальный столик. 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3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3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3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3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3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03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458" grpId="0"/>
      <p:bldP spid="40345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i="1" smtClean="0">
                <a:solidFill>
                  <a:srgbClr val="663300"/>
                </a:solidFill>
              </a:rPr>
              <a:t>Банк идей:</a:t>
            </a:r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mtClean="0">
                <a:solidFill>
                  <a:srgbClr val="996633"/>
                </a:solidFill>
              </a:rPr>
              <a:t>Панно с фото;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800" smtClean="0">
              <a:solidFill>
                <a:srgbClr val="996633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mtClean="0">
                <a:solidFill>
                  <a:srgbClr val="996633"/>
                </a:solidFill>
              </a:rPr>
              <a:t>Панно с вышивкой;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800" smtClean="0">
              <a:solidFill>
                <a:srgbClr val="996633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mtClean="0">
                <a:solidFill>
                  <a:srgbClr val="996633"/>
                </a:solidFill>
              </a:rPr>
              <a:t>Панно с для композиции из соленого теста;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800" smtClean="0">
              <a:solidFill>
                <a:srgbClr val="996633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mtClean="0">
                <a:solidFill>
                  <a:srgbClr val="996633"/>
                </a:solidFill>
              </a:rPr>
              <a:t>Панно из природного материала (ракушки)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2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2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2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402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402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402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402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434" grpId="0"/>
      <p:bldP spid="40243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i="1" smtClean="0">
                <a:solidFill>
                  <a:srgbClr val="663300"/>
                </a:solidFill>
              </a:rPr>
              <a:t>Анализ идеи.</a:t>
            </a:r>
            <a:br>
              <a:rPr lang="ru-RU" sz="4000" i="1" smtClean="0">
                <a:solidFill>
                  <a:srgbClr val="663300"/>
                </a:solidFill>
              </a:rPr>
            </a:br>
            <a:r>
              <a:rPr lang="ru-RU" sz="4000" i="1" smtClean="0">
                <a:solidFill>
                  <a:srgbClr val="663300"/>
                </a:solidFill>
              </a:rPr>
              <a:t>Выбор оптимального варианта</a:t>
            </a:r>
            <a:r>
              <a:rPr lang="ru-RU" sz="4000" smtClean="0"/>
              <a:t> 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400" smtClean="0"/>
              <a:t>    </a:t>
            </a:r>
            <a:r>
              <a:rPr lang="ru-RU" sz="2400" smtClean="0">
                <a:solidFill>
                  <a:srgbClr val="996633"/>
                </a:solidFill>
              </a:rPr>
              <a:t>Панно я изготовлю используя природный материал -ракушки. Их у меня огромное количество. Каждый год отдыхая на море, я их собираю. Каких только ракушек там нет: большие, мелкие, круглые, овальные, выпуклые, ребристые. Из них я изготавливаю различные поделки, настенные панно, которые украшают мою квартиру и напоминают о моём родном крае. Вот и панно на подставке как раз  подойдет по дизайну, простое в изготовление и время на изготовление минимально. Включаю свою фантазию и воображение и вперед.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4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4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4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2000"/>
                                        <p:tgtEl>
                                          <p:spTgt spid="404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482" grpId="0"/>
      <p:bldP spid="40448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i="1" smtClean="0">
                <a:solidFill>
                  <a:srgbClr val="663300"/>
                </a:solidFill>
              </a:rPr>
              <a:t>Технологическая последовательность:</a:t>
            </a:r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smtClean="0">
                <a:solidFill>
                  <a:srgbClr val="996633"/>
                </a:solidFill>
              </a:rPr>
              <a:t>Заготовить основу для панно из картона;</a:t>
            </a:r>
          </a:p>
          <a:p>
            <a:pPr eaLnBrk="1" hangingPunct="1">
              <a:defRPr/>
            </a:pPr>
            <a:r>
              <a:rPr lang="ru-RU" sz="2800" smtClean="0">
                <a:solidFill>
                  <a:srgbClr val="996633"/>
                </a:solidFill>
              </a:rPr>
              <a:t>Соединить основу с рамкой;</a:t>
            </a:r>
          </a:p>
          <a:p>
            <a:pPr eaLnBrk="1" hangingPunct="1">
              <a:defRPr/>
            </a:pPr>
            <a:r>
              <a:rPr lang="ru-RU" sz="2800" smtClean="0">
                <a:solidFill>
                  <a:srgbClr val="996633"/>
                </a:solidFill>
              </a:rPr>
              <a:t>По контуру отделать основу мелкой ракушкой (крошкой);</a:t>
            </a:r>
          </a:p>
          <a:p>
            <a:pPr eaLnBrk="1" hangingPunct="1">
              <a:defRPr/>
            </a:pPr>
            <a:r>
              <a:rPr lang="ru-RU" sz="2800" smtClean="0">
                <a:solidFill>
                  <a:srgbClr val="996633"/>
                </a:solidFill>
              </a:rPr>
              <a:t>Выполнить композицию из ракушек, приклеив ракушки на основу (сначала крупные, затем мелкие);</a:t>
            </a:r>
          </a:p>
          <a:p>
            <a:pPr eaLnBrk="1" hangingPunct="1">
              <a:defRPr/>
            </a:pPr>
            <a:r>
              <a:rPr lang="ru-RU" sz="2800" smtClean="0">
                <a:solidFill>
                  <a:srgbClr val="996633"/>
                </a:solidFill>
              </a:rPr>
              <a:t>Покрыть бесцветным лаком.</a:t>
            </a:r>
          </a:p>
          <a:p>
            <a:pPr eaLnBrk="1" hangingPunct="1">
              <a:defRPr/>
            </a:pPr>
            <a:endParaRPr lang="ru-RU" sz="2800" smtClean="0">
              <a:solidFill>
                <a:srgbClr val="996633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5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5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5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1000"/>
                                        <p:tgtEl>
                                          <p:spTgt spid="405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1000"/>
                                        <p:tgtEl>
                                          <p:spTgt spid="405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1000"/>
                                        <p:tgtEl>
                                          <p:spTgt spid="405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1000"/>
                                        <p:tgtEl>
                                          <p:spTgt spid="405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1000"/>
                                        <p:tgtEl>
                                          <p:spTgt spid="405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506" grpId="0"/>
      <p:bldP spid="40550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7558" name="Picture 6" descr="SANY00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836613"/>
            <a:ext cx="5400675" cy="529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7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i="1" smtClean="0">
                <a:solidFill>
                  <a:srgbClr val="663300"/>
                </a:solidFill>
              </a:rPr>
              <a:t>Критерии оценки деятельности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smtClean="0">
                <a:solidFill>
                  <a:srgbClr val="996633"/>
                </a:solidFill>
              </a:rPr>
              <a:t>Вписывается в интерьер квартиры;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800" smtClean="0">
              <a:solidFill>
                <a:srgbClr val="996633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smtClean="0">
                <a:solidFill>
                  <a:srgbClr val="996633"/>
                </a:solidFill>
              </a:rPr>
              <a:t>Технология изготовления проста и доступна;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800" smtClean="0">
              <a:solidFill>
                <a:srgbClr val="996633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smtClean="0">
                <a:solidFill>
                  <a:srgbClr val="996633"/>
                </a:solidFill>
              </a:rPr>
              <a:t>Минимальные материальные затраты;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800" smtClean="0">
              <a:solidFill>
                <a:srgbClr val="996633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smtClean="0">
                <a:solidFill>
                  <a:srgbClr val="996633"/>
                </a:solidFill>
              </a:rPr>
              <a:t>Очень быстро в изготовление;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800" smtClean="0">
              <a:solidFill>
                <a:srgbClr val="996633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smtClean="0">
                <a:solidFill>
                  <a:srgbClr val="996633"/>
                </a:solidFill>
              </a:rPr>
              <a:t>Соответствует назначению.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800" smtClean="0">
              <a:solidFill>
                <a:srgbClr val="996633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ru-RU" sz="2800" smtClean="0">
              <a:solidFill>
                <a:srgbClr val="996633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6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6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6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1000"/>
                                        <p:tgtEl>
                                          <p:spTgt spid="406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1000"/>
                                        <p:tgtEl>
                                          <p:spTgt spid="406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1000"/>
                                        <p:tgtEl>
                                          <p:spTgt spid="406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1000"/>
                                        <p:tgtEl>
                                          <p:spTgt spid="406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1000"/>
                                        <p:tgtEl>
                                          <p:spTgt spid="406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0" grpId="0"/>
      <p:bldP spid="406531" grpId="0" build="p"/>
    </p:bldLst>
  </p:timing>
</p:sld>
</file>

<file path=ppt/theme/theme1.xml><?xml version="1.0" encoding="utf-8"?>
<a:theme xmlns:a="http://schemas.openxmlformats.org/drawingml/2006/main" name="default">
  <a:themeElements>
    <a:clrScheme name="default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147</TotalTime>
  <Words>361</Words>
  <Application>Microsoft PowerPoint</Application>
  <PresentationFormat>Экран (4:3)</PresentationFormat>
  <Paragraphs>55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Wingdings</vt:lpstr>
      <vt:lpstr>Calibri</vt:lpstr>
      <vt:lpstr>Georgia</vt:lpstr>
      <vt:lpstr>default</vt:lpstr>
      <vt:lpstr>Слайд 1</vt:lpstr>
      <vt:lpstr>Цель:</vt:lpstr>
      <vt:lpstr>Задачи:</vt:lpstr>
      <vt:lpstr>Обоснование возникшей проблемы</vt:lpstr>
      <vt:lpstr>Банк идей:</vt:lpstr>
      <vt:lpstr>Анализ идеи. Выбор оптимального варианта </vt:lpstr>
      <vt:lpstr>Технологическая последовательность:</vt:lpstr>
      <vt:lpstr>Слайд 8</vt:lpstr>
      <vt:lpstr>Критерии оценки деятельности</vt:lpstr>
      <vt:lpstr>Слайд 10</vt:lpstr>
      <vt:lpstr>Слайд 11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Федоровка</dc:creator>
  <cp:lastModifiedBy>SamLab.ws</cp:lastModifiedBy>
  <cp:revision>5</cp:revision>
  <cp:lastPrinted>1601-01-01T00:00:00Z</cp:lastPrinted>
  <dcterms:created xsi:type="dcterms:W3CDTF">2008-04-13T20:08:18Z</dcterms:created>
  <dcterms:modified xsi:type="dcterms:W3CDTF">2012-10-15T19:22:42Z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8</vt:i4>
  </property>
</Properties>
</file>