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66"/>
    <a:srgbClr val="0000CC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054" autoAdjust="0"/>
  </p:normalViewPr>
  <p:slideViewPr>
    <p:cSldViewPr>
      <p:cViewPr varScale="1">
        <p:scale>
          <a:sx n="54" d="100"/>
          <a:sy n="5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3ABA0C-F149-448E-A206-913378791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9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C3D00-76B0-4616-8D2D-C1D18F17D50D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D11F6-C442-4FA2-B33A-D9A8B98BC646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348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8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E35E-F4D7-4E96-82DF-1C74ABAA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0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4618-ED50-43A9-9000-F1B92B2B2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68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9DAE-6247-447E-BEC9-509CD96AD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939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D77C-81CF-4ED9-90C7-4B86E5359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451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79CF-C51E-49E6-974A-F3F99FBF7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9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CAA8-1E70-466D-9C0B-B2D0ED2F7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363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FA0D-770A-4FEA-BEE6-57D67151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032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049C-F5AC-4ECA-8AA1-20FC7729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34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F87B0-1CF8-4FF7-93F7-812934701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92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A1F8-AD60-4261-9C21-0EF542465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631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D298-BC48-4E22-BC3D-85997395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094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8FF9-3919-46CB-ABC4-031518999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360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6936-814C-4925-95EA-0C07456EB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37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C536-352E-47B1-9270-61C3FA0E5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0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082C-A911-43A8-AB4A-BD0570AC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152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DF70-E31F-4BB5-B464-21491068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51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0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0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41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41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0241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413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414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415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41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41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244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5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8862EF-FA53-4B64-8183-1BF1D43BC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2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Моделирование одежды.</a:t>
            </a:r>
            <a:br>
              <a:rPr lang="ru-RU" smtClean="0">
                <a:solidFill>
                  <a:srgbClr val="FF0066"/>
                </a:solidFill>
              </a:rPr>
            </a:br>
            <a:r>
              <a:rPr lang="ru-RU" smtClean="0">
                <a:solidFill>
                  <a:srgbClr val="FF0066"/>
                </a:solidFill>
              </a:rPr>
              <a:t>Профессия художника-модельера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5 класс</a:t>
            </a:r>
          </a:p>
          <a:p>
            <a:pPr eaLnBrk="1" hangingPunct="1"/>
            <a:endParaRPr lang="ru-RU" sz="2400" i="1" smtClean="0"/>
          </a:p>
          <a:p>
            <a:pPr eaLnBrk="1" hangingPunct="1"/>
            <a:r>
              <a:rPr lang="ru-RU" sz="2400" i="1" smtClean="0">
                <a:solidFill>
                  <a:srgbClr val="0000CC"/>
                </a:solidFill>
              </a:rPr>
              <a:t>          Учитель: Волкова Татьяна     Евгеньевна</a:t>
            </a:r>
          </a:p>
        </p:txBody>
      </p:sp>
      <p:pic>
        <p:nvPicPr>
          <p:cNvPr id="21508" name="Picture 8" descr="obl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000250" cy="19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Первое зрительное восприятие от костюма получают, обращая внимание  на </a:t>
            </a:r>
            <a:br>
              <a:rPr lang="ru-RU" sz="3200" smtClean="0"/>
            </a:br>
            <a:r>
              <a:rPr lang="ru-RU" sz="3200" b="1" smtClean="0">
                <a:solidFill>
                  <a:srgbClr val="0000CC"/>
                </a:solidFill>
                <a:hlinkClick r:id="rId3" action="ppaction://hlinksldjump"/>
              </a:rPr>
              <a:t>силуэт</a:t>
            </a:r>
            <a:r>
              <a:rPr lang="ru-RU" sz="3200" b="1" smtClean="0">
                <a:solidFill>
                  <a:srgbClr val="0000CC"/>
                </a:solidFill>
              </a:rPr>
              <a:t/>
            </a:r>
            <a:br>
              <a:rPr lang="ru-RU" sz="3200" b="1" smtClean="0">
                <a:solidFill>
                  <a:srgbClr val="0000CC"/>
                </a:solidFill>
              </a:rPr>
            </a:br>
            <a:endParaRPr lang="ru-RU" sz="3200" b="1" smtClean="0">
              <a:solidFill>
                <a:srgbClr val="0000CC"/>
              </a:solidFill>
            </a:endParaRPr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708400" y="2276475"/>
          <a:ext cx="185578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Точечный рисунок" r:id="rId4" imgW="8466667" imgH="9907383" progId="Paint.Picture">
                  <p:embed/>
                </p:oleObj>
              </mc:Choice>
              <mc:Fallback>
                <p:oleObj name="Точечный рисунок" r:id="rId4" imgW="8466667" imgH="990738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76475"/>
                        <a:ext cx="1855788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55875" y="2276475"/>
          <a:ext cx="118586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Точечный рисунок" r:id="rId6" imgW="5076190" imgH="9295238" progId="Paint.Picture">
                  <p:embed/>
                </p:oleObj>
              </mc:Choice>
              <mc:Fallback>
                <p:oleObj name="Точечный рисунок" r:id="rId6" imgW="5076190" imgH="929523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1185863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4581525"/>
            <a:ext cx="7386638" cy="1874838"/>
          </a:xfrm>
        </p:spPr>
        <p:txBody>
          <a:bodyPr/>
          <a:lstStyle/>
          <a:p>
            <a:pPr eaLnBrk="1" hangingPunct="1"/>
            <a:r>
              <a:rPr lang="ru-RU" sz="2800" smtClean="0"/>
              <a:t>Силуэтом нужно умело пользоваться, подбирая только те формы, которые наилучшим образом подходят к индивидуальностям вашей фигуры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rgbClr val="FF0066"/>
                </a:solidFill>
              </a:rPr>
              <a:t>СИЛУЭТ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-ЭТО ПЛОСКОСТНОЕ ВОСПРИЯТИЕ ВСЕГО ИЗДЕЛИЯ В ЦЕЛОМ, ЕГО ОЧЕРТАНИЯ</a:t>
            </a:r>
          </a:p>
        </p:txBody>
      </p:sp>
      <p:sp>
        <p:nvSpPr>
          <p:cNvPr id="2970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80063" y="5516563"/>
            <a:ext cx="1368425" cy="6492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/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7477125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Удачно подобранные </a:t>
            </a:r>
            <a:r>
              <a:rPr lang="ru-RU" sz="2800" smtClean="0">
                <a:solidFill>
                  <a:srgbClr val="FF0066"/>
                </a:solidFill>
              </a:rPr>
              <a:t>пропорции</a:t>
            </a:r>
            <a:r>
              <a:rPr lang="ru-RU" sz="2800" smtClean="0"/>
              <a:t> могут подчеркнуть достоинства фигуры или помочь скрыть недостатки: широкие бедра, узкие плечи, высокую талию, рост и т.д.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141663"/>
            <a:ext cx="7181850" cy="62865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3500438"/>
          <a:ext cx="6191250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Точечный рисунок" r:id="rId3" imgW="6190476" imgH="2095793" progId="Paint.Picture">
                  <p:embed/>
                </p:oleObj>
              </mc:Choice>
              <mc:Fallback>
                <p:oleObj name="Точечный рисунок" r:id="rId3" imgW="6190476" imgH="209579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6191250" cy="223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Большую роль в композиции костюма играет </a:t>
            </a:r>
            <a:r>
              <a:rPr lang="ru-RU" sz="3600" i="1" smtClean="0">
                <a:solidFill>
                  <a:srgbClr val="FF0066"/>
                </a:solidFill>
              </a:rPr>
              <a:t>цвет</a:t>
            </a:r>
            <a:br>
              <a:rPr lang="ru-RU" sz="3600" i="1" smtClean="0">
                <a:solidFill>
                  <a:srgbClr val="FF0066"/>
                </a:solidFill>
              </a:rPr>
            </a:br>
            <a:endParaRPr lang="ru-RU" sz="3600" i="1" smtClean="0">
              <a:solidFill>
                <a:srgbClr val="FF0066"/>
              </a:solidFill>
            </a:endParaRP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Перед вами цветовой круг. На нём изображены хроматические и ахроматические цвета.</a:t>
            </a:r>
          </a:p>
          <a:p>
            <a:pPr eaLnBrk="1" hangingPunct="1"/>
            <a:r>
              <a:rPr lang="ru-RU" sz="2000" smtClean="0">
                <a:solidFill>
                  <a:srgbClr val="0000CC"/>
                </a:solidFill>
              </a:rPr>
              <a:t>Тёплые цвета зрительно увеличивают объём фигуры, холодные придают стройность, скрывают недостатки.</a:t>
            </a:r>
          </a:p>
          <a:p>
            <a:pPr eaLnBrk="1" hangingPunct="1"/>
            <a:r>
              <a:rPr lang="ru-RU" sz="2000" smtClean="0"/>
              <a:t>Классической цветовой композицией считается сочетание трёх цветов – резко контрастных или однотонных</a:t>
            </a: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80841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Попробуйте и вы себя в роли модельера. Составьте модели одежды по темам: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i="1" smtClean="0">
                <a:solidFill>
                  <a:srgbClr val="FFFF00"/>
                </a:solidFill>
              </a:rPr>
              <a:t>«Модели одежды для летнего отдыха»</a:t>
            </a:r>
          </a:p>
          <a:p>
            <a:pPr eaLnBrk="1" hangingPunct="1"/>
            <a:r>
              <a:rPr lang="ru-RU" sz="3600" i="1" smtClean="0">
                <a:solidFill>
                  <a:srgbClr val="FF0066"/>
                </a:solidFill>
              </a:rPr>
              <a:t>«Коллекция для праздничного вечера»</a:t>
            </a:r>
          </a:p>
          <a:p>
            <a:pPr eaLnBrk="1" hangingPunct="1"/>
            <a:r>
              <a:rPr lang="ru-RU" sz="3600" i="1" smtClean="0">
                <a:solidFill>
                  <a:srgbClr val="0000CC"/>
                </a:solidFill>
              </a:rPr>
              <a:t>«Одежда для спорта»</a:t>
            </a:r>
          </a:p>
          <a:p>
            <a:pPr eaLnBrk="1" hangingPunct="1"/>
            <a:r>
              <a:rPr lang="ru-RU" sz="3600" i="1" smtClean="0">
                <a:solidFill>
                  <a:srgbClr val="660066"/>
                </a:solidFill>
              </a:rPr>
              <a:t>«Школьная форма»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>
                <a:solidFill>
                  <a:srgbClr val="0000CC"/>
                </a:solidFill>
              </a:rPr>
              <a:t>Не забудьте полистать журналы мод!</a:t>
            </a:r>
          </a:p>
        </p:txBody>
      </p:sp>
      <p:pic>
        <p:nvPicPr>
          <p:cNvPr id="32771" name="Picture 8" descr="Image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013" y="1598613"/>
            <a:ext cx="3181350" cy="4497387"/>
          </a:xfrm>
        </p:spPr>
      </p:pic>
      <p:pic>
        <p:nvPicPr>
          <p:cNvPr id="32772" name="Picture 9" descr="Image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9738" y="1598613"/>
            <a:ext cx="3181350" cy="4497387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0" name="Picture 8" descr="Image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836613"/>
            <a:ext cx="3181350" cy="4497387"/>
          </a:xfrm>
        </p:spPr>
      </p:pic>
      <p:pic>
        <p:nvPicPr>
          <p:cNvPr id="146439" name="Picture 7" descr="Image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836613"/>
            <a:ext cx="3181350" cy="44973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презентации использованы: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Журналы мод «Бурда» №4/2004г.,№12/ 2005г., издательство «Энне Бурда ГмбХ и Ко»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Журнал мод «</a:t>
            </a:r>
            <a:r>
              <a:rPr lang="en-US" sz="2400" smtClean="0"/>
              <a:t>MODEN Diana</a:t>
            </a:r>
            <a:r>
              <a:rPr lang="ru-RU" sz="2400" smtClean="0"/>
              <a:t>» №7-8 2005г.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Учебное электронное издание по дисциплине «Технология». ЗАО «Инфостудия ЭКОН»,2004.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CD </a:t>
            </a:r>
            <a:r>
              <a:rPr lang="ru-RU" sz="2400" smtClean="0"/>
              <a:t>«Маленькая модница», 2004 «</a:t>
            </a:r>
            <a:r>
              <a:rPr lang="en-US" sz="2400" smtClean="0"/>
              <a:t>Silcom Multimedia</a:t>
            </a:r>
            <a:r>
              <a:rPr lang="ru-RU" sz="2400" smtClean="0"/>
              <a:t>».2004 «Руссобит-Паблишинг»</a:t>
            </a:r>
            <a:endParaRPr lang="en-US" sz="24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Научно-методический журнал «Школа и производство» №6/1999, издательство «Школа-Пресс»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Последовательность изготовления швейного изделия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1313" y="2565400"/>
          <a:ext cx="7250112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3" imgW="8078328" imgH="2561905" progId="Paint.Picture">
                  <p:embed/>
                </p:oleObj>
              </mc:Choice>
              <mc:Fallback>
                <p:oleObj name="Точечный рисунок" r:id="rId3" imgW="8078328" imgH="25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565400"/>
                        <a:ext cx="7250112" cy="256381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Вы купили себе ткань и хотите сшить из неё платье. С чего вы начнёте?</a:t>
            </a:r>
          </a:p>
        </p:txBody>
      </p:sp>
      <p:pic>
        <p:nvPicPr>
          <p:cNvPr id="22531" name="Picture 14" descr="dr_27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6096000" cy="40846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Сначала надо придумать наряд. </a:t>
            </a:r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Для этого – нарисовать на бумаге будущую модель, определить силуэт, пропорции.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Такую  работу выполняет </a:t>
            </a:r>
            <a:r>
              <a:rPr lang="ru-RU" sz="2800" b="1" i="1" smtClean="0">
                <a:solidFill>
                  <a:srgbClr val="FF0066"/>
                </a:solidFill>
              </a:rPr>
              <a:t>художник - модельер</a:t>
            </a:r>
          </a:p>
        </p:txBody>
      </p:sp>
      <p:pic>
        <p:nvPicPr>
          <p:cNvPr id="23556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1268413"/>
            <a:ext cx="24987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По эскизу невозможно скроить изделие, нужно построить чертёж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Нужно разработать конструкцию и вырезать выкройки</a:t>
            </a:r>
          </a:p>
          <a:p>
            <a:pPr eaLnBrk="1" hangingPunct="1"/>
            <a:r>
              <a:rPr lang="ru-RU" sz="2800" smtClean="0"/>
              <a:t>Эту работу выполняет </a:t>
            </a:r>
            <a:r>
              <a:rPr lang="ru-RU" sz="2800" b="1" i="1" smtClean="0">
                <a:solidFill>
                  <a:srgbClr val="FF0066"/>
                </a:solidFill>
              </a:rPr>
              <a:t>художник - конструктор</a:t>
            </a:r>
          </a:p>
        </p:txBody>
      </p:sp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363" y="1598613"/>
            <a:ext cx="2833687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6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Затем определяют порядок сшивания частей изделия, очередность выполнения швов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133600"/>
            <a:ext cx="3616325" cy="3962400"/>
          </a:xfrm>
        </p:spPr>
        <p:txBody>
          <a:bodyPr/>
          <a:lstStyle/>
          <a:p>
            <a:pPr eaLnBrk="1" hangingPunct="1"/>
            <a:r>
              <a:rPr lang="ru-RU" sz="2800" smtClean="0"/>
              <a:t>Разрабатывают технологию пошива </a:t>
            </a:r>
            <a:r>
              <a:rPr lang="ru-RU" sz="2800" i="1" smtClean="0">
                <a:solidFill>
                  <a:srgbClr val="FF0066"/>
                </a:solidFill>
              </a:rPr>
              <a:t>технологи швейного производства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0" y="2470150"/>
            <a:ext cx="361791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477125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А шьют, выполняют готовое изделие </a:t>
            </a:r>
            <a:r>
              <a:rPr lang="ru-RU" sz="3600" i="1" smtClean="0">
                <a:solidFill>
                  <a:srgbClr val="FF0066"/>
                </a:solidFill>
              </a:rPr>
              <a:t>операторы швейного производства(швеи)</a:t>
            </a:r>
            <a:br>
              <a:rPr lang="ru-RU" sz="3600" i="1" smtClean="0">
                <a:solidFill>
                  <a:srgbClr val="FF0066"/>
                </a:solidFill>
              </a:rPr>
            </a:br>
            <a:endParaRPr lang="ru-RU" sz="3600" i="1" smtClean="0">
              <a:solidFill>
                <a:srgbClr val="FF0066"/>
              </a:solidFill>
            </a:endParaRP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925" y="2565400"/>
            <a:ext cx="55562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836613"/>
            <a:ext cx="7477125" cy="533400"/>
          </a:xfrm>
        </p:spPr>
        <p:txBody>
          <a:bodyPr/>
          <a:lstStyle/>
          <a:p>
            <a:pPr eaLnBrk="1" hangingPunct="1"/>
            <a:r>
              <a:rPr lang="ru-RU" sz="3600" smtClean="0"/>
              <a:t>Более подробно познакомимся с профессией художника-модельера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7386638" cy="4497388"/>
          </a:xfrm>
        </p:spPr>
        <p:txBody>
          <a:bodyPr/>
          <a:lstStyle/>
          <a:p>
            <a:pPr eaLnBrk="1" hangingPunct="1"/>
            <a:r>
              <a:rPr lang="ru-RU" smtClean="0"/>
              <a:t>А каких художников-модельеров знаете вы?</a:t>
            </a:r>
          </a:p>
          <a:p>
            <a:pPr eaLnBrk="1" hangingPunct="1"/>
            <a:r>
              <a:rPr lang="ru-RU" smtClean="0"/>
              <a:t>Конечно, это всем известные </a:t>
            </a:r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i="1" smtClean="0">
                <a:solidFill>
                  <a:srgbClr val="0000CC"/>
                </a:solidFill>
                <a:latin typeface="Arial Black" pitchFamily="34" charset="0"/>
              </a:rPr>
              <a:t>Вячеслав Зайцев, Валентин Юдашкин, Пьер Карден, Кристиан Диор, Ив Сен – Лоран, Шанель и другие</a:t>
            </a:r>
          </a:p>
          <a:p>
            <a:pPr eaLnBrk="1" hangingPunct="1">
              <a:buFontTx/>
              <a:buNone/>
            </a:pPr>
            <a:endParaRPr lang="ru-RU" i="1" smtClean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477125" cy="25654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  <a:latin typeface="Times New Roman" pitchFamily="18" charset="0"/>
              </a:rPr>
              <a:t>Художник – модельер должен хорошо рисовать, знать основы композиции костюма, быть в курсе современной моды, делать эскизы своих моделей</a:t>
            </a:r>
            <a:br>
              <a:rPr lang="ru-RU" sz="3200" b="1" i="1" smtClean="0">
                <a:solidFill>
                  <a:srgbClr val="0000CC"/>
                </a:solidFill>
                <a:latin typeface="Times New Roman" pitchFamily="18" charset="0"/>
              </a:rPr>
            </a:br>
            <a:endParaRPr lang="ru-RU" sz="3200" b="1" i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3068638"/>
            <a:ext cx="7386638" cy="3027362"/>
          </a:xfrm>
        </p:spPr>
        <p:txBody>
          <a:bodyPr/>
          <a:lstStyle/>
          <a:p>
            <a:pPr eaLnBrk="1" hangingPunct="1"/>
            <a:r>
              <a:rPr lang="ru-RU" sz="3600" smtClean="0"/>
              <a:t>Процесс создания моделей одежды подчиняется определенным закономерностям: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theme/theme1.xml><?xml version="1.0" encoding="utf-8"?>
<a:theme xmlns:a="http://schemas.openxmlformats.org/drawingml/2006/main" name="Кимоно">
  <a:themeElements>
    <a:clrScheme name="Кимоно 6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314</TotalTime>
  <Words>381</Words>
  <Application>Microsoft Office PowerPoint</Application>
  <PresentationFormat>Экран (4:3)</PresentationFormat>
  <Paragraphs>45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Кимоно</vt:lpstr>
      <vt:lpstr>Точечный рисунок</vt:lpstr>
      <vt:lpstr>Моделирование одежды. Профессия художника-модельера</vt:lpstr>
      <vt:lpstr> Последовательность изготовления швейного изделия</vt:lpstr>
      <vt:lpstr>Вы купили себе ткань и хотите сшить из неё платье. С чего вы начнёте?</vt:lpstr>
      <vt:lpstr>Сначала надо придумать наряд. </vt:lpstr>
      <vt:lpstr>По эскизу невозможно скроить изделие, нужно построить чертёж</vt:lpstr>
      <vt:lpstr> Затем определяют порядок сшивания частей изделия, очередность выполнения швов</vt:lpstr>
      <vt:lpstr> А шьют, выполняют готовое изделие операторы швейного производства(швеи) </vt:lpstr>
      <vt:lpstr>Более подробно познакомимся с профессией художника-модельера</vt:lpstr>
      <vt:lpstr>Художник – модельер должен хорошо рисовать, знать основы композиции костюма, быть в курсе современной моды, делать эскизы своих моделей </vt:lpstr>
      <vt:lpstr>Первое зрительное восприятие от костюма получают, обращая внимание  на  силуэт </vt:lpstr>
      <vt:lpstr>СИЛУЭТ</vt:lpstr>
      <vt:lpstr>Удачно подобранные пропорции могут подчеркнуть достоинства фигуры или помочь скрыть недостатки: широкие бедра, узкие плечи, высокую талию, рост и т.д. </vt:lpstr>
      <vt:lpstr>Большую роль в композиции костюма играет цвет </vt:lpstr>
      <vt:lpstr>Попробуйте и вы себя в роли модельера. Составьте модели одежды по темам:</vt:lpstr>
      <vt:lpstr>Не забудьте полистать журналы мод!</vt:lpstr>
      <vt:lpstr>Презентация PowerPoint</vt:lpstr>
      <vt:lpstr>В презентации использованы: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одежды. Профессия художника-модельера</dc:title>
  <dc:creator>wera</dc:creator>
  <cp:lastModifiedBy>Яночка</cp:lastModifiedBy>
  <cp:revision>22</cp:revision>
  <dcterms:created xsi:type="dcterms:W3CDTF">2006-10-23T10:19:22Z</dcterms:created>
  <dcterms:modified xsi:type="dcterms:W3CDTF">2012-10-08T10:13:23Z</dcterms:modified>
</cp:coreProperties>
</file>