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13B123AF-1731-461F-913A-A449876F7DBD}">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331" autoAdjust="0"/>
  </p:normalViewPr>
  <p:slideViewPr>
    <p:cSldViewPr>
      <p:cViewPr varScale="1">
        <p:scale>
          <a:sx n="104" d="100"/>
          <a:sy n="104" d="100"/>
        </p:scale>
        <p:origin x="-186" y="-96"/>
      </p:cViewPr>
      <p:guideLst>
        <p:guide orient="horz" pos="2160"/>
        <p:guide pos="2880"/>
      </p:guideLst>
    </p:cSldViewPr>
  </p:slideViewPr>
  <p:outlineViewPr>
    <p:cViewPr>
      <p:scale>
        <a:sx n="33" d="100"/>
        <a:sy n="33" d="100"/>
      </p:scale>
      <p:origin x="1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F7F2DFF5-E62C-46B6-86CD-83D2FFC283DE}" type="datetimeFigureOut">
              <a:rPr lang="ru-RU" smtClean="0"/>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05CDB5-9C80-4640-9997-24622A8C75B2}" type="slidenum">
              <a:rPr lang="ru-RU" smtClean="0"/>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7F2DFF5-E62C-46B6-86CD-83D2FFC283DE}" type="datetimeFigureOut">
              <a:rPr lang="ru-RU" smtClean="0"/>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05CDB5-9C80-4640-9997-24622A8C75B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7F2DFF5-E62C-46B6-86CD-83D2FFC283DE}" type="datetimeFigureOut">
              <a:rPr lang="ru-RU" smtClean="0"/>
              <a:t>10.02.2014</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C105CDB5-9C80-4640-9997-24622A8C75B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7F2DFF5-E62C-46B6-86CD-83D2FFC283DE}" type="datetimeFigureOut">
              <a:rPr lang="ru-RU" smtClean="0"/>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05CDB5-9C80-4640-9997-24622A8C75B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7F2DFF5-E62C-46B6-86CD-83D2FFC283DE}" type="datetimeFigureOut">
              <a:rPr lang="ru-RU" smtClean="0"/>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05CDB5-9C80-4640-9997-24622A8C75B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7F2DFF5-E62C-46B6-86CD-83D2FFC283DE}" type="datetimeFigureOut">
              <a:rPr lang="ru-RU" smtClean="0"/>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05CDB5-9C80-4640-9997-24622A8C75B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Объект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Объект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7F2DFF5-E62C-46B6-86CD-83D2FFC283DE}" type="datetimeFigureOut">
              <a:rPr lang="ru-RU" smtClean="0"/>
              <a:t>10.02.2014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05CDB5-9C80-4640-9997-24622A8C75B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7F2DFF5-E62C-46B6-86CD-83D2FFC283DE}" type="datetimeFigureOut">
              <a:rPr lang="ru-RU" smtClean="0"/>
              <a:t>10.02.2014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05CDB5-9C80-4640-9997-24622A8C75B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F2DFF5-E62C-46B6-86CD-83D2FFC283DE}" type="datetimeFigureOut">
              <a:rPr lang="ru-RU" smtClean="0"/>
              <a:t>10.02.2014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05CDB5-9C80-4640-9997-24622A8C75B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Объект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7F2DFF5-E62C-46B6-86CD-83D2FFC283DE}" type="datetimeFigureOut">
              <a:rPr lang="ru-RU" smtClean="0"/>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05CDB5-9C80-4640-9997-24622A8C75B2}" type="slidenum">
              <a:rPr lang="ru-RU" smtClean="0"/>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F7F2DFF5-E62C-46B6-86CD-83D2FFC283DE}" type="datetimeFigureOut">
              <a:rPr lang="ru-RU" smtClean="0"/>
              <a:t>10.02.2014</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C105CDB5-9C80-4640-9997-24622A8C75B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7F2DFF5-E62C-46B6-86CD-83D2FFC283DE}" type="datetimeFigureOut">
              <a:rPr lang="ru-RU" smtClean="0"/>
              <a:t>10.02.2014</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105CDB5-9C80-4640-9997-24622A8C75B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6.jpeg"/><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hotoshop.demiart.ru/stars/star_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518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043608" y="908720"/>
            <a:ext cx="6728792" cy="1520552"/>
          </a:xfrm>
        </p:spPr>
        <p:txBody>
          <a:bodyPr>
            <a:normAutofit/>
          </a:bodyPr>
          <a:lstStyle/>
          <a:p>
            <a:r>
              <a:rPr lang="ru-RU" sz="4800" dirty="0" smtClean="0"/>
              <a:t>Интеллектуальная игра</a:t>
            </a:r>
            <a:r>
              <a:rPr lang="ru-RU" sz="3600" dirty="0" smtClean="0"/>
              <a:t> </a:t>
            </a:r>
            <a:endParaRPr lang="ru-RU" sz="3600" dirty="0"/>
          </a:p>
        </p:txBody>
      </p:sp>
      <p:sp>
        <p:nvSpPr>
          <p:cNvPr id="3" name="Подзаголовок 2"/>
          <p:cNvSpPr>
            <a:spLocks noGrp="1"/>
          </p:cNvSpPr>
          <p:nvPr>
            <p:ph type="subTitle" idx="1"/>
          </p:nvPr>
        </p:nvSpPr>
        <p:spPr>
          <a:xfrm>
            <a:off x="107504" y="2276872"/>
            <a:ext cx="8856984" cy="1872208"/>
          </a:xfrm>
        </p:spPr>
        <p:txBody>
          <a:bodyPr>
            <a:noAutofit/>
          </a:bodyPr>
          <a:lstStyle/>
          <a:p>
            <a:pPr algn="ctr"/>
            <a:r>
              <a:rPr lang="ru-RU" sz="6600" b="1" i="1" dirty="0" smtClean="0">
                <a:latin typeface="Constantia" pitchFamily="18" charset="0"/>
              </a:rPr>
              <a:t>«Счастливый   </a:t>
            </a:r>
          </a:p>
          <a:p>
            <a:pPr algn="r"/>
            <a:r>
              <a:rPr lang="ru-RU" sz="6600" b="1" i="1" dirty="0">
                <a:latin typeface="Constantia" pitchFamily="18" charset="0"/>
              </a:rPr>
              <a:t> </a:t>
            </a:r>
            <a:r>
              <a:rPr lang="ru-RU" sz="6600" b="1" i="1" dirty="0" smtClean="0">
                <a:latin typeface="Constantia" pitchFamily="18" charset="0"/>
              </a:rPr>
              <a:t>                    случай»</a:t>
            </a:r>
            <a:endParaRPr lang="ru-RU" sz="6600" b="1" i="1" dirty="0">
              <a:latin typeface="Constantia" pitchFamily="18" charset="0"/>
            </a:endParaRPr>
          </a:p>
        </p:txBody>
      </p:sp>
      <p:sp>
        <p:nvSpPr>
          <p:cNvPr id="5" name="Подзаголовок 2"/>
          <p:cNvSpPr txBox="1">
            <a:spLocks/>
          </p:cNvSpPr>
          <p:nvPr/>
        </p:nvSpPr>
        <p:spPr>
          <a:xfrm>
            <a:off x="1271972" y="5085184"/>
            <a:ext cx="6904856" cy="1512168"/>
          </a:xfrm>
          <a:prstGeom prst="rect">
            <a:avLst/>
          </a:prstGeom>
        </p:spPr>
        <p:txBody>
          <a:bodyPr vert="horz" lIns="118872" tIns="0" rIns="45720" bIns="0" rtlCol="0" anchor="b">
            <a:no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r"/>
            <a:r>
              <a:rPr lang="ru-RU" sz="2800" b="1" dirty="0" smtClean="0"/>
              <a:t>5 класс </a:t>
            </a:r>
          </a:p>
          <a:p>
            <a:pPr algn="r"/>
            <a:r>
              <a:rPr lang="ru-RU" sz="2800" b="1" dirty="0" smtClean="0"/>
              <a:t>Подготовила Кошелева Е.С.</a:t>
            </a:r>
            <a:endParaRPr lang="ru-RU" sz="2800" b="1" dirty="0"/>
          </a:p>
        </p:txBody>
      </p:sp>
    </p:spTree>
    <p:extLst>
      <p:ext uri="{BB962C8B-B14F-4D97-AF65-F5344CB8AC3E}">
        <p14:creationId xmlns:p14="http://schemas.microsoft.com/office/powerpoint/2010/main" val="1784211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a:t>
            </a:r>
            <a:r>
              <a:rPr lang="ru-RU" dirty="0" smtClean="0"/>
              <a:t>»   3</a:t>
            </a:r>
            <a:endParaRPr lang="ru-RU" dirty="0"/>
          </a:p>
        </p:txBody>
      </p:sp>
      <p:sp>
        <p:nvSpPr>
          <p:cNvPr id="3" name="Объект 2"/>
          <p:cNvSpPr>
            <a:spLocks noGrp="1"/>
          </p:cNvSpPr>
          <p:nvPr>
            <p:ph idx="1"/>
          </p:nvPr>
        </p:nvSpPr>
        <p:spPr/>
        <p:txBody>
          <a:bodyPr>
            <a:normAutofit/>
          </a:bodyPr>
          <a:lstStyle/>
          <a:p>
            <a:pPr marL="118872" indent="0">
              <a:buNone/>
            </a:pPr>
            <a:r>
              <a:rPr lang="ru-RU" sz="4400" dirty="0"/>
              <a:t>Пять лет назад брату и сестре вместе было 9 лет. Сколько лет им будет вместе через 5 лет? </a:t>
            </a:r>
            <a:endParaRPr lang="ru-RU" sz="4400" dirty="0" smtClean="0"/>
          </a:p>
          <a:p>
            <a:pPr marL="118872" indent="0">
              <a:buNone/>
            </a:pPr>
            <a:r>
              <a:rPr lang="ru-RU" sz="4400" dirty="0" smtClean="0">
                <a:solidFill>
                  <a:srgbClr val="0070C0"/>
                </a:solidFill>
              </a:rPr>
              <a:t>Ответ: 19 лет</a:t>
            </a:r>
            <a:endParaRPr lang="ru-RU" sz="4400" dirty="0">
              <a:solidFill>
                <a:srgbClr val="0070C0"/>
              </a:solidFill>
            </a:endParaRPr>
          </a:p>
        </p:txBody>
      </p:sp>
      <p:pic>
        <p:nvPicPr>
          <p:cNvPr id="4" name="Picture 3" descr="H:\ШКОЛА!!!!\Новая папка\Счастливый случай\Снимок.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001129"/>
            <a:ext cx="2278698" cy="18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84784"/>
            <a:ext cx="9144000" cy="53732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dirty="0"/>
              <a:t>«Заморочки из бочки</a:t>
            </a:r>
            <a:r>
              <a:rPr lang="ru-RU" dirty="0" smtClean="0"/>
              <a:t>»   4</a:t>
            </a:r>
            <a:endParaRPr lang="ru-RU" dirty="0"/>
          </a:p>
        </p:txBody>
      </p:sp>
      <p:sp>
        <p:nvSpPr>
          <p:cNvPr id="3" name="Объект 2"/>
          <p:cNvSpPr>
            <a:spLocks noGrp="1"/>
          </p:cNvSpPr>
          <p:nvPr>
            <p:ph idx="1"/>
          </p:nvPr>
        </p:nvSpPr>
        <p:spPr/>
        <p:txBody>
          <a:bodyPr/>
          <a:lstStyle/>
          <a:p>
            <a:endParaRPr lang="ru-RU" dirty="0"/>
          </a:p>
        </p:txBody>
      </p:sp>
      <p:pic>
        <p:nvPicPr>
          <p:cNvPr id="1026" name="Picture 2" descr="H:\ШКОЛА!!!!\Новая папка\Счастливый случай\4945.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28800"/>
            <a:ext cx="4464496" cy="484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0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   </a:t>
            </a:r>
            <a:r>
              <a:rPr lang="ru-RU" dirty="0" smtClean="0"/>
              <a:t>5</a:t>
            </a:r>
            <a:endParaRPr lang="ru-RU" dirty="0"/>
          </a:p>
        </p:txBody>
      </p:sp>
      <p:sp>
        <p:nvSpPr>
          <p:cNvPr id="3" name="Объект 2"/>
          <p:cNvSpPr>
            <a:spLocks noGrp="1"/>
          </p:cNvSpPr>
          <p:nvPr>
            <p:ph idx="1"/>
          </p:nvPr>
        </p:nvSpPr>
        <p:spPr/>
        <p:txBody>
          <a:bodyPr>
            <a:normAutofit/>
          </a:bodyPr>
          <a:lstStyle/>
          <a:p>
            <a:pPr marL="118872" indent="0">
              <a:buNone/>
            </a:pPr>
            <a:r>
              <a:rPr lang="ru-RU" sz="3600" dirty="0"/>
              <a:t>На столе лежали конфеты в кучке. Две матери, две дочери да бабушка с внучкой взяли конфет по одной штучке, и не стало этой кучки. Сколько было конфет в кучке? </a:t>
            </a:r>
            <a:endParaRPr lang="ru-RU" sz="3600" dirty="0" smtClean="0"/>
          </a:p>
          <a:p>
            <a:pPr marL="118872" indent="0">
              <a:buNone/>
            </a:pPr>
            <a:r>
              <a:rPr lang="ru-RU" sz="3600" dirty="0" smtClean="0">
                <a:solidFill>
                  <a:srgbClr val="0070C0"/>
                </a:solidFill>
              </a:rPr>
              <a:t>Ответ: 3 штучки</a:t>
            </a:r>
            <a:endParaRPr lang="ru-RU" sz="3600" dirty="0">
              <a:solidFill>
                <a:srgbClr val="0070C0"/>
              </a:solidFill>
            </a:endParaRPr>
          </a:p>
        </p:txBody>
      </p:sp>
      <p:pic>
        <p:nvPicPr>
          <p:cNvPr id="4" name="Picture 3" descr="H:\ШКОЛА!!!!\Новая папка\Счастливый случай\Снимок.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001129"/>
            <a:ext cx="2278698" cy="18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   </a:t>
            </a:r>
            <a:r>
              <a:rPr lang="ru-RU" dirty="0" smtClean="0"/>
              <a:t>6</a:t>
            </a:r>
            <a:endParaRPr lang="ru-RU" dirty="0"/>
          </a:p>
        </p:txBody>
      </p:sp>
      <p:sp>
        <p:nvSpPr>
          <p:cNvPr id="3" name="Объект 2"/>
          <p:cNvSpPr>
            <a:spLocks noGrp="1"/>
          </p:cNvSpPr>
          <p:nvPr>
            <p:ph idx="1"/>
          </p:nvPr>
        </p:nvSpPr>
        <p:spPr/>
        <p:txBody>
          <a:bodyPr>
            <a:normAutofit/>
          </a:bodyPr>
          <a:lstStyle/>
          <a:p>
            <a:pPr marL="118872" indent="0">
              <a:buNone/>
            </a:pPr>
            <a:r>
              <a:rPr lang="ru-RU" sz="3600" dirty="0"/>
              <a:t>Зайцы пилят бревно. Они сделали 14 распилов. Сколько получилось чурбаков</a:t>
            </a:r>
            <a:r>
              <a:rPr lang="ru-RU" sz="3600" dirty="0" smtClean="0"/>
              <a:t>?</a:t>
            </a:r>
          </a:p>
          <a:p>
            <a:pPr marL="118872" indent="0">
              <a:buNone/>
            </a:pPr>
            <a:r>
              <a:rPr lang="ru-RU" sz="3600" dirty="0" smtClean="0">
                <a:solidFill>
                  <a:srgbClr val="0070C0"/>
                </a:solidFill>
              </a:rPr>
              <a:t>Ответ: 15 чурбаков</a:t>
            </a:r>
            <a:endParaRPr lang="ru-RU" sz="3600" dirty="0">
              <a:solidFill>
                <a:srgbClr val="0070C0"/>
              </a:solidFill>
            </a:endParaRPr>
          </a:p>
        </p:txBody>
      </p:sp>
      <p:pic>
        <p:nvPicPr>
          <p:cNvPr id="5" name="Picture 3" descr="H:\ШКОЛА!!!!\Новая папка\Счастливый случай\Снимок.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001129"/>
            <a:ext cx="2278698" cy="18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   </a:t>
            </a:r>
            <a:r>
              <a:rPr lang="ru-RU" dirty="0" smtClean="0"/>
              <a:t>7</a:t>
            </a:r>
            <a:endParaRPr lang="ru-RU" dirty="0"/>
          </a:p>
        </p:txBody>
      </p:sp>
      <p:sp>
        <p:nvSpPr>
          <p:cNvPr id="3" name="Объект 2"/>
          <p:cNvSpPr>
            <a:spLocks noGrp="1"/>
          </p:cNvSpPr>
          <p:nvPr>
            <p:ph idx="1"/>
          </p:nvPr>
        </p:nvSpPr>
        <p:spPr/>
        <p:txBody>
          <a:bodyPr>
            <a:normAutofit/>
          </a:bodyPr>
          <a:lstStyle/>
          <a:p>
            <a:pPr marL="118872" indent="0">
              <a:buNone/>
            </a:pPr>
            <a:r>
              <a:rPr lang="ru-RU" sz="3600" dirty="0"/>
              <a:t>К Айболиту на прием пришли звери. Все, кроме двух, собаки. Все, кроме двух, кошки. Все, кроме двух, зайцы. Сколько животных пришло к Айболиту</a:t>
            </a:r>
            <a:r>
              <a:rPr lang="ru-RU" sz="3600" dirty="0" smtClean="0"/>
              <a:t>?</a:t>
            </a:r>
          </a:p>
          <a:p>
            <a:pPr marL="118872" indent="0">
              <a:buNone/>
            </a:pPr>
            <a:r>
              <a:rPr lang="ru-RU" sz="3600" dirty="0" smtClean="0">
                <a:solidFill>
                  <a:srgbClr val="0070C0"/>
                </a:solidFill>
              </a:rPr>
              <a:t>Ответ: 3 </a:t>
            </a:r>
            <a:endParaRPr lang="ru-RU" sz="3600" dirty="0">
              <a:solidFill>
                <a:srgbClr val="0070C0"/>
              </a:solidFill>
            </a:endParaRPr>
          </a:p>
        </p:txBody>
      </p:sp>
      <p:pic>
        <p:nvPicPr>
          <p:cNvPr id="4" name="Picture 3" descr="H:\ШКОЛА!!!!\Новая папка\Счастливый случай\Снимок.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001129"/>
            <a:ext cx="2278698" cy="18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   </a:t>
            </a:r>
            <a:r>
              <a:rPr lang="ru-RU" dirty="0" smtClean="0"/>
              <a:t>8</a:t>
            </a:r>
            <a:endParaRPr lang="ru-RU" dirty="0"/>
          </a:p>
        </p:txBody>
      </p:sp>
      <p:sp>
        <p:nvSpPr>
          <p:cNvPr id="3" name="Объект 2"/>
          <p:cNvSpPr>
            <a:spLocks noGrp="1"/>
          </p:cNvSpPr>
          <p:nvPr>
            <p:ph idx="1"/>
          </p:nvPr>
        </p:nvSpPr>
        <p:spPr/>
        <p:txBody>
          <a:bodyPr>
            <a:normAutofit/>
          </a:bodyPr>
          <a:lstStyle/>
          <a:p>
            <a:pPr marL="118872" indent="0">
              <a:buNone/>
            </a:pPr>
            <a:r>
              <a:rPr lang="ru-RU" sz="4400" dirty="0"/>
              <a:t>У семи братьев по одной сестре. </a:t>
            </a:r>
            <a:r>
              <a:rPr lang="ru-RU" sz="4400" dirty="0" smtClean="0"/>
              <a:t>Сколько </a:t>
            </a:r>
            <a:r>
              <a:rPr lang="ru-RU" sz="4400" dirty="0"/>
              <a:t>всего детей? </a:t>
            </a:r>
            <a:endParaRPr lang="ru-RU" sz="4400" dirty="0" smtClean="0"/>
          </a:p>
          <a:p>
            <a:pPr marL="118872" indent="0">
              <a:buNone/>
            </a:pPr>
            <a:r>
              <a:rPr lang="ru-RU" sz="4400" dirty="0" smtClean="0">
                <a:solidFill>
                  <a:srgbClr val="0070C0"/>
                </a:solidFill>
              </a:rPr>
              <a:t>Ответ: 8 детей</a:t>
            </a:r>
            <a:endParaRPr lang="ru-RU" sz="4400" dirty="0">
              <a:solidFill>
                <a:srgbClr val="0070C0"/>
              </a:solidFill>
            </a:endParaRPr>
          </a:p>
        </p:txBody>
      </p:sp>
      <p:pic>
        <p:nvPicPr>
          <p:cNvPr id="4" name="Picture 3" descr="H:\ШКОЛА!!!!\Новая папка\Счастливый случай\Снимок.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001129"/>
            <a:ext cx="2278698" cy="18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9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   </a:t>
            </a:r>
            <a:r>
              <a:rPr lang="ru-RU" dirty="0" smtClean="0"/>
              <a:t>9</a:t>
            </a:r>
            <a:endParaRPr lang="ru-RU" dirty="0"/>
          </a:p>
        </p:txBody>
      </p:sp>
      <p:sp>
        <p:nvSpPr>
          <p:cNvPr id="3" name="Объект 2"/>
          <p:cNvSpPr>
            <a:spLocks noGrp="1"/>
          </p:cNvSpPr>
          <p:nvPr>
            <p:ph idx="1"/>
          </p:nvPr>
        </p:nvSpPr>
        <p:spPr/>
        <p:txBody>
          <a:bodyPr/>
          <a:lstStyle/>
          <a:p>
            <a:pPr marL="118872" indent="0">
              <a:buNone/>
            </a:pPr>
            <a:r>
              <a:rPr lang="ru-RU" dirty="0"/>
              <a:t>Винни-Пуху подарили в день рождения бочонок с медом массой 7 кг. Когда Винни-Пух съел половину меда, то бочонок с оставшимся медом стал иметь массу 4 кг. Сколько килограммов меда было первоначально в бочонке</a:t>
            </a:r>
            <a:r>
              <a:rPr lang="ru-RU" dirty="0" smtClean="0"/>
              <a:t>?</a:t>
            </a:r>
          </a:p>
          <a:p>
            <a:pPr marL="118872" indent="0">
              <a:buNone/>
            </a:pPr>
            <a:r>
              <a:rPr lang="ru-RU" sz="3600" dirty="0" smtClean="0">
                <a:solidFill>
                  <a:srgbClr val="0070C0"/>
                </a:solidFill>
              </a:rPr>
              <a:t>Ответ: 6 кг</a:t>
            </a:r>
            <a:endParaRPr lang="ru-RU" sz="3600" dirty="0">
              <a:solidFill>
                <a:srgbClr val="0070C0"/>
              </a:solidFill>
            </a:endParaRPr>
          </a:p>
        </p:txBody>
      </p:sp>
      <p:pic>
        <p:nvPicPr>
          <p:cNvPr id="4" name="Picture 3" descr="H:\ШКОЛА!!!!\Новая папка\Счастливый случай\Снимок.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001129"/>
            <a:ext cx="2278698" cy="18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9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0000">
              <a:srgbClr val="FFFF0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Желтый конверт</a:t>
            </a:r>
            <a:endParaRPr lang="ru-RU" dirty="0"/>
          </a:p>
        </p:txBody>
      </p:sp>
      <p:sp>
        <p:nvSpPr>
          <p:cNvPr id="3" name="Объект 2"/>
          <p:cNvSpPr>
            <a:spLocks noGrp="1"/>
          </p:cNvSpPr>
          <p:nvPr>
            <p:ph idx="1"/>
          </p:nvPr>
        </p:nvSpPr>
        <p:spPr/>
        <p:txBody>
          <a:bodyPr>
            <a:normAutofit/>
          </a:bodyPr>
          <a:lstStyle/>
          <a:p>
            <a:pPr marL="118872" indent="0">
              <a:buNone/>
            </a:pPr>
            <a:r>
              <a:rPr lang="ru-RU" sz="4800" dirty="0"/>
              <a:t>Сумма трех чисел равна их произведению. Эти числа различные и однозначные. Найти эти числа</a:t>
            </a:r>
            <a:r>
              <a:rPr lang="ru-RU" sz="4800" dirty="0" smtClean="0"/>
              <a:t>.</a:t>
            </a:r>
          </a:p>
          <a:p>
            <a:pPr marL="118872" indent="0" algn="ctr">
              <a:buNone/>
            </a:pPr>
            <a:r>
              <a:rPr lang="ru-RU" sz="4800" i="1" dirty="0" smtClean="0">
                <a:effectLst>
                  <a:outerShdw blurRad="38100" dist="38100" dir="2700000" algn="tl">
                    <a:srgbClr val="000000">
                      <a:alpha val="43137"/>
                    </a:srgbClr>
                  </a:outerShdw>
                </a:effectLst>
              </a:rPr>
              <a:t>1+2+3 = 1∙2</a:t>
            </a:r>
            <a:r>
              <a:rPr lang="ru-RU" sz="4800" i="1" dirty="0">
                <a:effectLst>
                  <a:outerShdw blurRad="38100" dist="38100" dir="2700000" algn="tl">
                    <a:srgbClr val="000000">
                      <a:alpha val="43137"/>
                    </a:srgbClr>
                  </a:outerShdw>
                </a:effectLst>
              </a:rPr>
              <a:t>∙</a:t>
            </a:r>
            <a:r>
              <a:rPr lang="ru-RU" sz="4800" i="1" dirty="0" smtClean="0">
                <a:effectLst>
                  <a:outerShdw blurRad="38100" dist="38100" dir="2700000" algn="tl">
                    <a:srgbClr val="000000">
                      <a:alpha val="43137"/>
                    </a:srgbClr>
                  </a:outerShdw>
                </a:effectLst>
              </a:rPr>
              <a:t>3</a:t>
            </a:r>
            <a:endParaRPr lang="ru-RU" sz="4800" i="1" dirty="0">
              <a:effectLst>
                <a:outerShdw blurRad="38100" dist="38100" dir="2700000" algn="tl">
                  <a:srgbClr val="000000">
                    <a:alpha val="43137"/>
                  </a:srgbClr>
                </a:outerShdw>
              </a:effectLst>
            </a:endParaRPr>
          </a:p>
        </p:txBody>
      </p:sp>
      <p:sp>
        <p:nvSpPr>
          <p:cNvPr id="4" name="Улыбающееся лицо 3">
            <a:hlinkClick r:id="rId2" action="ppaction://hlinksldjump"/>
          </p:cNvPr>
          <p:cNvSpPr/>
          <p:nvPr/>
        </p:nvSpPr>
        <p:spPr>
          <a:xfrm>
            <a:off x="7956376" y="5733256"/>
            <a:ext cx="864096"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084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0000">
              <a:srgbClr val="FF000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Красный конверт</a:t>
            </a:r>
            <a:endParaRPr lang="ru-RU" dirty="0">
              <a:solidFill>
                <a:srgbClr val="FF0000"/>
              </a:solidFill>
            </a:endParaRPr>
          </a:p>
        </p:txBody>
      </p:sp>
      <p:sp>
        <p:nvSpPr>
          <p:cNvPr id="3" name="Объект 2"/>
          <p:cNvSpPr>
            <a:spLocks noGrp="1"/>
          </p:cNvSpPr>
          <p:nvPr>
            <p:ph idx="1"/>
          </p:nvPr>
        </p:nvSpPr>
        <p:spPr/>
        <p:txBody>
          <a:bodyPr>
            <a:normAutofit/>
          </a:bodyPr>
          <a:lstStyle/>
          <a:p>
            <a:pPr marL="118872" indent="0">
              <a:buNone/>
            </a:pPr>
            <a:r>
              <a:rPr lang="ru-RU" sz="7200" dirty="0"/>
              <a:t>Одна нога и шапка, а </a:t>
            </a:r>
            <a:r>
              <a:rPr lang="ru-RU" sz="7200" dirty="0" smtClean="0"/>
              <a:t>головы нет.</a:t>
            </a:r>
          </a:p>
          <a:p>
            <a:pPr marL="118872" indent="0" algn="ctr">
              <a:buNone/>
            </a:pPr>
            <a:r>
              <a:rPr lang="ru-RU" sz="7200" i="1" dirty="0" smtClean="0">
                <a:effectLst>
                  <a:outerShdw blurRad="38100" dist="38100" dir="2700000" algn="tl">
                    <a:srgbClr val="000000">
                      <a:alpha val="43137"/>
                    </a:srgbClr>
                  </a:outerShdw>
                </a:effectLst>
              </a:rPr>
              <a:t>ГРИБ</a:t>
            </a:r>
            <a:endParaRPr lang="ru-RU" sz="7200" i="1" dirty="0">
              <a:effectLst>
                <a:outerShdw blurRad="38100" dist="38100" dir="2700000" algn="tl">
                  <a:srgbClr val="000000">
                    <a:alpha val="43137"/>
                  </a:srgbClr>
                </a:outerShdw>
              </a:effectLst>
            </a:endParaRPr>
          </a:p>
        </p:txBody>
      </p:sp>
      <p:sp>
        <p:nvSpPr>
          <p:cNvPr id="4" name="Улыбающееся лицо 3">
            <a:hlinkClick r:id="rId2" action="ppaction://hlinksldjump"/>
          </p:cNvPr>
          <p:cNvSpPr/>
          <p:nvPr/>
        </p:nvSpPr>
        <p:spPr>
          <a:xfrm>
            <a:off x="7956376" y="5733256"/>
            <a:ext cx="864096" cy="864096"/>
          </a:xfrm>
          <a:prstGeom prst="smileyFac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282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0000">
              <a:srgbClr val="00B0F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Синий конверт</a:t>
            </a:r>
            <a:endParaRPr lang="ru-RU" dirty="0">
              <a:solidFill>
                <a:srgbClr val="00B0F0"/>
              </a:solidFill>
            </a:endParaRPr>
          </a:p>
        </p:txBody>
      </p:sp>
      <p:sp>
        <p:nvSpPr>
          <p:cNvPr id="3" name="Объект 2"/>
          <p:cNvSpPr>
            <a:spLocks noGrp="1"/>
          </p:cNvSpPr>
          <p:nvPr>
            <p:ph idx="1"/>
          </p:nvPr>
        </p:nvSpPr>
        <p:spPr/>
        <p:txBody>
          <a:bodyPr>
            <a:normAutofit/>
          </a:bodyPr>
          <a:lstStyle/>
          <a:p>
            <a:pPr marL="118872" lvl="0" indent="0">
              <a:buNone/>
            </a:pPr>
            <a:r>
              <a:rPr lang="ru-RU" sz="4400" dirty="0"/>
              <a:t>На прямой взяли четыре точки. Сколько всего получилось отрезков, концами которых являются эти точки? </a:t>
            </a:r>
            <a:endParaRPr lang="ru-RU" sz="4400" dirty="0" smtClean="0"/>
          </a:p>
          <a:p>
            <a:pPr marL="118872" lvl="0" indent="0" algn="ctr">
              <a:buNone/>
            </a:pPr>
            <a:r>
              <a:rPr lang="ru-RU" sz="4400" i="1" dirty="0" smtClean="0">
                <a:effectLst>
                  <a:outerShdw blurRad="38100" dist="38100" dir="2700000" algn="tl">
                    <a:srgbClr val="000000">
                      <a:alpha val="43137"/>
                    </a:srgbClr>
                  </a:outerShdw>
                </a:effectLst>
              </a:rPr>
              <a:t>6 отрезков</a:t>
            </a:r>
            <a:endParaRPr lang="ru-RU" sz="4400" i="1" dirty="0">
              <a:effectLst>
                <a:outerShdw blurRad="38100" dist="38100" dir="2700000" algn="tl">
                  <a:srgbClr val="000000">
                    <a:alpha val="43137"/>
                  </a:srgbClr>
                </a:outerShdw>
              </a:effectLst>
            </a:endParaRPr>
          </a:p>
        </p:txBody>
      </p:sp>
      <p:sp>
        <p:nvSpPr>
          <p:cNvPr id="4" name="Улыбающееся лицо 3">
            <a:hlinkClick r:id="rId2" action="ppaction://hlinksldjump"/>
          </p:cNvPr>
          <p:cNvSpPr/>
          <p:nvPr/>
        </p:nvSpPr>
        <p:spPr>
          <a:xfrm>
            <a:off x="7956376" y="5733256"/>
            <a:ext cx="864096" cy="86409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Приветствие </a:t>
            </a:r>
            <a:endParaRPr lang="ru-RU" dirty="0"/>
          </a:p>
        </p:txBody>
      </p:sp>
      <p:sp>
        <p:nvSpPr>
          <p:cNvPr id="3" name="Объект 2"/>
          <p:cNvSpPr>
            <a:spLocks noGrp="1"/>
          </p:cNvSpPr>
          <p:nvPr>
            <p:ph idx="1"/>
          </p:nvPr>
        </p:nvSpPr>
        <p:spPr/>
        <p:txBody>
          <a:bodyPr/>
          <a:lstStyle/>
          <a:p>
            <a:endParaRPr lang="ru-RU"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5229225"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440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0000">
              <a:srgbClr val="92D05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92D050"/>
                </a:solidFill>
              </a:rPr>
              <a:t>Зеленый конверт</a:t>
            </a:r>
            <a:endParaRPr lang="ru-RU" dirty="0">
              <a:solidFill>
                <a:srgbClr val="92D050"/>
              </a:solidFill>
            </a:endParaRPr>
          </a:p>
        </p:txBody>
      </p:sp>
      <p:sp>
        <p:nvSpPr>
          <p:cNvPr id="3" name="Объект 2"/>
          <p:cNvSpPr>
            <a:spLocks noGrp="1"/>
          </p:cNvSpPr>
          <p:nvPr>
            <p:ph idx="1"/>
          </p:nvPr>
        </p:nvSpPr>
        <p:spPr/>
        <p:txBody>
          <a:bodyPr>
            <a:normAutofit/>
          </a:bodyPr>
          <a:lstStyle/>
          <a:p>
            <a:pPr marL="118872" indent="0">
              <a:buNone/>
            </a:pPr>
            <a:r>
              <a:rPr lang="ru-RU" sz="5400" dirty="0"/>
              <a:t>Назовите номер машины </a:t>
            </a:r>
            <a:r>
              <a:rPr lang="ru-RU" sz="5400" dirty="0" smtClean="0"/>
              <a:t>директора школы.</a:t>
            </a:r>
          </a:p>
          <a:p>
            <a:pPr marL="118872" indent="0" algn="ctr">
              <a:buNone/>
            </a:pPr>
            <a:r>
              <a:rPr lang="ru-RU" sz="5400" i="1" dirty="0" smtClean="0">
                <a:effectLst>
                  <a:outerShdw blurRad="38100" dist="38100" dir="2700000" algn="tl">
                    <a:srgbClr val="000000">
                      <a:alpha val="43137"/>
                    </a:srgbClr>
                  </a:outerShdw>
                </a:effectLst>
              </a:rPr>
              <a:t>135</a:t>
            </a:r>
            <a:endParaRPr lang="ru-RU" sz="5400" i="1" dirty="0">
              <a:effectLst>
                <a:outerShdw blurRad="38100" dist="38100" dir="2700000" algn="tl">
                  <a:srgbClr val="000000">
                    <a:alpha val="43137"/>
                  </a:srgbClr>
                </a:outerShdw>
              </a:effectLst>
            </a:endParaRPr>
          </a:p>
        </p:txBody>
      </p:sp>
      <p:sp>
        <p:nvSpPr>
          <p:cNvPr id="4" name="Улыбающееся лицо 3">
            <a:hlinkClick r:id="rId2" action="ppaction://hlinksldjump"/>
          </p:cNvPr>
          <p:cNvSpPr/>
          <p:nvPr/>
        </p:nvSpPr>
        <p:spPr>
          <a:xfrm>
            <a:off x="7956376" y="5733256"/>
            <a:ext cx="864096" cy="864096"/>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zhiguli-tour.ru/files/image/news/553573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7" y="0"/>
            <a:ext cx="9173347" cy="68121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2526" y="3212976"/>
            <a:ext cx="8229600" cy="3250631"/>
          </a:xfrm>
        </p:spPr>
        <p:txBody>
          <a:bodyPr>
            <a:normAutofit/>
          </a:bodyPr>
          <a:lstStyle/>
          <a:p>
            <a:pPr algn="ctr"/>
            <a:r>
              <a:rPr lang="ru-RU" sz="9600" dirty="0" smtClean="0">
                <a:solidFill>
                  <a:schemeClr val="tx1">
                    <a:lumMod val="95000"/>
                    <a:lumOff val="5000"/>
                  </a:schemeClr>
                </a:solidFill>
              </a:rPr>
              <a:t>Подведение итогов игры</a:t>
            </a:r>
            <a:endParaRPr lang="ru-RU" sz="9600" dirty="0">
              <a:solidFill>
                <a:schemeClr val="tx1">
                  <a:lumMod val="95000"/>
                  <a:lumOff val="5000"/>
                </a:schemeClr>
              </a:solidFill>
            </a:endParaRPr>
          </a:p>
        </p:txBody>
      </p:sp>
    </p:spTree>
    <p:extLst>
      <p:ext uri="{BB962C8B-B14F-4D97-AF65-F5344CB8AC3E}">
        <p14:creationId xmlns:p14="http://schemas.microsoft.com/office/powerpoint/2010/main" val="153678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ШКОЛА!!!!\Новая папка\Счастливый случай\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106527"/>
            <a:ext cx="3271238" cy="47514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a:t>Гейм  «Разминка»</a:t>
            </a:r>
          </a:p>
        </p:txBody>
      </p:sp>
      <p:sp>
        <p:nvSpPr>
          <p:cNvPr id="3" name="Объект 2"/>
          <p:cNvSpPr>
            <a:spLocks noGrp="1"/>
          </p:cNvSpPr>
          <p:nvPr>
            <p:ph idx="1"/>
          </p:nvPr>
        </p:nvSpPr>
        <p:spPr>
          <a:xfrm>
            <a:off x="107504" y="1700808"/>
            <a:ext cx="6563072" cy="4678145"/>
          </a:xfrm>
        </p:spPr>
        <p:txBody>
          <a:bodyPr>
            <a:normAutofit fontScale="85000" lnSpcReduction="10000"/>
          </a:bodyPr>
          <a:lstStyle/>
          <a:p>
            <a:r>
              <a:rPr lang="ru-RU" i="1" dirty="0"/>
              <a:t>Каждой команде задается по 15 вопросов, на которые ученики отвечают без обсуждения. Право ответа распределяет капитан команды, ответ может быть только один. Если команда отвечает неверно, право ответить на этот вопрос переходит  к команде соперников. За каждый правильный ответ на свой вопрос команда получает  2 балла, за каждый правильный ответ на вопрос соперников команда получает 1 балл</a:t>
            </a:r>
            <a:endParaRPr lang="ru-RU" dirty="0"/>
          </a:p>
        </p:txBody>
      </p:sp>
    </p:spTree>
    <p:extLst>
      <p:ext uri="{BB962C8B-B14F-4D97-AF65-F5344CB8AC3E}">
        <p14:creationId xmlns:p14="http://schemas.microsoft.com/office/powerpoint/2010/main" val="424637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H:\ШКОЛА!!!!\Новая папка\Счастливый случай\Снимок.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9957" y="5680497"/>
            <a:ext cx="1444997" cy="117750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a:t>Гейм   «Заморочки из бочки»</a:t>
            </a:r>
          </a:p>
        </p:txBody>
      </p:sp>
      <p:sp>
        <p:nvSpPr>
          <p:cNvPr id="3" name="Объект 2"/>
          <p:cNvSpPr>
            <a:spLocks noGrp="1"/>
          </p:cNvSpPr>
          <p:nvPr>
            <p:ph idx="1"/>
          </p:nvPr>
        </p:nvSpPr>
        <p:spPr/>
        <p:txBody>
          <a:bodyPr/>
          <a:lstStyle/>
          <a:p>
            <a:endParaRPr lang="ru-RU" dirty="0"/>
          </a:p>
        </p:txBody>
      </p:sp>
      <p:pic>
        <p:nvPicPr>
          <p:cNvPr id="4098" name="Picture 2" descr="H:\ШКОЛА!!!!\Новая папка\Счастливый случай\3fef7f3ae2177ef8b06a25fa2017c6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988840"/>
            <a:ext cx="3722648" cy="4580943"/>
          </a:xfrm>
          <a:prstGeom prst="rect">
            <a:avLst/>
          </a:prstGeom>
          <a:noFill/>
          <a:extLst>
            <a:ext uri="{909E8E84-426E-40DD-AFC4-6F175D3DCCD1}">
              <a14:hiddenFill xmlns:a14="http://schemas.microsoft.com/office/drawing/2010/main">
                <a:solidFill>
                  <a:srgbClr val="FFFFFF"/>
                </a:solidFill>
              </a14:hiddenFill>
            </a:ext>
          </a:extLst>
        </p:spPr>
      </p:pic>
      <p:sp>
        <p:nvSpPr>
          <p:cNvPr id="4" name="7-конечная звезда 3"/>
          <p:cNvSpPr/>
          <p:nvPr/>
        </p:nvSpPr>
        <p:spPr>
          <a:xfrm>
            <a:off x="2444910" y="3193219"/>
            <a:ext cx="2204665" cy="1800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latin typeface="Constantia" pitchFamily="18" charset="0"/>
                <a:hlinkClick r:id="rId4" action="ppaction://hlinksldjump"/>
              </a:rPr>
              <a:t>4</a:t>
            </a:r>
            <a:endParaRPr lang="ru-RU" sz="7200" b="1" dirty="0">
              <a:latin typeface="Constantia" pitchFamily="18" charset="0"/>
            </a:endParaRPr>
          </a:p>
        </p:txBody>
      </p:sp>
      <p:sp>
        <p:nvSpPr>
          <p:cNvPr id="6" name="7-конечная звезда 5"/>
          <p:cNvSpPr/>
          <p:nvPr/>
        </p:nvSpPr>
        <p:spPr>
          <a:xfrm>
            <a:off x="0" y="3379211"/>
            <a:ext cx="2204665" cy="1800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latin typeface="Constantia" pitchFamily="18" charset="0"/>
                <a:hlinkClick r:id="rId5" action="ppaction://hlinksldjump"/>
              </a:rPr>
              <a:t>2</a:t>
            </a:r>
            <a:endParaRPr lang="ru-RU" sz="7200" b="1" dirty="0">
              <a:latin typeface="Constantia" pitchFamily="18" charset="0"/>
            </a:endParaRPr>
          </a:p>
        </p:txBody>
      </p:sp>
      <p:sp>
        <p:nvSpPr>
          <p:cNvPr id="7" name="7-конечная звезда 6"/>
          <p:cNvSpPr/>
          <p:nvPr/>
        </p:nvSpPr>
        <p:spPr>
          <a:xfrm>
            <a:off x="707407" y="1595771"/>
            <a:ext cx="2204665" cy="1800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solidFill>
                  <a:srgbClr val="0070C0"/>
                </a:solidFill>
                <a:latin typeface="Constantia" pitchFamily="18" charset="0"/>
                <a:hlinkClick r:id="rId6" action="ppaction://hlinksldjump"/>
              </a:rPr>
              <a:t>1</a:t>
            </a:r>
            <a:endParaRPr lang="ru-RU" sz="7200" b="1" dirty="0">
              <a:solidFill>
                <a:srgbClr val="0070C0"/>
              </a:solidFill>
              <a:latin typeface="Constantia" pitchFamily="18" charset="0"/>
            </a:endParaRPr>
          </a:p>
        </p:txBody>
      </p:sp>
      <p:sp>
        <p:nvSpPr>
          <p:cNvPr id="8" name="7-конечная звезда 7"/>
          <p:cNvSpPr/>
          <p:nvPr/>
        </p:nvSpPr>
        <p:spPr>
          <a:xfrm>
            <a:off x="2987824" y="1244224"/>
            <a:ext cx="2204665" cy="1800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latin typeface="Constantia" pitchFamily="18" charset="0"/>
                <a:hlinkClick r:id="rId7" action="ppaction://hlinksldjump"/>
              </a:rPr>
              <a:t>3</a:t>
            </a:r>
            <a:endParaRPr lang="ru-RU" sz="7200" b="1" dirty="0">
              <a:latin typeface="Constantia" pitchFamily="18" charset="0"/>
            </a:endParaRPr>
          </a:p>
        </p:txBody>
      </p:sp>
      <p:sp>
        <p:nvSpPr>
          <p:cNvPr id="9" name="7-конечная звезда 8"/>
          <p:cNvSpPr/>
          <p:nvPr/>
        </p:nvSpPr>
        <p:spPr>
          <a:xfrm>
            <a:off x="5580112" y="1393019"/>
            <a:ext cx="2204665" cy="1800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latin typeface="Constantia" pitchFamily="18" charset="0"/>
                <a:hlinkClick r:id="rId8" action="ppaction://hlinksldjump"/>
              </a:rPr>
              <a:t>6</a:t>
            </a:r>
            <a:endParaRPr lang="ru-RU" sz="7200" b="1" dirty="0">
              <a:latin typeface="Constantia" pitchFamily="18" charset="0"/>
            </a:endParaRPr>
          </a:p>
        </p:txBody>
      </p:sp>
      <p:sp>
        <p:nvSpPr>
          <p:cNvPr id="10" name="7-конечная звезда 9"/>
          <p:cNvSpPr/>
          <p:nvPr/>
        </p:nvSpPr>
        <p:spPr>
          <a:xfrm>
            <a:off x="6913155" y="2996952"/>
            <a:ext cx="2204665" cy="1800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latin typeface="Constantia" pitchFamily="18" charset="0"/>
                <a:hlinkClick r:id="rId9" action="ppaction://hlinksldjump"/>
              </a:rPr>
              <a:t>9</a:t>
            </a:r>
            <a:endParaRPr lang="ru-RU" sz="7200" b="1" dirty="0">
              <a:latin typeface="Constantia" pitchFamily="18" charset="0"/>
            </a:endParaRPr>
          </a:p>
        </p:txBody>
      </p:sp>
      <p:sp>
        <p:nvSpPr>
          <p:cNvPr id="11" name="7-конечная звезда 10"/>
          <p:cNvSpPr/>
          <p:nvPr/>
        </p:nvSpPr>
        <p:spPr>
          <a:xfrm>
            <a:off x="4715806" y="3273082"/>
            <a:ext cx="2204665" cy="1800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latin typeface="Constantia" pitchFamily="18" charset="0"/>
                <a:hlinkClick r:id="rId10" action="ppaction://hlinksldjump"/>
              </a:rPr>
              <a:t>7</a:t>
            </a:r>
            <a:endParaRPr lang="ru-RU" sz="7200" b="1" dirty="0">
              <a:latin typeface="Constantia" pitchFamily="18" charset="0"/>
            </a:endParaRPr>
          </a:p>
        </p:txBody>
      </p:sp>
      <p:sp>
        <p:nvSpPr>
          <p:cNvPr id="13" name="7-конечная звезда 12"/>
          <p:cNvSpPr/>
          <p:nvPr/>
        </p:nvSpPr>
        <p:spPr>
          <a:xfrm>
            <a:off x="1763688" y="4993419"/>
            <a:ext cx="2204665" cy="1800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latin typeface="Constantia" pitchFamily="18" charset="0"/>
                <a:hlinkClick r:id="rId11" action="ppaction://hlinksldjump"/>
              </a:rPr>
              <a:t>5</a:t>
            </a:r>
            <a:endParaRPr lang="ru-RU" sz="7200" b="1" dirty="0">
              <a:latin typeface="Constantia" pitchFamily="18" charset="0"/>
            </a:endParaRPr>
          </a:p>
        </p:txBody>
      </p:sp>
      <p:sp>
        <p:nvSpPr>
          <p:cNvPr id="14" name="7-конечная звезда 13"/>
          <p:cNvSpPr/>
          <p:nvPr/>
        </p:nvSpPr>
        <p:spPr>
          <a:xfrm>
            <a:off x="5505292" y="4993419"/>
            <a:ext cx="2204665" cy="1800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smtClean="0">
                <a:latin typeface="Constantia" pitchFamily="18" charset="0"/>
                <a:hlinkClick r:id="rId12" action="ppaction://hlinksldjump"/>
              </a:rPr>
              <a:t>8</a:t>
            </a:r>
            <a:endParaRPr lang="ru-RU" sz="7200" b="1" dirty="0">
              <a:latin typeface="Constantia" pitchFamily="18" charset="0"/>
            </a:endParaRPr>
          </a:p>
        </p:txBody>
      </p:sp>
      <p:pic>
        <p:nvPicPr>
          <p:cNvPr id="4099" name="Picture 3" descr="H:\ШКОЛА!!!!\Новая папка\Счастливый случай\Снимок.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 y="5680497"/>
            <a:ext cx="1444997" cy="117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2657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ppt_w</p:attrName>
                                        </p:attrNameLst>
                                      </p:cBhvr>
                                      <p:tavLst>
                                        <p:tav tm="0" fmla="#ppt_w*sin(2.5*pi*$)">
                                          <p:val>
                                            <p:fltVal val="0"/>
                                          </p:val>
                                        </p:tav>
                                        <p:tav tm="100000">
                                          <p:val>
                                            <p:fltVal val="1"/>
                                          </p:val>
                                        </p:tav>
                                      </p:tavLst>
                                    </p:anim>
                                    <p:anim calcmode="lin" valueType="num">
                                      <p:cBhvr>
                                        <p:cTn id="29" dur="2000" fill="hold"/>
                                        <p:tgtEl>
                                          <p:spTgt spid="13"/>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ppt_w</p:attrName>
                                        </p:attrNameLst>
                                      </p:cBhvr>
                                      <p:tavLst>
                                        <p:tav tm="0" fmla="#ppt_w*sin(2.5*pi*$)">
                                          <p:val>
                                            <p:fltVal val="0"/>
                                          </p:val>
                                        </p:tav>
                                        <p:tav tm="100000">
                                          <p:val>
                                            <p:fltVal val="1"/>
                                          </p:val>
                                        </p:tav>
                                      </p:tavLst>
                                    </p:anim>
                                    <p:anim calcmode="lin" valueType="num">
                                      <p:cBhvr>
                                        <p:cTn id="44" dur="2000" fill="hold"/>
                                        <p:tgtEl>
                                          <p:spTgt spid="10"/>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anim calcmode="lin" valueType="num">
                                      <p:cBhvr>
                                        <p:cTn id="48" dur="2000" fill="hold"/>
                                        <p:tgtEl>
                                          <p:spTgt spid="14"/>
                                        </p:tgtEl>
                                        <p:attrNameLst>
                                          <p:attrName>ppt_w</p:attrName>
                                        </p:attrNameLst>
                                      </p:cBhvr>
                                      <p:tavLst>
                                        <p:tav tm="0" fmla="#ppt_w*sin(2.5*pi*$)">
                                          <p:val>
                                            <p:fltVal val="0"/>
                                          </p:val>
                                        </p:tav>
                                        <p:tav tm="100000">
                                          <p:val>
                                            <p:fltVal val="1"/>
                                          </p:val>
                                        </p:tav>
                                      </p:tavLst>
                                    </p:anim>
                                    <p:anim calcmode="lin" valueType="num">
                                      <p:cBhvr>
                                        <p:cTn id="4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ШКОЛА!!!!\Новая папка\Счастливый случай\1305619455_shahma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1" y="1484784"/>
            <a:ext cx="9116279"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a:t>Гейм    «Тёмная лошадка»</a:t>
            </a:r>
          </a:p>
        </p:txBody>
      </p:sp>
      <p:sp>
        <p:nvSpPr>
          <p:cNvPr id="3" name="Объект 2"/>
          <p:cNvSpPr>
            <a:spLocks noGrp="1"/>
          </p:cNvSpPr>
          <p:nvPr>
            <p:ph idx="1"/>
          </p:nvPr>
        </p:nvSpPr>
        <p:spPr>
          <a:xfrm>
            <a:off x="5868144" y="1484784"/>
            <a:ext cx="3168352" cy="3672408"/>
          </a:xfrm>
        </p:spPr>
        <p:txBody>
          <a:bodyPr>
            <a:normAutofit fontScale="77500" lnSpcReduction="20000"/>
          </a:bodyPr>
          <a:lstStyle/>
          <a:p>
            <a:pPr marL="118872" indent="0">
              <a:buNone/>
            </a:pPr>
            <a:r>
              <a:rPr lang="ru-RU" i="1" dirty="0">
                <a:solidFill>
                  <a:srgbClr val="00B050"/>
                </a:solidFill>
              </a:rPr>
              <a:t>Тем, кто угадал, кого пригласили, прибавляется 1 балл. </a:t>
            </a:r>
            <a:r>
              <a:rPr lang="ru-RU" i="1" dirty="0" smtClean="0">
                <a:solidFill>
                  <a:srgbClr val="00B050"/>
                </a:solidFill>
              </a:rPr>
              <a:t>Татьяна Николаевна </a:t>
            </a:r>
            <a:r>
              <a:rPr lang="ru-RU" i="1" dirty="0">
                <a:solidFill>
                  <a:srgbClr val="00B050"/>
                </a:solidFill>
              </a:rPr>
              <a:t>задает по 2 вопроса каждой команде. За правильный ответ прибавляется еще по 2 балла</a:t>
            </a:r>
            <a:r>
              <a:rPr lang="ru-RU" dirty="0">
                <a:solidFill>
                  <a:srgbClr val="00B050"/>
                </a:solidFill>
              </a:rPr>
              <a:t>.</a:t>
            </a:r>
          </a:p>
        </p:txBody>
      </p:sp>
      <p:sp>
        <p:nvSpPr>
          <p:cNvPr id="10" name="Багетная рамка 9">
            <a:hlinkClick r:id="rId3" action="ppaction://hlinksldjump"/>
          </p:cNvPr>
          <p:cNvSpPr/>
          <p:nvPr/>
        </p:nvSpPr>
        <p:spPr>
          <a:xfrm>
            <a:off x="67873" y="1484784"/>
            <a:ext cx="1944216" cy="1224136"/>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агетная рамка 12">
            <a:hlinkClick r:id="rId4" action="ppaction://hlinksldjump"/>
          </p:cNvPr>
          <p:cNvSpPr/>
          <p:nvPr/>
        </p:nvSpPr>
        <p:spPr>
          <a:xfrm>
            <a:off x="47201" y="2852936"/>
            <a:ext cx="1944216" cy="1224136"/>
          </a:xfrm>
          <a:prstGeom prst="beve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агетная рамка 13">
            <a:hlinkClick r:id="rId5" action="ppaction://hlinksldjump"/>
          </p:cNvPr>
          <p:cNvSpPr/>
          <p:nvPr/>
        </p:nvSpPr>
        <p:spPr>
          <a:xfrm>
            <a:off x="67873" y="4224391"/>
            <a:ext cx="1944216" cy="1224136"/>
          </a:xfrm>
          <a:prstGeom prst="bevel">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агетная рамка 14">
            <a:hlinkClick r:id="rId6" action="ppaction://hlinksldjump"/>
          </p:cNvPr>
          <p:cNvSpPr/>
          <p:nvPr/>
        </p:nvSpPr>
        <p:spPr>
          <a:xfrm>
            <a:off x="47201" y="5602068"/>
            <a:ext cx="1944216" cy="1224136"/>
          </a:xfrm>
          <a:prstGeom prst="bevel">
            <a:avLst/>
          </a:prstGeom>
          <a:solidFill>
            <a:srgbClr val="00B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840617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ШКОЛА!!!!\Новая папка\Счастливый случай\8XrBXjfk7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91" y="1484784"/>
            <a:ext cx="8053157"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a:t>Гейм   «</a:t>
            </a:r>
            <a:r>
              <a:rPr lang="ru-RU" dirty="0" smtClean="0"/>
              <a:t>Ты - </a:t>
            </a:r>
            <a:r>
              <a:rPr lang="ru-RU" dirty="0"/>
              <a:t>мне, </a:t>
            </a:r>
            <a:r>
              <a:rPr lang="ru-RU" dirty="0" smtClean="0"/>
              <a:t>я - </a:t>
            </a:r>
            <a:r>
              <a:rPr lang="ru-RU" dirty="0"/>
              <a:t>тебе</a:t>
            </a:r>
            <a:r>
              <a:rPr lang="ru-RU" dirty="0" smtClean="0"/>
              <a:t>»</a:t>
            </a:r>
            <a:endParaRPr lang="ru-RU" dirty="0"/>
          </a:p>
        </p:txBody>
      </p:sp>
      <p:sp>
        <p:nvSpPr>
          <p:cNvPr id="3" name="Объект 2"/>
          <p:cNvSpPr>
            <a:spLocks noGrp="1"/>
          </p:cNvSpPr>
          <p:nvPr>
            <p:ph idx="1"/>
          </p:nvPr>
        </p:nvSpPr>
        <p:spPr>
          <a:xfrm>
            <a:off x="1979712" y="1700808"/>
            <a:ext cx="4608512" cy="4625609"/>
          </a:xfrm>
        </p:spPr>
        <p:txBody>
          <a:bodyPr>
            <a:noAutofit/>
          </a:bodyPr>
          <a:lstStyle/>
          <a:p>
            <a:pPr marL="118872" indent="0" algn="ctr">
              <a:buNone/>
            </a:pPr>
            <a:r>
              <a:rPr lang="ru-RU" sz="2800" i="1" dirty="0"/>
              <a:t>Отвечать могут только капитаны. Если на вопрос ответил правильно, то получает 2 балла тот, кто отвечал. Если же ответ неверный, то 1 балл зарабатывает капитан, который задавал вопрос, но только после того, как сам расскажет правильный ответ.</a:t>
            </a:r>
            <a:endParaRPr lang="ru-RU" sz="2800" dirty="0"/>
          </a:p>
        </p:txBody>
      </p:sp>
    </p:spTree>
    <p:extLst>
      <p:ext uri="{BB962C8B-B14F-4D97-AF65-F5344CB8AC3E}">
        <p14:creationId xmlns:p14="http://schemas.microsoft.com/office/powerpoint/2010/main" val="5232631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Гейм   «Гонка за лидером</a:t>
            </a:r>
            <a:r>
              <a:rPr lang="ru-RU" dirty="0" smtClean="0"/>
              <a:t>»</a:t>
            </a:r>
            <a:endParaRPr lang="ru-RU" dirty="0"/>
          </a:p>
        </p:txBody>
      </p:sp>
      <p:sp>
        <p:nvSpPr>
          <p:cNvPr id="3" name="Объект 2"/>
          <p:cNvSpPr>
            <a:spLocks noGrp="1"/>
          </p:cNvSpPr>
          <p:nvPr>
            <p:ph idx="1"/>
          </p:nvPr>
        </p:nvSpPr>
        <p:spPr/>
        <p:txBody>
          <a:bodyPr/>
          <a:lstStyle/>
          <a:p>
            <a:endParaRPr lang="ru-RU"/>
          </a:p>
        </p:txBody>
      </p:sp>
      <p:pic>
        <p:nvPicPr>
          <p:cNvPr id="5122" name="Picture 2" descr="H:\ШКОЛА!!!!\Новая папка\Счастливый случай\KVN.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167" y="1700808"/>
            <a:ext cx="6768752" cy="501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2296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a:t>
            </a:r>
            <a:r>
              <a:rPr lang="ru-RU" dirty="0" smtClean="0"/>
              <a:t>»    1</a:t>
            </a:r>
            <a:endParaRPr lang="ru-RU" dirty="0"/>
          </a:p>
        </p:txBody>
      </p:sp>
      <p:sp>
        <p:nvSpPr>
          <p:cNvPr id="3" name="Объект 2"/>
          <p:cNvSpPr>
            <a:spLocks noGrp="1"/>
          </p:cNvSpPr>
          <p:nvPr>
            <p:ph idx="1"/>
          </p:nvPr>
        </p:nvSpPr>
        <p:spPr/>
        <p:txBody>
          <a:bodyPr>
            <a:normAutofit/>
          </a:bodyPr>
          <a:lstStyle/>
          <a:p>
            <a:pPr marL="118872" indent="0">
              <a:buNone/>
            </a:pPr>
            <a:r>
              <a:rPr lang="ru-RU" sz="4800" dirty="0"/>
              <a:t>Кирпич весит 4 кг и ещё пол кирпича. Сколько весит кирпич</a:t>
            </a:r>
            <a:r>
              <a:rPr lang="ru-RU" sz="4800" dirty="0" smtClean="0"/>
              <a:t>?</a:t>
            </a:r>
          </a:p>
          <a:p>
            <a:pPr marL="118872" indent="0">
              <a:buNone/>
            </a:pPr>
            <a:r>
              <a:rPr lang="ru-RU" sz="4800" dirty="0" smtClean="0">
                <a:solidFill>
                  <a:srgbClr val="0070C0"/>
                </a:solidFill>
              </a:rPr>
              <a:t>Ответ: 6 кг</a:t>
            </a:r>
            <a:endParaRPr lang="ru-RU" sz="4800" dirty="0">
              <a:solidFill>
                <a:srgbClr val="0070C0"/>
              </a:solidFill>
            </a:endParaRPr>
          </a:p>
        </p:txBody>
      </p:sp>
      <p:pic>
        <p:nvPicPr>
          <p:cNvPr id="4" name="Picture 3" descr="H:\ШКОЛА!!!!\Новая папка\Счастливый случай\Снимок.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001129"/>
            <a:ext cx="2278698" cy="18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0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«Заморочки из бочки</a:t>
            </a:r>
            <a:r>
              <a:rPr lang="ru-RU" dirty="0" smtClean="0"/>
              <a:t>»      2</a:t>
            </a:r>
            <a:endParaRPr lang="ru-RU" dirty="0"/>
          </a:p>
        </p:txBody>
      </p:sp>
      <p:sp>
        <p:nvSpPr>
          <p:cNvPr id="3" name="Объект 2"/>
          <p:cNvSpPr>
            <a:spLocks noGrp="1"/>
          </p:cNvSpPr>
          <p:nvPr>
            <p:ph idx="1"/>
          </p:nvPr>
        </p:nvSpPr>
        <p:spPr/>
        <p:txBody>
          <a:bodyPr/>
          <a:lstStyle/>
          <a:p>
            <a:pPr marL="118872" lvl="0" indent="0">
              <a:buNone/>
            </a:pPr>
            <a:r>
              <a:rPr lang="ru-RU" sz="4800" dirty="0"/>
              <a:t>Пара лошадей пробежала 60 км. Сколько километров пробежала каждая лошадь? </a:t>
            </a:r>
            <a:endParaRPr lang="ru-RU" sz="4800" dirty="0" smtClean="0"/>
          </a:p>
          <a:p>
            <a:pPr marL="118872" lvl="0" indent="0">
              <a:buNone/>
            </a:pPr>
            <a:r>
              <a:rPr lang="ru-RU" sz="4800" dirty="0" smtClean="0">
                <a:solidFill>
                  <a:srgbClr val="0070C0"/>
                </a:solidFill>
              </a:rPr>
              <a:t>Ответ: 60км</a:t>
            </a:r>
            <a:endParaRPr lang="ru-RU" sz="4800" dirty="0">
              <a:solidFill>
                <a:srgbClr val="0070C0"/>
              </a:solidFill>
            </a:endParaRPr>
          </a:p>
          <a:p>
            <a:endParaRPr lang="ru-RU" dirty="0"/>
          </a:p>
        </p:txBody>
      </p:sp>
      <p:pic>
        <p:nvPicPr>
          <p:cNvPr id="4" name="Picture 3" descr="H:\ШКОЛА!!!!\Новая папка\Счастливый случай\Снимок.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001129"/>
            <a:ext cx="2278698" cy="18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1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198</TotalTime>
  <Words>470</Words>
  <Application>Microsoft Office PowerPoint</Application>
  <PresentationFormat>Экран (4:3)</PresentationFormat>
  <Paragraphs>61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Модульная</vt:lpstr>
      <vt:lpstr>Интеллектуальная игра </vt:lpstr>
      <vt:lpstr>Приветствие </vt:lpstr>
      <vt:lpstr>Гейм  «Разминка»</vt:lpstr>
      <vt:lpstr>Гейм   «Заморочки из бочки»</vt:lpstr>
      <vt:lpstr>Гейм    «Тёмная лошадка»</vt:lpstr>
      <vt:lpstr>Гейм   «Ты - мне, я - тебе»</vt:lpstr>
      <vt:lpstr>Гейм   «Гонка за лидером»</vt:lpstr>
      <vt:lpstr>«Заморочки из бочки»    1</vt:lpstr>
      <vt:lpstr>«Заморочки из бочки»      2</vt:lpstr>
      <vt:lpstr>«Заморочки из бочки»   3</vt:lpstr>
      <vt:lpstr>«Заморочки из бочки»   4</vt:lpstr>
      <vt:lpstr>«Заморочки из бочки»   5</vt:lpstr>
      <vt:lpstr>«Заморочки из бочки»   6</vt:lpstr>
      <vt:lpstr>«Заморочки из бочки»   7</vt:lpstr>
      <vt:lpstr>«Заморочки из бочки»   8</vt:lpstr>
      <vt:lpstr>«Заморочки из бочки»   9</vt:lpstr>
      <vt:lpstr>Желтый конверт</vt:lpstr>
      <vt:lpstr>Красный конверт</vt:lpstr>
      <vt:lpstr>Синий конверт</vt:lpstr>
      <vt:lpstr>Зеленый конверт</vt:lpstr>
      <vt:lpstr>Подведение итогов игры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Интеллектуальная игра</dc:title>
  <dc:creator>sedoy864</dc:creator>
  <cp:lastModifiedBy>sedoy864</cp:lastModifiedBy>
  <cp:revision>20</cp:revision>
  <dcterms:created xsi:type="dcterms:W3CDTF">2013-11-25T12:14:31Z</dcterms:created>
  <dcterms:modified xsi:type="dcterms:W3CDTF">2014-02-10T13:42:45Z</dcterms:modified>
</cp:coreProperties>
</file>