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20" d="100"/>
          <a:sy n="120" d="100"/>
        </p:scale>
        <p:origin x="-7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A2DC6-844F-467F-BB5D-B9C66543EA64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1621E-3CB2-450D-8DED-4FED6458A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1621E-3CB2-450D-8DED-4FED6458A68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B34-0D72-407C-A30D-FE2BED45A33B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05B9-9C43-4476-BBBB-2AC806C3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B34-0D72-407C-A30D-FE2BED45A33B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05B9-9C43-4476-BBBB-2AC806C3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B34-0D72-407C-A30D-FE2BED45A33B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05B9-9C43-4476-BBBB-2AC806C3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B34-0D72-407C-A30D-FE2BED45A33B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05B9-9C43-4476-BBBB-2AC806C3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B34-0D72-407C-A30D-FE2BED45A33B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05B9-9C43-4476-BBBB-2AC806C3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B34-0D72-407C-A30D-FE2BED45A33B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05B9-9C43-4476-BBBB-2AC806C3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B34-0D72-407C-A30D-FE2BED45A33B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05B9-9C43-4476-BBBB-2AC806C3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B34-0D72-407C-A30D-FE2BED45A33B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05B9-9C43-4476-BBBB-2AC806C3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B34-0D72-407C-A30D-FE2BED45A33B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05B9-9C43-4476-BBBB-2AC806C3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B34-0D72-407C-A30D-FE2BED45A33B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05B9-9C43-4476-BBBB-2AC806C3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4B34-0D72-407C-A30D-FE2BED45A33B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05B9-9C43-4476-BBBB-2AC806C3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14B34-0D72-407C-A30D-FE2BED45A33B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805B9-9C43-4476-BBBB-2AC806C3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>
            <a:normAutofit/>
          </a:bodyPr>
          <a:lstStyle/>
          <a:p>
            <a:r>
              <a:rPr lang="ru-RU" dirty="0" smtClean="0"/>
              <a:t>Построение </a:t>
            </a:r>
            <a:r>
              <a:rPr lang="ru-RU" dirty="0" smtClean="0"/>
              <a:t>основы чертежа плечевого </a:t>
            </a:r>
            <a:r>
              <a:rPr lang="ru-RU" dirty="0" smtClean="0"/>
              <a:t>изделия с цельнокроёным рукавом.</a:t>
            </a:r>
            <a:br>
              <a:rPr lang="ru-RU" dirty="0" smtClean="0"/>
            </a:br>
            <a:r>
              <a:rPr lang="ru-RU" dirty="0" smtClean="0"/>
              <a:t>7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4643446"/>
            <a:ext cx="5286412" cy="995354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800" dirty="0" smtClean="0"/>
              <a:t>МОУ ИРМО «Уриковская СОШ»</a:t>
            </a:r>
          </a:p>
          <a:p>
            <a:pPr algn="r"/>
            <a:r>
              <a:rPr lang="ru-RU" sz="2800" dirty="0" smtClean="0"/>
              <a:t>Учитель технологии: Кишова О.А.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уга 3"/>
          <p:cNvSpPr/>
          <p:nvPr/>
        </p:nvSpPr>
        <p:spPr>
          <a:xfrm rot="16200000">
            <a:off x="3643306" y="2357430"/>
            <a:ext cx="1071570" cy="1357322"/>
          </a:xfrm>
          <a:prstGeom prst="arc">
            <a:avLst>
              <a:gd name="adj1" fmla="val 15778820"/>
              <a:gd name="adj2" fmla="val 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214810" y="6143644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Н2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00628" y="928670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Обвести контур чертежа основной сплошной линией.</a:t>
            </a:r>
            <a:endParaRPr lang="ru-RU" sz="2400" b="1" dirty="0"/>
          </a:p>
        </p:txBody>
      </p:sp>
      <p:sp>
        <p:nvSpPr>
          <p:cNvPr id="46" name="Дуга 45"/>
          <p:cNvSpPr/>
          <p:nvPr/>
        </p:nvSpPr>
        <p:spPr>
          <a:xfrm rot="16200000">
            <a:off x="3643306" y="2357430"/>
            <a:ext cx="1071570" cy="1357322"/>
          </a:xfrm>
          <a:prstGeom prst="arc">
            <a:avLst>
              <a:gd name="adj1" fmla="val 15778820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3" name="TextBox 2"/>
          <p:cNvSpPr txBox="1"/>
          <p:nvPr/>
        </p:nvSpPr>
        <p:spPr>
          <a:xfrm>
            <a:off x="428596" y="500042"/>
            <a:ext cx="524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28926" y="50004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В1.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488" y="5715016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Н1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85786" y="928670"/>
            <a:ext cx="2714644" cy="1588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-1892345" y="3607595"/>
            <a:ext cx="5357056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821505" y="3607595"/>
            <a:ext cx="535785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14348" y="6286520"/>
            <a:ext cx="278608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71604" y="642918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.В2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1" name="Дуга 20"/>
          <p:cNvSpPr/>
          <p:nvPr/>
        </p:nvSpPr>
        <p:spPr>
          <a:xfrm>
            <a:off x="428596" y="642918"/>
            <a:ext cx="1285884" cy="714380"/>
          </a:xfrm>
          <a:prstGeom prst="arc">
            <a:avLst>
              <a:gd name="adj1" fmla="val 21311265"/>
              <a:gd name="adj2" fmla="val 7961044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28596" y="1500174"/>
            <a:ext cx="51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В4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14678" y="2214554"/>
            <a:ext cx="317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Г</a:t>
            </a:r>
            <a:endParaRPr lang="ru-RU" sz="2400" b="1" dirty="0">
              <a:solidFill>
                <a:schemeClr val="tx2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500430" y="2500306"/>
            <a:ext cx="785818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500430" y="928670"/>
            <a:ext cx="64294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71934" y="571480"/>
            <a:ext cx="56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В5</a:t>
            </a:r>
            <a:endParaRPr lang="ru-RU" sz="2800" b="1" dirty="0">
              <a:solidFill>
                <a:schemeClr val="tx2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3321835" y="1750207"/>
            <a:ext cx="164307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43372" y="2214554"/>
            <a:ext cx="4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Г1</a:t>
            </a:r>
            <a:endParaRPr lang="ru-RU" sz="2400" b="1" dirty="0">
              <a:solidFill>
                <a:schemeClr val="tx2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rot="5400000">
            <a:off x="-1892345" y="3606801"/>
            <a:ext cx="5357056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58" idx="2"/>
          </p:cNvCxnSpPr>
          <p:nvPr/>
        </p:nvCxnSpPr>
        <p:spPr>
          <a:xfrm rot="10800000" flipH="1" flipV="1">
            <a:off x="778358" y="1318000"/>
            <a:ext cx="7427" cy="496772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00364" y="2786058"/>
            <a:ext cx="4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Г2</a:t>
            </a:r>
            <a:endParaRPr lang="ru-RU" sz="2400" b="1" dirty="0">
              <a:solidFill>
                <a:schemeClr val="tx2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0800000">
            <a:off x="3857620" y="2874015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8596" y="5786454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единительная линия 5"/>
          <p:cNvCxnSpPr>
            <a:stCxn id="4" idx="0"/>
            <a:endCxn id="29" idx="1"/>
          </p:cNvCxnSpPr>
          <p:nvPr/>
        </p:nvCxnSpPr>
        <p:spPr>
          <a:xfrm rot="16200000" flipH="1">
            <a:off x="2233764" y="4393430"/>
            <a:ext cx="3255819" cy="70627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43372" y="5643578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Н3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928794" y="6286520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5400000">
            <a:off x="3464711" y="5607859"/>
            <a:ext cx="285752" cy="1071570"/>
          </a:xfrm>
          <a:prstGeom prst="arc">
            <a:avLst>
              <a:gd name="adj1" fmla="val 16189002"/>
              <a:gd name="adj2" fmla="val 3689162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16200000" flipH="1">
            <a:off x="2322541" y="4321138"/>
            <a:ext cx="2998682" cy="6429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500430" y="6286520"/>
            <a:ext cx="71438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42910" y="3429000"/>
            <a:ext cx="28575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0034" y="3143248"/>
            <a:ext cx="311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Т</a:t>
            </a:r>
            <a:endParaRPr lang="ru-RU" sz="2000" b="1" dirty="0">
              <a:solidFill>
                <a:schemeClr val="tx2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785786" y="3429000"/>
            <a:ext cx="2831968" cy="1425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71868" y="328612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Т2</a:t>
            </a:r>
          </a:p>
          <a:p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071802" y="342900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Т1</a:t>
            </a:r>
          </a:p>
          <a:p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500430" y="328612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929058" y="30718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3571868" y="2928934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Т3</a:t>
            </a:r>
          </a:p>
          <a:p>
            <a:endParaRPr lang="ru-RU" dirty="0"/>
          </a:p>
        </p:txBody>
      </p:sp>
      <p:sp>
        <p:nvSpPr>
          <p:cNvPr id="40" name="Овал 39"/>
          <p:cNvSpPr/>
          <p:nvPr/>
        </p:nvSpPr>
        <p:spPr>
          <a:xfrm flipV="1">
            <a:off x="1928792" y="3428998"/>
            <a:ext cx="71440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785918" y="3500438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Т4</a:t>
            </a:r>
          </a:p>
          <a:p>
            <a:endParaRPr lang="ru-RU" dirty="0"/>
          </a:p>
        </p:txBody>
      </p:sp>
      <p:sp>
        <p:nvSpPr>
          <p:cNvPr id="42" name="Дуга 41"/>
          <p:cNvSpPr/>
          <p:nvPr/>
        </p:nvSpPr>
        <p:spPr>
          <a:xfrm rot="5400000">
            <a:off x="2893207" y="2750339"/>
            <a:ext cx="285752" cy="1071570"/>
          </a:xfrm>
          <a:prstGeom prst="arc">
            <a:avLst>
              <a:gd name="adj1" fmla="val 16189002"/>
              <a:gd name="adj2" fmla="val 297249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1714480" y="928670"/>
            <a:ext cx="242889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28" idx="1"/>
          </p:cNvCxnSpPr>
          <p:nvPr/>
        </p:nvCxnSpPr>
        <p:spPr>
          <a:xfrm rot="5400000">
            <a:off x="3385014" y="1687028"/>
            <a:ext cx="1516717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Дуга 51"/>
          <p:cNvSpPr/>
          <p:nvPr/>
        </p:nvSpPr>
        <p:spPr>
          <a:xfrm rot="5400000">
            <a:off x="3464711" y="5607859"/>
            <a:ext cx="285752" cy="1071570"/>
          </a:xfrm>
          <a:prstGeom prst="arc">
            <a:avLst>
              <a:gd name="adj1" fmla="val 16189002"/>
              <a:gd name="adj2" fmla="val 368916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785786" y="6286520"/>
            <a:ext cx="271464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Дуга 57"/>
          <p:cNvSpPr/>
          <p:nvPr/>
        </p:nvSpPr>
        <p:spPr>
          <a:xfrm>
            <a:off x="428596" y="642918"/>
            <a:ext cx="1285884" cy="714380"/>
          </a:xfrm>
          <a:prstGeom prst="arc">
            <a:avLst>
              <a:gd name="adj1" fmla="val 21311265"/>
              <a:gd name="adj2" fmla="val 796104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Дуга 62"/>
          <p:cNvSpPr/>
          <p:nvPr/>
        </p:nvSpPr>
        <p:spPr>
          <a:xfrm>
            <a:off x="357158" y="285728"/>
            <a:ext cx="1357322" cy="1500198"/>
          </a:xfrm>
          <a:prstGeom prst="arc">
            <a:avLst>
              <a:gd name="adj1" fmla="val 21064764"/>
              <a:gd name="adj2" fmla="val 648493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357158" y="1071546"/>
            <a:ext cx="5132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В3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2" grpId="0" animBg="1"/>
      <p:bldP spid="58" grpId="0" animBg="1"/>
      <p:bldP spid="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Группа 142"/>
          <p:cNvGrpSpPr/>
          <p:nvPr/>
        </p:nvGrpSpPr>
        <p:grpSpPr>
          <a:xfrm>
            <a:off x="1357290" y="1643050"/>
            <a:ext cx="2428892" cy="4714908"/>
            <a:chOff x="428596" y="1000108"/>
            <a:chExt cx="2574072" cy="528800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594516" y="6286620"/>
              <a:ext cx="1617725" cy="148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Дуга 10"/>
            <p:cNvSpPr/>
            <p:nvPr/>
          </p:nvSpPr>
          <p:spPr>
            <a:xfrm>
              <a:off x="428596" y="1000108"/>
              <a:ext cx="746642" cy="669179"/>
            </a:xfrm>
            <a:prstGeom prst="arc">
              <a:avLst>
                <a:gd name="adj1" fmla="val 21311265"/>
                <a:gd name="adj2" fmla="val 7961044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2212241" y="1267780"/>
              <a:ext cx="373321" cy="148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34" idx="2"/>
            </p:cNvCxnSpPr>
            <p:nvPr/>
          </p:nvCxnSpPr>
          <p:spPr>
            <a:xfrm rot="10800000" flipH="1" flipV="1">
              <a:off x="564072" y="1592590"/>
              <a:ext cx="71924" cy="4693285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2419642" y="3090036"/>
              <a:ext cx="922" cy="1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Дуга 26"/>
            <p:cNvSpPr/>
            <p:nvPr/>
          </p:nvSpPr>
          <p:spPr>
            <a:xfrm rot="5400000">
              <a:off x="2140626" y="5841684"/>
              <a:ext cx="267672" cy="622202"/>
            </a:xfrm>
            <a:prstGeom prst="arc">
              <a:avLst>
                <a:gd name="adj1" fmla="val 16189002"/>
                <a:gd name="adj2" fmla="val 3689162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8" name="Прямая соединительная линия 27"/>
            <p:cNvCxnSpPr>
              <a:stCxn id="137" idx="0"/>
            </p:cNvCxnSpPr>
            <p:nvPr/>
          </p:nvCxnSpPr>
          <p:spPr>
            <a:xfrm rot="16200000" flipH="1">
              <a:off x="957768" y="4523407"/>
              <a:ext cx="2886378" cy="36916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175238" y="1267780"/>
              <a:ext cx="1410324" cy="14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1875188" y="1978436"/>
              <a:ext cx="1420749" cy="9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Дуга 31"/>
            <p:cNvSpPr/>
            <p:nvPr/>
          </p:nvSpPr>
          <p:spPr>
            <a:xfrm rot="5400000">
              <a:off x="2140626" y="5841684"/>
              <a:ext cx="267672" cy="622202"/>
            </a:xfrm>
            <a:prstGeom prst="arc">
              <a:avLst>
                <a:gd name="adj1" fmla="val 16189002"/>
                <a:gd name="adj2" fmla="val 3378333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>
              <a:off x="635997" y="6286620"/>
              <a:ext cx="1576245" cy="14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Дуга 33"/>
            <p:cNvSpPr/>
            <p:nvPr/>
          </p:nvSpPr>
          <p:spPr>
            <a:xfrm>
              <a:off x="428596" y="1000108"/>
              <a:ext cx="746642" cy="669179"/>
            </a:xfrm>
            <a:prstGeom prst="arc">
              <a:avLst>
                <a:gd name="adj1" fmla="val 20894706"/>
                <a:gd name="adj2" fmla="val 7961044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Дуга 136"/>
            <p:cNvSpPr/>
            <p:nvPr/>
          </p:nvSpPr>
          <p:spPr>
            <a:xfrm rot="16200000">
              <a:off x="2106723" y="2822443"/>
              <a:ext cx="1003768" cy="788122"/>
            </a:xfrm>
            <a:prstGeom prst="arc">
              <a:avLst>
                <a:gd name="adj1" fmla="val 15778820"/>
                <a:gd name="adj2" fmla="val 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1928794" y="357166"/>
            <a:ext cx="55007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Конструктивные линии чертежа основы плечевого изделия</a:t>
            </a:r>
            <a:endParaRPr lang="ru-RU" sz="2800" b="1" dirty="0"/>
          </a:p>
        </p:txBody>
      </p:sp>
      <p:sp>
        <p:nvSpPr>
          <p:cNvPr id="145" name="Дуга 144"/>
          <p:cNvSpPr/>
          <p:nvPr/>
        </p:nvSpPr>
        <p:spPr>
          <a:xfrm>
            <a:off x="642910" y="928670"/>
            <a:ext cx="1428760" cy="1714512"/>
          </a:xfrm>
          <a:prstGeom prst="arc">
            <a:avLst>
              <a:gd name="adj1" fmla="val 483685"/>
              <a:gd name="adj2" fmla="val 486942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TextBox 145"/>
          <p:cNvSpPr txBox="1"/>
          <p:nvPr/>
        </p:nvSpPr>
        <p:spPr>
          <a:xfrm>
            <a:off x="1000100" y="3286124"/>
            <a:ext cx="461665" cy="267309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dirty="0" smtClean="0"/>
              <a:t>Середина (сгиб)</a:t>
            </a:r>
            <a:endParaRPr lang="ru-RU" dirty="0"/>
          </a:p>
        </p:txBody>
      </p:sp>
      <p:cxnSp>
        <p:nvCxnSpPr>
          <p:cNvPr id="162" name="Прямая соединительная линия 161"/>
          <p:cNvCxnSpPr/>
          <p:nvPr/>
        </p:nvCxnSpPr>
        <p:spPr>
          <a:xfrm rot="5400000" flipH="1" flipV="1">
            <a:off x="1464447" y="1964521"/>
            <a:ext cx="500066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>
            <a:off x="1714480" y="1714488"/>
            <a:ext cx="592935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 rot="5400000" flipH="1" flipV="1">
            <a:off x="1179489" y="2106603"/>
            <a:ext cx="928694" cy="14446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3143240" y="1357298"/>
            <a:ext cx="3620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Линия горловины спинки и переда</a:t>
            </a:r>
            <a:endParaRPr lang="ru-RU" dirty="0"/>
          </a:p>
        </p:txBody>
      </p:sp>
      <p:cxnSp>
        <p:nvCxnSpPr>
          <p:cNvPr id="170" name="Прямая соединительная линия 169"/>
          <p:cNvCxnSpPr/>
          <p:nvPr/>
        </p:nvCxnSpPr>
        <p:spPr>
          <a:xfrm rot="5400000">
            <a:off x="2678099" y="1964521"/>
            <a:ext cx="215108" cy="79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2786050" y="2071678"/>
            <a:ext cx="485778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3929058" y="1785926"/>
            <a:ext cx="143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Линия плеча</a:t>
            </a:r>
            <a:endParaRPr lang="ru-RU" dirty="0"/>
          </a:p>
        </p:txBody>
      </p:sp>
      <p:cxnSp>
        <p:nvCxnSpPr>
          <p:cNvPr id="176" name="Прямая соединительная линия 175"/>
          <p:cNvCxnSpPr/>
          <p:nvPr/>
        </p:nvCxnSpPr>
        <p:spPr>
          <a:xfrm>
            <a:off x="3357554" y="2786058"/>
            <a:ext cx="421484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4071934" y="2357430"/>
            <a:ext cx="2031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Линия низа рукава</a:t>
            </a:r>
            <a:endParaRPr lang="ru-RU" dirty="0"/>
          </a:p>
        </p:txBody>
      </p:sp>
      <p:cxnSp>
        <p:nvCxnSpPr>
          <p:cNvPr id="181" name="Прямая соединительная линия 180"/>
          <p:cNvCxnSpPr/>
          <p:nvPr/>
        </p:nvCxnSpPr>
        <p:spPr>
          <a:xfrm>
            <a:off x="3143240" y="4357694"/>
            <a:ext cx="4429156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4286248" y="4000504"/>
            <a:ext cx="2360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Линия бокового среза</a:t>
            </a:r>
            <a:endParaRPr lang="ru-RU" dirty="0"/>
          </a:p>
        </p:txBody>
      </p:sp>
      <p:cxnSp>
        <p:nvCxnSpPr>
          <p:cNvPr id="188" name="Прямая соединительная линия 187"/>
          <p:cNvCxnSpPr/>
          <p:nvPr/>
        </p:nvCxnSpPr>
        <p:spPr>
          <a:xfrm rot="5400000">
            <a:off x="2643174" y="6429396"/>
            <a:ext cx="142876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>
            <a:off x="2714612" y="6500834"/>
            <a:ext cx="500066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4286248" y="6215082"/>
            <a:ext cx="218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Линия низа изделия</a:t>
            </a:r>
            <a:endParaRPr lang="ru-RU" dirty="0"/>
          </a:p>
        </p:txBody>
      </p:sp>
      <p:cxnSp>
        <p:nvCxnSpPr>
          <p:cNvPr id="195" name="Прямая соединительная линия 194"/>
          <p:cNvCxnSpPr/>
          <p:nvPr/>
        </p:nvCxnSpPr>
        <p:spPr>
          <a:xfrm>
            <a:off x="1500166" y="3929066"/>
            <a:ext cx="128588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9" name="Дуга 198"/>
          <p:cNvSpPr/>
          <p:nvPr/>
        </p:nvSpPr>
        <p:spPr>
          <a:xfrm rot="5400000">
            <a:off x="2393141" y="3250405"/>
            <a:ext cx="285752" cy="1071570"/>
          </a:xfrm>
          <a:prstGeom prst="arc">
            <a:avLst>
              <a:gd name="adj1" fmla="val 16189002"/>
              <a:gd name="adj2" fmla="val 297249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1" name="Прямая соединительная линия 200"/>
          <p:cNvCxnSpPr>
            <a:stCxn id="199" idx="0"/>
          </p:cNvCxnSpPr>
          <p:nvPr/>
        </p:nvCxnSpPr>
        <p:spPr>
          <a:xfrm rot="16200000" flipH="1">
            <a:off x="4892595" y="1963644"/>
            <a:ext cx="1714" cy="364337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3929058" y="3357562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Линия талии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/>
      <p:bldP spid="168" grpId="0"/>
      <p:bldP spid="174" grpId="0"/>
      <p:bldP spid="177" grpId="0"/>
      <p:bldP spid="186" grpId="0"/>
      <p:bldP spid="192" grpId="0"/>
      <p:bldP spid="2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74295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Вопросы для закрепления материала.</a:t>
            </a:r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000108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Назовите мерки, которые необходимы для построения основы чертежа плечевого изделия с цельнокроёным рукавом.            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171448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Сг</a:t>
            </a:r>
            <a:r>
              <a:rPr lang="en-US" dirty="0" smtClean="0">
                <a:solidFill>
                  <a:srgbClr val="FF0000"/>
                </a:solidFill>
              </a:rPr>
              <a:t>II</a:t>
            </a:r>
            <a:r>
              <a:rPr lang="ru-RU" dirty="0" smtClean="0">
                <a:solidFill>
                  <a:srgbClr val="FF0000"/>
                </a:solidFill>
              </a:rPr>
              <a:t>, Сш, Дтс, Оп, Ди.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2071678"/>
            <a:ext cx="5186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 От каких мерок зависит размер базисной сетки?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71604" y="2428869"/>
            <a:ext cx="946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Сг</a:t>
            </a:r>
            <a:r>
              <a:rPr lang="en-US" dirty="0" smtClean="0">
                <a:solidFill>
                  <a:srgbClr val="FF0000"/>
                </a:solidFill>
              </a:rPr>
              <a:t>II</a:t>
            </a:r>
            <a:r>
              <a:rPr lang="ru-RU" dirty="0" smtClean="0">
                <a:solidFill>
                  <a:srgbClr val="FF0000"/>
                </a:solidFill>
              </a:rPr>
              <a:t>, Ди.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42910" y="2786058"/>
            <a:ext cx="5441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 Чем отличается чертёж спинки от чертежа переда?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428728" y="3143248"/>
            <a:ext cx="2118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Линией горловины.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3429000"/>
            <a:ext cx="731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4. Из каких деталей состоит чертёж изделия с цельнокроёным рукавом?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3857628"/>
            <a:ext cx="1906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Спинки и переда.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878" y="4286256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Назовите конструктивные линии  чертежа основы плечевого изделия с цельнокроёным рукавом.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928662" y="4929198"/>
            <a:ext cx="4286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Линия середины изделия,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линии горловины спинки и переда,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линия плеча,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линия низа рукава,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линия талии,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линия низа изделия.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571480"/>
            <a:ext cx="436004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Используемая литература.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785926"/>
            <a:ext cx="72866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</a:t>
            </a:r>
            <a:r>
              <a:rPr lang="ru-RU" sz="2400" dirty="0" smtClean="0"/>
              <a:t>Н.В. Синицина, О. В. Табарчук, О.А. Кожина; под редакцией В.Д. Симоненко. Технология. Обслуживающий труд: 7 класс: учебник для учащихся общеобразовательных учреждений – 3-е изд., перераб. – М.: Вентана - Граф, 2009. – 176 с. : ил.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3" y="571480"/>
            <a:ext cx="77153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Мерки для построения основы чертежа плечевого изделия с цельнокроёным рукавом.</a:t>
            </a:r>
          </a:p>
          <a:p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Сг</a:t>
            </a:r>
            <a:r>
              <a:rPr lang="en-US" sz="2400" b="1" dirty="0" smtClean="0"/>
              <a:t>II</a:t>
            </a:r>
            <a:r>
              <a:rPr lang="ru-RU" sz="2400" b="1" dirty="0" smtClean="0"/>
              <a:t> – полуобхват груди</a:t>
            </a:r>
            <a:r>
              <a:rPr lang="en-US" sz="2400" b="1" dirty="0" smtClean="0"/>
              <a:t> II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Дтс – длина спины до талии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Оп – обхват плеча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Сш – полуобхват шеи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Ди – длина изделия</a:t>
            </a:r>
          </a:p>
          <a:p>
            <a:r>
              <a:rPr lang="ru-RU" sz="2400" b="1" dirty="0" smtClean="0"/>
              <a:t> </a:t>
            </a:r>
          </a:p>
          <a:p>
            <a:pPr algn="ctr"/>
            <a:r>
              <a:rPr lang="ru-RU" sz="2800" b="1" dirty="0" smtClean="0"/>
              <a:t>Прибавки на свободное облегание.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к полуобхвату груди </a:t>
            </a:r>
            <a:r>
              <a:rPr lang="ru-RU" sz="2400" b="1" dirty="0" err="1" smtClean="0">
                <a:solidFill>
                  <a:srgbClr val="FF0000"/>
                </a:solidFill>
              </a:rPr>
              <a:t>Пг</a:t>
            </a:r>
            <a:r>
              <a:rPr lang="ru-RU" sz="2400" b="1" dirty="0" smtClean="0">
                <a:solidFill>
                  <a:srgbClr val="FF0000"/>
                </a:solidFill>
              </a:rPr>
              <a:t> = 6-8 см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к обхвату плеча </a:t>
            </a:r>
            <a:r>
              <a:rPr lang="ru-RU" sz="2400" b="1" dirty="0" smtClean="0">
                <a:solidFill>
                  <a:srgbClr val="FF0000"/>
                </a:solidFill>
              </a:rPr>
              <a:t>Поп = 5-7 см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к ширине горловины </a:t>
            </a:r>
            <a:r>
              <a:rPr lang="ru-RU" sz="2400" b="1" dirty="0" err="1" smtClean="0">
                <a:solidFill>
                  <a:srgbClr val="FF0000"/>
                </a:solidFill>
              </a:rPr>
              <a:t>Пшг</a:t>
            </a:r>
            <a:r>
              <a:rPr lang="ru-RU" sz="2400" b="1" dirty="0" smtClean="0">
                <a:solidFill>
                  <a:srgbClr val="FF0000"/>
                </a:solidFill>
              </a:rPr>
              <a:t> = 1см</a:t>
            </a:r>
          </a:p>
          <a:p>
            <a:endParaRPr lang="ru-RU" sz="2400" b="1" dirty="0" smtClean="0"/>
          </a:p>
          <a:p>
            <a:pPr algn="ctr"/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7752" y="357166"/>
            <a:ext cx="3929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1.В верней части листа поставить точку </a:t>
            </a:r>
            <a:r>
              <a:rPr lang="ru-RU" sz="2400" b="1" dirty="0" smtClean="0">
                <a:solidFill>
                  <a:srgbClr val="FF0000"/>
                </a:solidFill>
              </a:rPr>
              <a:t>В </a:t>
            </a:r>
            <a:endParaRPr lang="ru-RU" sz="2400" b="1" dirty="0" smtClean="0"/>
          </a:p>
          <a:p>
            <a:r>
              <a:rPr lang="ru-RU" b="1" dirty="0" smtClean="0"/>
              <a:t>И провести вправо от неё горизонтальную линию. Линия плеча.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785794"/>
            <a:ext cx="524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42976" y="1214422"/>
            <a:ext cx="2714644" cy="1588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57752" y="1857364"/>
            <a:ext cx="37147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Из этой же точки В провести вниз вертикальную линию и отложить на ней отрезок </a:t>
            </a:r>
            <a:r>
              <a:rPr lang="ru-RU" sz="2400" b="1" dirty="0" smtClean="0">
                <a:solidFill>
                  <a:srgbClr val="FF0000"/>
                </a:solidFill>
              </a:rPr>
              <a:t>ВН</a:t>
            </a:r>
            <a:r>
              <a:rPr lang="ru-RU" b="1" dirty="0" smtClean="0"/>
              <a:t>,</a:t>
            </a:r>
          </a:p>
          <a:p>
            <a:r>
              <a:rPr lang="ru-RU" b="1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ВН = Ди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-1142246" y="3500438"/>
            <a:ext cx="4571238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85786" y="542926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6314" y="3571876"/>
            <a:ext cx="40719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2. Из точки В вправо по линии плеча отложить ширину изделия </a:t>
            </a:r>
            <a:r>
              <a:rPr lang="ru-RU" sz="2400" b="1" dirty="0" smtClean="0">
                <a:solidFill>
                  <a:srgbClr val="FF0000"/>
                </a:solidFill>
              </a:rPr>
              <a:t>ВВ1</a:t>
            </a:r>
            <a:r>
              <a:rPr lang="ru-RU" sz="2400" b="1" dirty="0" smtClean="0"/>
              <a:t>,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ВВ1= (Сг</a:t>
            </a:r>
            <a:r>
              <a:rPr lang="en-US" sz="2400" b="1" dirty="0" smtClean="0">
                <a:solidFill>
                  <a:srgbClr val="FF0000"/>
                </a:solidFill>
              </a:rPr>
              <a:t>II</a:t>
            </a:r>
            <a:r>
              <a:rPr lang="ru-RU" sz="2400" b="1" dirty="0" smtClean="0">
                <a:solidFill>
                  <a:srgbClr val="FF0000"/>
                </a:solidFill>
              </a:rPr>
              <a:t>+</a:t>
            </a:r>
            <a:r>
              <a:rPr lang="ru-RU" sz="2400" b="1" dirty="0" err="1" smtClean="0">
                <a:solidFill>
                  <a:srgbClr val="FF0000"/>
                </a:solidFill>
              </a:rPr>
              <a:t>Пг</a:t>
            </a:r>
            <a:r>
              <a:rPr lang="ru-RU" sz="2400" b="1" dirty="0" smtClean="0">
                <a:solidFill>
                  <a:srgbClr val="FF0000"/>
                </a:solidFill>
              </a:rPr>
              <a:t>) : 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785794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.В1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6314" y="5143512"/>
            <a:ext cx="39290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3. Достроить чертёж до прямоугольника по двум сторонам </a:t>
            </a:r>
            <a:r>
              <a:rPr lang="ru-RU" sz="2400" b="1" dirty="0" smtClean="0">
                <a:solidFill>
                  <a:srgbClr val="FF0000"/>
                </a:solidFill>
              </a:rPr>
              <a:t>ВН </a:t>
            </a:r>
            <a:r>
              <a:rPr lang="ru-RU" b="1" dirty="0" smtClean="0"/>
              <a:t>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ВВ1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r>
              <a:rPr lang="ru-RU" b="1" dirty="0" smtClean="0"/>
              <a:t>Поставить точку </a:t>
            </a:r>
            <a:r>
              <a:rPr lang="ru-RU" sz="2400" b="1" dirty="0" smtClean="0">
                <a:solidFill>
                  <a:srgbClr val="FF0000"/>
                </a:solidFill>
              </a:rPr>
              <a:t>Н1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1535091" y="3536157"/>
            <a:ext cx="4644264" cy="79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142976" y="5786454"/>
            <a:ext cx="278608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86182" y="5429264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Н1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1"/>
      <p:bldP spid="12" grpId="0"/>
      <p:bldP spid="8" grpId="0"/>
      <p:bldP spid="10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Мы построили базисную сетку, на которой будем строить чертёж плечевого изделия с цельнокроёным рукавом.</a:t>
            </a:r>
          </a:p>
          <a:p>
            <a:endParaRPr lang="ru-RU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57158" y="2000240"/>
            <a:ext cx="85011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</a:rPr>
              <a:t>Базисная сетка </a:t>
            </a:r>
            <a:r>
              <a:rPr lang="ru-RU" sz="3200" b="1" dirty="0" smtClean="0">
                <a:solidFill>
                  <a:srgbClr val="FF0000"/>
                </a:solidFill>
              </a:rPr>
              <a:t>– это вертикальные и горизонтальные линии, определяющие общий размер изделия по ширине и длине.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4429132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 связи с тем, что фигура человека симметричная, чертёж строят на половину ширины изделия.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500562" y="357166"/>
            <a:ext cx="4357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4. Отложить вправо от точки </a:t>
            </a:r>
            <a:r>
              <a:rPr lang="ru-RU" sz="2400" b="1" dirty="0" smtClean="0">
                <a:solidFill>
                  <a:srgbClr val="FF0000"/>
                </a:solidFill>
              </a:rPr>
              <a:t>В</a:t>
            </a:r>
            <a:r>
              <a:rPr lang="ru-RU" b="1" dirty="0" smtClean="0"/>
              <a:t> по линии плеча ширину горловины </a:t>
            </a:r>
            <a:r>
              <a:rPr lang="ru-RU" sz="2400" b="1" dirty="0" smtClean="0">
                <a:solidFill>
                  <a:srgbClr val="FF0000"/>
                </a:solidFill>
              </a:rPr>
              <a:t>ВВ2</a:t>
            </a:r>
            <a:r>
              <a:rPr lang="ru-RU" b="1" dirty="0" smtClean="0"/>
              <a:t>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ВВ2 = (Сш : 3) + 1</a:t>
            </a:r>
          </a:p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429124" y="1500174"/>
            <a:ext cx="42862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Отложить вниз от точки В глубину горловины спинки </a:t>
            </a:r>
            <a:r>
              <a:rPr lang="ru-RU" sz="2400" b="1" dirty="0" smtClean="0">
                <a:solidFill>
                  <a:srgbClr val="FF0000"/>
                </a:solidFill>
              </a:rPr>
              <a:t>ВВ3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ВВ3 = ВВ2 : 3</a:t>
            </a:r>
          </a:p>
          <a:p>
            <a:r>
              <a:rPr lang="ru-RU" b="1" dirty="0" smtClean="0"/>
              <a:t>Соединить плавной кривой точки </a:t>
            </a:r>
            <a:r>
              <a:rPr lang="ru-RU" sz="2400" b="1" dirty="0" smtClean="0">
                <a:solidFill>
                  <a:srgbClr val="FF0000"/>
                </a:solidFill>
              </a:rPr>
              <a:t>В2</a:t>
            </a:r>
            <a:r>
              <a:rPr lang="ru-RU" b="1" dirty="0" smtClean="0"/>
              <a:t> и </a:t>
            </a:r>
            <a:r>
              <a:rPr lang="ru-RU" sz="2400" b="1" dirty="0" smtClean="0">
                <a:solidFill>
                  <a:srgbClr val="FF0000"/>
                </a:solidFill>
              </a:rPr>
              <a:t>В3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29124" y="3286124"/>
            <a:ext cx="4357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5. Отложить вниз от точки В глубину горловины переда </a:t>
            </a:r>
            <a:r>
              <a:rPr lang="ru-RU" sz="2400" b="1" dirty="0" smtClean="0">
                <a:solidFill>
                  <a:srgbClr val="FF0000"/>
                </a:solidFill>
              </a:rPr>
              <a:t>ВВ4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ВВ4 = ВВ2 + 1</a:t>
            </a:r>
          </a:p>
          <a:p>
            <a:r>
              <a:rPr lang="ru-RU" b="1" dirty="0" smtClean="0"/>
              <a:t>Соединить плавной кривой точки В2 и В4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500042"/>
            <a:ext cx="524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514351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7554" y="50004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.В1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8992" y="5143512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Н1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85786" y="928670"/>
            <a:ext cx="2714644" cy="1588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499436" y="3214686"/>
            <a:ext cx="4571238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177901" y="3250405"/>
            <a:ext cx="4644264" cy="79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85786" y="5500702"/>
            <a:ext cx="278608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71604" y="642918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.В2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7158" y="1000108"/>
            <a:ext cx="595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В3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9" name="Дуга 28"/>
          <p:cNvSpPr/>
          <p:nvPr/>
        </p:nvSpPr>
        <p:spPr>
          <a:xfrm>
            <a:off x="428596" y="642918"/>
            <a:ext cx="1285884" cy="714380"/>
          </a:xfrm>
          <a:prstGeom prst="arc">
            <a:avLst>
              <a:gd name="adj1" fmla="val 21311265"/>
              <a:gd name="adj2" fmla="val 7961044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28596" y="1500174"/>
            <a:ext cx="51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В4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45" name="Дуга 44"/>
          <p:cNvSpPr/>
          <p:nvPr/>
        </p:nvSpPr>
        <p:spPr>
          <a:xfrm>
            <a:off x="357158" y="285728"/>
            <a:ext cx="1357322" cy="1500198"/>
          </a:xfrm>
          <a:prstGeom prst="arc">
            <a:avLst>
              <a:gd name="adj1" fmla="val 21064764"/>
              <a:gd name="adj2" fmla="val 6484938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30" grpId="0"/>
      <p:bldP spid="21" grpId="0"/>
      <p:bldP spid="23" grpId="0"/>
      <p:bldP spid="29" grpId="0" animBg="1"/>
      <p:bldP spid="31" grpId="0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57158" y="585789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58" y="1000108"/>
            <a:ext cx="595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В3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1" name="Дуга 20"/>
          <p:cNvSpPr/>
          <p:nvPr/>
        </p:nvSpPr>
        <p:spPr>
          <a:xfrm>
            <a:off x="357158" y="285728"/>
            <a:ext cx="1357322" cy="1500198"/>
          </a:xfrm>
          <a:prstGeom prst="arc">
            <a:avLst>
              <a:gd name="adj1" fmla="val 21064764"/>
              <a:gd name="adj2" fmla="val 6484938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072066" y="642918"/>
            <a:ext cx="39290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6.Отложить вниз от точки </a:t>
            </a:r>
            <a:r>
              <a:rPr lang="ru-RU" sz="2400" b="1" dirty="0" smtClean="0">
                <a:solidFill>
                  <a:srgbClr val="FF0000"/>
                </a:solidFill>
              </a:rPr>
              <a:t>В1</a:t>
            </a:r>
            <a:r>
              <a:rPr lang="ru-RU" b="1" dirty="0" smtClean="0"/>
              <a:t> глубину проймы </a:t>
            </a:r>
            <a:r>
              <a:rPr lang="ru-RU" sz="2400" b="1" dirty="0" smtClean="0">
                <a:solidFill>
                  <a:srgbClr val="FF0000"/>
                </a:solidFill>
              </a:rPr>
              <a:t>В1Г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В1Г = Оп :2 + Поп</a:t>
            </a:r>
          </a:p>
          <a:p>
            <a:r>
              <a:rPr lang="ru-RU" b="1" dirty="0" smtClean="0"/>
              <a:t>От точки </a:t>
            </a:r>
            <a:r>
              <a:rPr lang="ru-RU" sz="2400" b="1" dirty="0" smtClean="0">
                <a:solidFill>
                  <a:srgbClr val="FF0000"/>
                </a:solidFill>
              </a:rPr>
              <a:t>Г</a:t>
            </a:r>
            <a:r>
              <a:rPr lang="ru-RU" b="1" dirty="0" smtClean="0"/>
              <a:t> вправо провести горизонтальную линию.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000628" y="2786058"/>
            <a:ext cx="35719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7.Отложить от точки </a:t>
            </a:r>
            <a:r>
              <a:rPr lang="ru-RU" sz="2400" b="1" dirty="0" smtClean="0">
                <a:solidFill>
                  <a:srgbClr val="FF0000"/>
                </a:solidFill>
              </a:rPr>
              <a:t>В1</a:t>
            </a:r>
            <a:r>
              <a:rPr lang="ru-RU" b="1" dirty="0" smtClean="0"/>
              <a:t> длину рукава </a:t>
            </a:r>
            <a:r>
              <a:rPr lang="ru-RU" sz="2400" b="1" dirty="0" smtClean="0">
                <a:solidFill>
                  <a:srgbClr val="FF0000"/>
                </a:solidFill>
              </a:rPr>
              <a:t>В1В5</a:t>
            </a:r>
            <a:r>
              <a:rPr lang="ru-RU" b="1" dirty="0" smtClean="0"/>
              <a:t> = 6 см.</a:t>
            </a:r>
          </a:p>
          <a:p>
            <a:r>
              <a:rPr lang="ru-RU" b="1" dirty="0" smtClean="0"/>
              <a:t>Достроить прямоугольник по двум сторонам – </a:t>
            </a:r>
            <a:r>
              <a:rPr lang="ru-RU" sz="2400" b="1" dirty="0" smtClean="0">
                <a:solidFill>
                  <a:srgbClr val="FF0000"/>
                </a:solidFill>
              </a:rPr>
              <a:t>В1Г</a:t>
            </a:r>
            <a:r>
              <a:rPr lang="ru-RU" b="1" dirty="0" smtClean="0"/>
              <a:t> и </a:t>
            </a:r>
            <a:r>
              <a:rPr lang="ru-RU" sz="2400" b="1" dirty="0" smtClean="0">
                <a:solidFill>
                  <a:srgbClr val="FF0000"/>
                </a:solidFill>
              </a:rPr>
              <a:t>В1В5</a:t>
            </a:r>
            <a:r>
              <a:rPr lang="ru-RU" b="1" dirty="0" smtClean="0"/>
              <a:t>. Обозначить точку </a:t>
            </a:r>
            <a:r>
              <a:rPr lang="ru-RU" sz="2400" b="1" dirty="0" smtClean="0">
                <a:solidFill>
                  <a:srgbClr val="FF0000"/>
                </a:solidFill>
              </a:rPr>
              <a:t>Г1</a:t>
            </a:r>
            <a:r>
              <a:rPr lang="ru-RU" b="1" dirty="0" smtClean="0"/>
              <a:t>.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В5Г1</a:t>
            </a:r>
            <a:r>
              <a:rPr lang="ru-RU" b="1" dirty="0" smtClean="0"/>
              <a:t> – линия низа рукава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500042"/>
            <a:ext cx="524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8926" y="50004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В1.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8992" y="5857892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Н1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85786" y="928670"/>
            <a:ext cx="2714644" cy="1588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892345" y="3607595"/>
            <a:ext cx="5357056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821505" y="3607595"/>
            <a:ext cx="535785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14348" y="6286520"/>
            <a:ext cx="278608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71604" y="642918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.В2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9" name="Дуга 18"/>
          <p:cNvSpPr/>
          <p:nvPr/>
        </p:nvSpPr>
        <p:spPr>
          <a:xfrm>
            <a:off x="428596" y="642918"/>
            <a:ext cx="1285884" cy="714380"/>
          </a:xfrm>
          <a:prstGeom prst="arc">
            <a:avLst>
              <a:gd name="adj1" fmla="val 21311265"/>
              <a:gd name="adj2" fmla="val 7961044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28596" y="1500174"/>
            <a:ext cx="51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В4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14678" y="2214554"/>
            <a:ext cx="317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Г</a:t>
            </a:r>
            <a:endParaRPr lang="ru-RU" sz="2400" b="1" dirty="0">
              <a:solidFill>
                <a:schemeClr val="tx2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500430" y="2500306"/>
            <a:ext cx="785818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500430" y="928670"/>
            <a:ext cx="64294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071934" y="571480"/>
            <a:ext cx="56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В5</a:t>
            </a:r>
            <a:endParaRPr lang="ru-RU" sz="2800" b="1" dirty="0">
              <a:solidFill>
                <a:schemeClr val="tx2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3321835" y="1750207"/>
            <a:ext cx="164307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143372" y="2214554"/>
            <a:ext cx="4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Г1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0" grpId="0"/>
      <p:bldP spid="26" grpId="0"/>
      <p:bldP spid="34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5214942" y="857232"/>
            <a:ext cx="36433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8. Отложить вниз от точки </a:t>
            </a:r>
            <a:r>
              <a:rPr lang="ru-RU" sz="2400" b="1" dirty="0" smtClean="0">
                <a:solidFill>
                  <a:srgbClr val="FF0000"/>
                </a:solidFill>
              </a:rPr>
              <a:t>Г </a:t>
            </a:r>
            <a:r>
              <a:rPr lang="ru-RU" b="1" dirty="0" smtClean="0"/>
              <a:t>отрезок </a:t>
            </a:r>
            <a:r>
              <a:rPr lang="ru-RU" sz="2400" b="1" dirty="0" smtClean="0">
                <a:solidFill>
                  <a:srgbClr val="FF0000"/>
                </a:solidFill>
              </a:rPr>
              <a:t>ГГ2</a:t>
            </a:r>
            <a:r>
              <a:rPr lang="ru-RU" dirty="0" smtClean="0"/>
              <a:t>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ГГ2 = ГГ1 = 6 см.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43504" y="2500306"/>
            <a:ext cx="36433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Соединить прямой линией точки </a:t>
            </a:r>
            <a:r>
              <a:rPr lang="ru-RU" sz="2400" b="1" dirty="0" smtClean="0">
                <a:solidFill>
                  <a:srgbClr val="FF0000"/>
                </a:solidFill>
              </a:rPr>
              <a:t>Г1 </a:t>
            </a:r>
            <a:r>
              <a:rPr lang="ru-RU" b="1" dirty="0" smtClean="0"/>
              <a:t>и </a:t>
            </a:r>
            <a:r>
              <a:rPr lang="ru-RU" sz="2400" b="1" dirty="0" smtClean="0">
                <a:solidFill>
                  <a:srgbClr val="FF0000"/>
                </a:solidFill>
              </a:rPr>
              <a:t>Г2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00628" y="3786190"/>
            <a:ext cx="37147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9. В середине отрезка </a:t>
            </a:r>
            <a:r>
              <a:rPr lang="ru-RU" b="1" dirty="0" smtClean="0">
                <a:solidFill>
                  <a:srgbClr val="FF0000"/>
                </a:solidFill>
              </a:rPr>
              <a:t>Г1 Г2 </a:t>
            </a:r>
            <a:r>
              <a:rPr lang="ru-RU" b="1" dirty="0" smtClean="0"/>
              <a:t>поставить точку </a:t>
            </a:r>
            <a:r>
              <a:rPr lang="ru-RU" b="1" dirty="0" smtClean="0">
                <a:solidFill>
                  <a:srgbClr val="FF0000"/>
                </a:solidFill>
              </a:rPr>
              <a:t>Г3</a:t>
            </a:r>
            <a:r>
              <a:rPr lang="ru-RU" b="1" dirty="0" smtClean="0"/>
              <a:t>. Из этой точки провести перпендикуляр и отложить на нём величину прогиба, равную 1-1,5 см (точка </a:t>
            </a:r>
            <a:r>
              <a:rPr lang="ru-RU" b="1" dirty="0" smtClean="0">
                <a:solidFill>
                  <a:srgbClr val="FF0000"/>
                </a:solidFill>
              </a:rPr>
              <a:t>Г4</a:t>
            </a:r>
            <a:r>
              <a:rPr lang="ru-RU" b="1" dirty="0" smtClean="0"/>
              <a:t>).</a:t>
            </a:r>
          </a:p>
          <a:p>
            <a:r>
              <a:rPr lang="ru-RU" b="1" dirty="0" smtClean="0"/>
              <a:t>Соединить точки </a:t>
            </a:r>
            <a:r>
              <a:rPr lang="ru-RU" sz="2400" b="1" dirty="0" smtClean="0">
                <a:solidFill>
                  <a:srgbClr val="FF0000"/>
                </a:solidFill>
              </a:rPr>
              <a:t>Г1</a:t>
            </a:r>
            <a:r>
              <a:rPr lang="ru-RU" b="1" dirty="0" smtClean="0"/>
              <a:t>, </a:t>
            </a:r>
            <a:r>
              <a:rPr lang="ru-RU" sz="2400" b="1" dirty="0" smtClean="0">
                <a:solidFill>
                  <a:srgbClr val="FF0000"/>
                </a:solidFill>
              </a:rPr>
              <a:t>Г4</a:t>
            </a:r>
            <a:r>
              <a:rPr lang="ru-RU" b="1" dirty="0" smtClean="0"/>
              <a:t> и </a:t>
            </a:r>
            <a:r>
              <a:rPr lang="ru-RU" sz="2400" b="1" dirty="0" smtClean="0">
                <a:solidFill>
                  <a:srgbClr val="FF0000"/>
                </a:solidFill>
              </a:rPr>
              <a:t>Г2 </a:t>
            </a:r>
            <a:r>
              <a:rPr lang="ru-RU" b="1" dirty="0" smtClean="0"/>
              <a:t>плавной кривой.</a:t>
            </a:r>
            <a:endParaRPr lang="ru-RU" b="1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428596" y="500042"/>
            <a:ext cx="4212725" cy="5942625"/>
            <a:chOff x="428596" y="500042"/>
            <a:chExt cx="4212725" cy="5942625"/>
          </a:xfrm>
        </p:grpSpPr>
        <p:sp>
          <p:nvSpPr>
            <p:cNvPr id="3" name="TextBox 2"/>
            <p:cNvSpPr txBox="1"/>
            <p:nvPr/>
          </p:nvSpPr>
          <p:spPr>
            <a:xfrm>
              <a:off x="428596" y="500042"/>
              <a:ext cx="52450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FF0000"/>
                  </a:solidFill>
                </a:rPr>
                <a:t>В.</a:t>
              </a:r>
              <a:endParaRPr lang="ru-RU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928926" y="500042"/>
              <a:ext cx="8572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FF0000"/>
                  </a:solidFill>
                </a:rPr>
                <a:t>В1.</a:t>
              </a:r>
              <a:endParaRPr lang="ru-RU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428992" y="5857892"/>
              <a:ext cx="70564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 </a:t>
              </a:r>
              <a:r>
                <a:rPr lang="ru-RU" sz="3200" b="1" dirty="0" smtClean="0">
                  <a:solidFill>
                    <a:srgbClr val="FF0000"/>
                  </a:solidFill>
                </a:rPr>
                <a:t>Н1</a:t>
              </a:r>
              <a:endParaRPr lang="ru-RU" sz="3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785786" y="928670"/>
              <a:ext cx="2714644" cy="1588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-1892345" y="3607595"/>
              <a:ext cx="5357056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821505" y="3607595"/>
              <a:ext cx="5357850" cy="158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714348" y="6286520"/>
              <a:ext cx="2786082" cy="158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571604" y="642918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</a:rPr>
                <a:t>.В2</a:t>
              </a:r>
              <a:endParaRPr lang="ru-RU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11" name="Дуга 10"/>
            <p:cNvSpPr/>
            <p:nvPr/>
          </p:nvSpPr>
          <p:spPr>
            <a:xfrm>
              <a:off x="428596" y="642918"/>
              <a:ext cx="1285884" cy="714380"/>
            </a:xfrm>
            <a:prstGeom prst="arc">
              <a:avLst>
                <a:gd name="adj1" fmla="val 21311265"/>
                <a:gd name="adj2" fmla="val 7961044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8596" y="1500174"/>
              <a:ext cx="5132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</a:rPr>
                <a:t>В4</a:t>
              </a:r>
              <a:endParaRPr lang="ru-RU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14678" y="2214554"/>
              <a:ext cx="3177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</a:rPr>
                <a:t>Г</a:t>
              </a:r>
              <a:endParaRPr lang="ru-RU" sz="2400" b="1" dirty="0">
                <a:solidFill>
                  <a:schemeClr val="tx2"/>
                </a:solidFill>
              </a:endParaRP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500430" y="2500306"/>
              <a:ext cx="785818" cy="158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500430" y="928670"/>
              <a:ext cx="642942" cy="158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071934" y="571480"/>
              <a:ext cx="5693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/>
                  </a:solidFill>
                </a:rPr>
                <a:t>В5</a:t>
              </a:r>
              <a:endParaRPr lang="ru-RU" sz="2800" b="1" dirty="0">
                <a:solidFill>
                  <a:schemeClr val="tx2"/>
                </a:solidFill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3321835" y="1750207"/>
              <a:ext cx="1643074" cy="158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143372" y="2214554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</a:rPr>
                <a:t>Г1</a:t>
              </a:r>
              <a:endParaRPr lang="ru-RU" sz="2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000364" y="2786058"/>
            <a:ext cx="4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Г2</a:t>
            </a:r>
            <a:endParaRPr lang="ru-RU" sz="2400" b="1" dirty="0">
              <a:solidFill>
                <a:schemeClr val="tx2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3428992" y="3143248"/>
            <a:ext cx="21431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500430" y="2500306"/>
            <a:ext cx="642942" cy="64294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57620" y="264318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Г3</a:t>
            </a:r>
            <a:endParaRPr lang="ru-RU" sz="2400" b="1" dirty="0">
              <a:solidFill>
                <a:schemeClr val="tx2"/>
              </a:solidFill>
            </a:endParaRPr>
          </a:p>
        </p:txBody>
      </p:sp>
      <p:cxnSp>
        <p:nvCxnSpPr>
          <p:cNvPr id="43" name="Прямая соединительная линия 42"/>
          <p:cNvCxnSpPr>
            <a:stCxn id="41" idx="1"/>
            <a:endCxn id="41" idx="1"/>
          </p:cNvCxnSpPr>
          <p:nvPr/>
        </p:nvCxnSpPr>
        <p:spPr>
          <a:xfrm rot="10800000">
            <a:off x="3857620" y="2874015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 flipV="1">
            <a:off x="3857616" y="2786055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единительная линия 66"/>
          <p:cNvCxnSpPr>
            <a:stCxn id="64" idx="3"/>
          </p:cNvCxnSpPr>
          <p:nvPr/>
        </p:nvCxnSpPr>
        <p:spPr>
          <a:xfrm rot="16200000" flipV="1">
            <a:off x="3643306" y="2571744"/>
            <a:ext cx="221006" cy="22100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 flipH="1" flipV="1">
            <a:off x="3643306" y="2571744"/>
            <a:ext cx="142876" cy="14287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6" name="Дуга 75"/>
          <p:cNvSpPr/>
          <p:nvPr/>
        </p:nvSpPr>
        <p:spPr>
          <a:xfrm rot="16200000">
            <a:off x="3643306" y="2357430"/>
            <a:ext cx="1071570" cy="1357322"/>
          </a:xfrm>
          <a:prstGeom prst="arc">
            <a:avLst>
              <a:gd name="adj1" fmla="val 15778820"/>
              <a:gd name="adj2" fmla="val 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3571868" y="2357430"/>
            <a:ext cx="4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Г4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57158" y="5857892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4" name="Дуга 33"/>
          <p:cNvSpPr/>
          <p:nvPr/>
        </p:nvSpPr>
        <p:spPr>
          <a:xfrm>
            <a:off x="357158" y="285728"/>
            <a:ext cx="1357322" cy="1500198"/>
          </a:xfrm>
          <a:prstGeom prst="arc">
            <a:avLst>
              <a:gd name="adj1" fmla="val 21064764"/>
              <a:gd name="adj2" fmla="val 6484938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357158" y="1000108"/>
            <a:ext cx="5132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В3</a:t>
            </a:r>
            <a:endParaRPr lang="ru-RU" sz="2400" b="1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3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3" grpId="0"/>
      <p:bldP spid="40" grpId="0"/>
      <p:bldP spid="41" grpId="0"/>
      <p:bldP spid="64" grpId="0" animBg="1"/>
      <p:bldP spid="76" grpId="0" animBg="1"/>
      <p:bldP spid="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5357818" y="1071546"/>
            <a:ext cx="335758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10. Для расширения низа изделия продлить вправо линию низа и отложить на ней отрезок </a:t>
            </a:r>
            <a:r>
              <a:rPr lang="ru-RU" sz="2400" b="1" dirty="0" smtClean="0">
                <a:solidFill>
                  <a:srgbClr val="FF0000"/>
                </a:solidFill>
              </a:rPr>
              <a:t>Н1Н2</a:t>
            </a:r>
            <a:r>
              <a:rPr lang="ru-RU" b="1" dirty="0" smtClean="0"/>
              <a:t> (8-12 см).</a:t>
            </a:r>
            <a:endParaRPr lang="ru-RU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357818" y="2357430"/>
            <a:ext cx="32861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Соединить прямой линией точки </a:t>
            </a:r>
            <a:r>
              <a:rPr lang="ru-RU" sz="2400" b="1" dirty="0" smtClean="0">
                <a:solidFill>
                  <a:srgbClr val="FF0000"/>
                </a:solidFill>
              </a:rPr>
              <a:t>Н2</a:t>
            </a:r>
            <a:r>
              <a:rPr lang="ru-RU" b="1" dirty="0" smtClean="0"/>
              <a:t> и</a:t>
            </a:r>
            <a:r>
              <a:rPr lang="ru-RU" sz="2400" b="1" dirty="0" smtClean="0">
                <a:solidFill>
                  <a:srgbClr val="FF0000"/>
                </a:solidFill>
              </a:rPr>
              <a:t>Г2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071934" y="6215082"/>
            <a:ext cx="605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Н2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357818" y="3429000"/>
            <a:ext cx="35004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11. От точки </a:t>
            </a:r>
            <a:r>
              <a:rPr lang="ru-RU" sz="2400" b="1" dirty="0" smtClean="0">
                <a:solidFill>
                  <a:srgbClr val="FF0000"/>
                </a:solidFill>
              </a:rPr>
              <a:t>Н2</a:t>
            </a:r>
            <a:r>
              <a:rPr lang="ru-RU" b="1" dirty="0" smtClean="0"/>
              <a:t> вверх по линии </a:t>
            </a:r>
            <a:r>
              <a:rPr lang="ru-RU" sz="2400" b="1" dirty="0" smtClean="0">
                <a:solidFill>
                  <a:srgbClr val="FF0000"/>
                </a:solidFill>
              </a:rPr>
              <a:t>Н2Г2</a:t>
            </a:r>
            <a:r>
              <a:rPr lang="ru-RU" b="1" dirty="0" smtClean="0"/>
              <a:t> отложить 1,5 см и поставить точку </a:t>
            </a:r>
            <a:r>
              <a:rPr lang="ru-RU" sz="2400" b="1" dirty="0" smtClean="0">
                <a:solidFill>
                  <a:srgbClr val="FF0000"/>
                </a:solidFill>
              </a:rPr>
              <a:t>Н3</a:t>
            </a:r>
            <a:r>
              <a:rPr lang="ru-RU" b="1" dirty="0" smtClean="0"/>
              <a:t>, а на середине отрезка </a:t>
            </a:r>
            <a:r>
              <a:rPr lang="ru-RU" sz="2400" b="1" dirty="0" smtClean="0">
                <a:solidFill>
                  <a:srgbClr val="FF0000"/>
                </a:solidFill>
              </a:rPr>
              <a:t>Н1Н</a:t>
            </a:r>
            <a:r>
              <a:rPr lang="ru-RU" b="1" dirty="0" smtClean="0"/>
              <a:t> -  точку </a:t>
            </a:r>
            <a:r>
              <a:rPr lang="ru-RU" sz="2400" b="1" dirty="0" smtClean="0">
                <a:solidFill>
                  <a:srgbClr val="FF0000"/>
                </a:solidFill>
              </a:rPr>
              <a:t>Н4. </a:t>
            </a:r>
            <a:r>
              <a:rPr lang="ru-RU" b="1" dirty="0" smtClean="0"/>
              <a:t>Соединить точки </a:t>
            </a:r>
            <a:r>
              <a:rPr lang="ru-RU" sz="2400" b="1" dirty="0" smtClean="0">
                <a:solidFill>
                  <a:srgbClr val="FF0000"/>
                </a:solidFill>
              </a:rPr>
              <a:t>Н4</a:t>
            </a:r>
            <a:r>
              <a:rPr lang="ru-RU" b="1" dirty="0" smtClean="0"/>
              <a:t> и </a:t>
            </a:r>
            <a:r>
              <a:rPr lang="ru-RU" sz="2400" b="1" dirty="0" smtClean="0">
                <a:solidFill>
                  <a:srgbClr val="FF0000"/>
                </a:solidFill>
              </a:rPr>
              <a:t>Н3</a:t>
            </a:r>
            <a:r>
              <a:rPr lang="ru-RU" b="1" dirty="0" smtClean="0"/>
              <a:t> плавной кривой</a:t>
            </a:r>
            <a:endParaRPr lang="ru-RU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1714480" y="6286520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Н4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428596" y="500042"/>
            <a:ext cx="4212725" cy="5799749"/>
            <a:chOff x="428596" y="500042"/>
            <a:chExt cx="4212725" cy="5799749"/>
          </a:xfrm>
        </p:grpSpPr>
        <p:grpSp>
          <p:nvGrpSpPr>
            <p:cNvPr id="29" name="Группа 1"/>
            <p:cNvGrpSpPr/>
            <p:nvPr/>
          </p:nvGrpSpPr>
          <p:grpSpPr>
            <a:xfrm>
              <a:off x="428596" y="500042"/>
              <a:ext cx="4212725" cy="5799749"/>
              <a:chOff x="428596" y="500042"/>
              <a:chExt cx="4212725" cy="5799749"/>
            </a:xfrm>
          </p:grpSpPr>
          <p:sp>
            <p:nvSpPr>
              <p:cNvPr id="38" name="TextBox 2"/>
              <p:cNvSpPr txBox="1"/>
              <p:nvPr/>
            </p:nvSpPr>
            <p:spPr>
              <a:xfrm>
                <a:off x="428596" y="500042"/>
                <a:ext cx="52450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</a:rPr>
                  <a:t>В.</a:t>
                </a:r>
                <a:endParaRPr lang="ru-RU" sz="3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928926" y="500042"/>
                <a:ext cx="8572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</a:rPr>
                  <a:t>В1.</a:t>
                </a:r>
                <a:endParaRPr lang="ru-RU" sz="3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857488" y="5715016"/>
                <a:ext cx="70564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 </a:t>
                </a:r>
                <a:r>
                  <a:rPr lang="ru-RU" sz="3200" b="1" dirty="0" smtClean="0">
                    <a:solidFill>
                      <a:srgbClr val="FF0000"/>
                    </a:solidFill>
                  </a:rPr>
                  <a:t>Н1</a:t>
                </a:r>
                <a:endParaRPr lang="ru-RU" sz="32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785786" y="928670"/>
                <a:ext cx="2714644" cy="1588"/>
              </a:xfrm>
              <a:prstGeom prst="line">
                <a:avLst/>
              </a:prstGeom>
              <a:ln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-1892345" y="3607595"/>
                <a:ext cx="5357056" cy="79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821505" y="3607595"/>
                <a:ext cx="5357850" cy="1588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714348" y="6286520"/>
                <a:ext cx="2786082" cy="1588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1571604" y="642918"/>
                <a:ext cx="5950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tx2"/>
                    </a:solidFill>
                  </a:rPr>
                  <a:t>.В2</a:t>
                </a:r>
                <a:endParaRPr lang="ru-RU" sz="2400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46" name="Дуга 45"/>
              <p:cNvSpPr/>
              <p:nvPr/>
            </p:nvSpPr>
            <p:spPr>
              <a:xfrm>
                <a:off x="428596" y="642918"/>
                <a:ext cx="1285884" cy="714380"/>
              </a:xfrm>
              <a:prstGeom prst="arc">
                <a:avLst>
                  <a:gd name="adj1" fmla="val 21311265"/>
                  <a:gd name="adj2" fmla="val 7961044"/>
                </a:avLst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28596" y="1500174"/>
                <a:ext cx="5132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tx2"/>
                    </a:solidFill>
                  </a:rPr>
                  <a:t>В4</a:t>
                </a:r>
                <a:endParaRPr lang="ru-RU" sz="2400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214678" y="2214554"/>
                <a:ext cx="3177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tx2"/>
                    </a:solidFill>
                  </a:rPr>
                  <a:t>Г</a:t>
                </a:r>
                <a:endParaRPr lang="ru-RU" sz="2400" b="1" dirty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3500430" y="2500306"/>
                <a:ext cx="785818" cy="1588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500430" y="928670"/>
                <a:ext cx="642942" cy="1588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4071934" y="571480"/>
                <a:ext cx="5693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chemeClr val="tx2"/>
                    </a:solidFill>
                  </a:rPr>
                  <a:t>В5</a:t>
                </a:r>
                <a:endParaRPr lang="ru-RU" sz="2800" b="1" dirty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>
                <a:off x="3321835" y="1750207"/>
                <a:ext cx="1643074" cy="1588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4143372" y="2214554"/>
                <a:ext cx="4732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tx2"/>
                    </a:solidFill>
                  </a:rPr>
                  <a:t>Г1</a:t>
                </a:r>
                <a:endParaRPr lang="ru-RU" sz="2400" b="1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3000364" y="2786058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</a:rPr>
                <a:t>Г2</a:t>
              </a:r>
              <a:endParaRPr lang="ru-RU" sz="2400" b="1" dirty="0">
                <a:solidFill>
                  <a:schemeClr val="tx2"/>
                </a:solidFill>
              </a:endParaRPr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 rot="10800000" flipV="1">
              <a:off x="3428992" y="3143248"/>
              <a:ext cx="21431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>
              <a:endCxn id="33" idx="1"/>
            </p:cNvCxnSpPr>
            <p:nvPr/>
          </p:nvCxnSpPr>
          <p:spPr>
            <a:xfrm rot="10800000">
              <a:off x="3857620" y="2874015"/>
              <a:ext cx="158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 flipH="1" flipV="1">
              <a:off x="3643306" y="2571744"/>
              <a:ext cx="142876" cy="14287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4" name="Дуга 53"/>
          <p:cNvSpPr/>
          <p:nvPr/>
        </p:nvSpPr>
        <p:spPr>
          <a:xfrm rot="16200000">
            <a:off x="3643306" y="2357430"/>
            <a:ext cx="1071570" cy="1357322"/>
          </a:xfrm>
          <a:prstGeom prst="arc">
            <a:avLst>
              <a:gd name="adj1" fmla="val 15778820"/>
              <a:gd name="adj2" fmla="val 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428596" y="5786454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3500430" y="6286520"/>
            <a:ext cx="64294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6200000" flipH="1">
            <a:off x="2242007" y="4401672"/>
            <a:ext cx="3159789" cy="64294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4000496" y="6143644"/>
            <a:ext cx="214314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4143372" y="5643578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Н3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1928794" y="6286520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Дуга 90"/>
          <p:cNvSpPr/>
          <p:nvPr/>
        </p:nvSpPr>
        <p:spPr>
          <a:xfrm rot="5400000">
            <a:off x="3464711" y="5607859"/>
            <a:ext cx="285752" cy="1071570"/>
          </a:xfrm>
          <a:prstGeom prst="arc">
            <a:avLst>
              <a:gd name="adj1" fmla="val 16189002"/>
              <a:gd name="adj2" fmla="val 3689162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Дуга 54"/>
          <p:cNvSpPr/>
          <p:nvPr/>
        </p:nvSpPr>
        <p:spPr>
          <a:xfrm>
            <a:off x="357158" y="285728"/>
            <a:ext cx="1357322" cy="1500198"/>
          </a:xfrm>
          <a:prstGeom prst="arc">
            <a:avLst>
              <a:gd name="adj1" fmla="val 21064764"/>
              <a:gd name="adj2" fmla="val 6484938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357158" y="1000108"/>
            <a:ext cx="5132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В3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64" grpId="0"/>
      <p:bldP spid="72" grpId="0"/>
      <p:bldP spid="89" grpId="0"/>
      <p:bldP spid="87" grpId="0"/>
      <p:bldP spid="88" grpId="0" animBg="1"/>
      <p:bldP spid="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28596" y="500042"/>
            <a:ext cx="4429156" cy="5874434"/>
            <a:chOff x="428596" y="500042"/>
            <a:chExt cx="4429156" cy="58744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428596" y="500042"/>
              <a:ext cx="4212725" cy="5799749"/>
              <a:chOff x="428596" y="500042"/>
              <a:chExt cx="4212725" cy="5799749"/>
            </a:xfrm>
          </p:grpSpPr>
          <p:grpSp>
            <p:nvGrpSpPr>
              <p:cNvPr id="13" name="Группа 1"/>
              <p:cNvGrpSpPr/>
              <p:nvPr/>
            </p:nvGrpSpPr>
            <p:grpSpPr>
              <a:xfrm>
                <a:off x="428596" y="500042"/>
                <a:ext cx="4212725" cy="5799749"/>
                <a:chOff x="428596" y="500042"/>
                <a:chExt cx="4212725" cy="5799749"/>
              </a:xfrm>
            </p:grpSpPr>
            <p:sp>
              <p:nvSpPr>
                <p:cNvPr id="22" name="TextBox 2"/>
                <p:cNvSpPr txBox="1"/>
                <p:nvPr/>
              </p:nvSpPr>
              <p:spPr>
                <a:xfrm>
                  <a:off x="428596" y="500042"/>
                  <a:ext cx="52450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3200" b="1" dirty="0" smtClean="0">
                      <a:solidFill>
                        <a:srgbClr val="FF0000"/>
                      </a:solidFill>
                    </a:rPr>
                    <a:t>В.</a:t>
                  </a:r>
                  <a:endParaRPr lang="ru-RU" sz="32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2928926" y="500042"/>
                  <a:ext cx="85725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3200" b="1" dirty="0" smtClean="0">
                      <a:solidFill>
                        <a:srgbClr val="FF0000"/>
                      </a:solidFill>
                    </a:rPr>
                    <a:t>В1.</a:t>
                  </a:r>
                  <a:endParaRPr lang="ru-RU" sz="32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2857488" y="5715016"/>
                  <a:ext cx="705642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dirty="0" smtClean="0"/>
                    <a:t> </a:t>
                  </a:r>
                  <a:r>
                    <a:rPr lang="ru-RU" sz="3200" b="1" dirty="0" smtClean="0">
                      <a:solidFill>
                        <a:srgbClr val="FF0000"/>
                      </a:solidFill>
                    </a:rPr>
                    <a:t>Н1</a:t>
                  </a:r>
                  <a:endParaRPr lang="ru-RU" sz="3200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85786" y="928670"/>
                  <a:ext cx="2714644" cy="1588"/>
                </a:xfrm>
                <a:prstGeom prst="line">
                  <a:avLst/>
                </a:prstGeom>
                <a:ln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 rot="5400000">
                  <a:off x="-1892345" y="3607595"/>
                  <a:ext cx="5357056" cy="79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 rot="5400000">
                  <a:off x="821505" y="3607595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714348" y="6286520"/>
                  <a:ext cx="2786082" cy="158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Box 28"/>
                <p:cNvSpPr txBox="1"/>
                <p:nvPr/>
              </p:nvSpPr>
              <p:spPr>
                <a:xfrm>
                  <a:off x="1571604" y="642918"/>
                  <a:ext cx="5950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chemeClr val="tx2"/>
                      </a:solidFill>
                    </a:rPr>
                    <a:t>.В2</a:t>
                  </a:r>
                  <a:endParaRPr lang="ru-RU" sz="2400" b="1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0" name="Дуга 29"/>
                <p:cNvSpPr/>
                <p:nvPr/>
              </p:nvSpPr>
              <p:spPr>
                <a:xfrm>
                  <a:off x="428596" y="642918"/>
                  <a:ext cx="1285884" cy="714380"/>
                </a:xfrm>
                <a:prstGeom prst="arc">
                  <a:avLst>
                    <a:gd name="adj1" fmla="val 21311265"/>
                    <a:gd name="adj2" fmla="val 7961044"/>
                  </a:avLst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428596" y="1500174"/>
                  <a:ext cx="51328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chemeClr val="tx2"/>
                      </a:solidFill>
                    </a:rPr>
                    <a:t>В4</a:t>
                  </a:r>
                  <a:endParaRPr lang="ru-RU" sz="2400" b="1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3214678" y="2214554"/>
                  <a:ext cx="31771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chemeClr val="tx2"/>
                      </a:solidFill>
                    </a:rPr>
                    <a:t>Г</a:t>
                  </a:r>
                  <a:endParaRPr lang="ru-RU" sz="2400" b="1" dirty="0">
                    <a:solidFill>
                      <a:schemeClr val="tx2"/>
                    </a:solidFill>
                  </a:endParaRPr>
                </a:p>
              </p:txBody>
            </p: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3500430" y="2500306"/>
                  <a:ext cx="785818" cy="158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3500430" y="928670"/>
                  <a:ext cx="642942" cy="158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Box 34"/>
                <p:cNvSpPr txBox="1"/>
                <p:nvPr/>
              </p:nvSpPr>
              <p:spPr>
                <a:xfrm>
                  <a:off x="4071934" y="571480"/>
                  <a:ext cx="56938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2800" b="1" dirty="0" smtClean="0">
                      <a:solidFill>
                        <a:schemeClr val="tx2"/>
                      </a:solidFill>
                    </a:rPr>
                    <a:t>В5</a:t>
                  </a:r>
                  <a:endParaRPr lang="ru-RU" sz="2800" b="1" dirty="0">
                    <a:solidFill>
                      <a:schemeClr val="tx2"/>
                    </a:solidFill>
                  </a:endParaRPr>
                </a:p>
              </p:txBody>
            </p: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 rot="5400000">
                  <a:off x="3321835" y="1750207"/>
                  <a:ext cx="1643074" cy="158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37" name="TextBox 36"/>
                <p:cNvSpPr txBox="1"/>
                <p:nvPr/>
              </p:nvSpPr>
              <p:spPr>
                <a:xfrm>
                  <a:off x="4143372" y="2214554"/>
                  <a:ext cx="47320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chemeClr val="tx2"/>
                      </a:solidFill>
                    </a:rPr>
                    <a:t>Г1</a:t>
                  </a:r>
                  <a:endParaRPr lang="ru-RU" sz="2400" b="1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3000364" y="2786058"/>
                <a:ext cx="4732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tx2"/>
                    </a:solidFill>
                  </a:rPr>
                  <a:t>Г2</a:t>
                </a:r>
                <a:endParaRPr lang="ru-RU" sz="2400" b="1" dirty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18" name="Прямая соединительная линия 17"/>
              <p:cNvCxnSpPr>
                <a:endCxn id="17" idx="1"/>
              </p:cNvCxnSpPr>
              <p:nvPr/>
            </p:nvCxnSpPr>
            <p:spPr>
              <a:xfrm rot="10800000">
                <a:off x="3857620" y="2874015"/>
                <a:ext cx="15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Дуга 3"/>
            <p:cNvSpPr/>
            <p:nvPr/>
          </p:nvSpPr>
          <p:spPr>
            <a:xfrm rot="16200000">
              <a:off x="3643306" y="2357430"/>
              <a:ext cx="1071570" cy="1357322"/>
            </a:xfrm>
            <a:prstGeom prst="arc">
              <a:avLst>
                <a:gd name="adj1" fmla="val 15778820"/>
                <a:gd name="adj2" fmla="val 0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8596" y="5786454"/>
              <a:ext cx="4443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solidFill>
                    <a:srgbClr val="FF0000"/>
                  </a:solidFill>
                </a:rPr>
                <a:t>Н</a:t>
              </a:r>
              <a:endParaRPr lang="ru-RU" sz="3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Прямая соединительная линия 7"/>
            <p:cNvCxnSpPr>
              <a:stCxn id="4" idx="0"/>
              <a:endCxn id="50" idx="1"/>
            </p:cNvCxnSpPr>
            <p:nvPr/>
          </p:nvCxnSpPr>
          <p:spPr>
            <a:xfrm rot="16200000" flipH="1">
              <a:off x="2233764" y="4393430"/>
              <a:ext cx="3255819" cy="70627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143372" y="5643578"/>
              <a:ext cx="5341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</a:rPr>
                <a:t>Н3</a:t>
              </a:r>
              <a:endParaRPr lang="ru-RU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1928794" y="6286520"/>
              <a:ext cx="71438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Дуга 11"/>
            <p:cNvSpPr/>
            <p:nvPr/>
          </p:nvSpPr>
          <p:spPr>
            <a:xfrm rot="5400000">
              <a:off x="3464711" y="5607859"/>
              <a:ext cx="285752" cy="1071570"/>
            </a:xfrm>
            <a:prstGeom prst="arc">
              <a:avLst>
                <a:gd name="adj1" fmla="val 16189002"/>
                <a:gd name="adj2" fmla="val 3689162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785918" y="6357958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Н4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41" name="Дуга 40"/>
          <p:cNvSpPr/>
          <p:nvPr/>
        </p:nvSpPr>
        <p:spPr>
          <a:xfrm>
            <a:off x="357158" y="285728"/>
            <a:ext cx="1357322" cy="1500198"/>
          </a:xfrm>
          <a:prstGeom prst="arc">
            <a:avLst>
              <a:gd name="adj1" fmla="val 21064764"/>
              <a:gd name="adj2" fmla="val 6484938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5000628" y="571480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12</a:t>
            </a:r>
            <a:r>
              <a:rPr lang="ru-RU" b="1" dirty="0" smtClean="0"/>
              <a:t>. Отложить от точки </a:t>
            </a:r>
            <a:r>
              <a:rPr lang="ru-RU" sz="2400" b="1" dirty="0" smtClean="0">
                <a:solidFill>
                  <a:srgbClr val="FF0000"/>
                </a:solidFill>
              </a:rPr>
              <a:t>В3</a:t>
            </a:r>
            <a:r>
              <a:rPr lang="ru-RU" b="1" dirty="0" smtClean="0"/>
              <a:t> вниз длину спины до талии – отрезок </a:t>
            </a:r>
            <a:r>
              <a:rPr lang="ru-RU" sz="2400" b="1" dirty="0" smtClean="0">
                <a:solidFill>
                  <a:srgbClr val="FF0000"/>
                </a:solidFill>
              </a:rPr>
              <a:t>ВТ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В3Т = Дтс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57752" y="2000240"/>
            <a:ext cx="40719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От точки </a:t>
            </a:r>
            <a:r>
              <a:rPr lang="ru-RU" sz="2400" b="1" dirty="0" smtClean="0">
                <a:solidFill>
                  <a:srgbClr val="FF0000"/>
                </a:solidFill>
              </a:rPr>
              <a:t>Т</a:t>
            </a:r>
            <a:r>
              <a:rPr lang="ru-RU" b="1" dirty="0" smtClean="0"/>
              <a:t> провести горизонтальную линию талии и отметить на ней в местах пересечения с вертикальными линиями точки </a:t>
            </a:r>
            <a:r>
              <a:rPr lang="ru-RU" sz="2400" b="1" dirty="0" smtClean="0">
                <a:solidFill>
                  <a:srgbClr val="FF0000"/>
                </a:solidFill>
              </a:rPr>
              <a:t>Т1</a:t>
            </a:r>
            <a:r>
              <a:rPr lang="ru-RU" b="1" dirty="0" smtClean="0"/>
              <a:t> и </a:t>
            </a:r>
            <a:r>
              <a:rPr lang="ru-RU" sz="2400" b="1" dirty="0" smtClean="0">
                <a:solidFill>
                  <a:srgbClr val="FF0000"/>
                </a:solidFill>
              </a:rPr>
              <a:t>Т2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214810" y="6143644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Н2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929190" y="3643314"/>
            <a:ext cx="378621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13. От точки </a:t>
            </a:r>
            <a:r>
              <a:rPr lang="ru-RU" sz="2400" b="1" dirty="0" smtClean="0">
                <a:solidFill>
                  <a:srgbClr val="FF0000"/>
                </a:solidFill>
              </a:rPr>
              <a:t>Т2</a:t>
            </a:r>
            <a:r>
              <a:rPr lang="ru-RU" b="1" dirty="0" smtClean="0"/>
              <a:t> вверх по линии </a:t>
            </a:r>
            <a:r>
              <a:rPr lang="ru-RU" sz="2400" b="1" dirty="0" smtClean="0">
                <a:solidFill>
                  <a:srgbClr val="FF0000"/>
                </a:solidFill>
              </a:rPr>
              <a:t>Т2Г2</a:t>
            </a:r>
            <a:r>
              <a:rPr lang="ru-RU" b="1" dirty="0" smtClean="0"/>
              <a:t> отложить 1,5 и поставить точку </a:t>
            </a:r>
            <a:r>
              <a:rPr lang="ru-RU" sz="2400" b="1" dirty="0" smtClean="0">
                <a:solidFill>
                  <a:srgbClr val="FF0000"/>
                </a:solidFill>
              </a:rPr>
              <a:t>Т3</a:t>
            </a:r>
            <a:r>
              <a:rPr lang="ru-RU" b="1" dirty="0" smtClean="0"/>
              <a:t>, а на середине отрезка </a:t>
            </a:r>
            <a:r>
              <a:rPr lang="ru-RU" sz="2400" b="1" dirty="0" smtClean="0">
                <a:solidFill>
                  <a:srgbClr val="FF0000"/>
                </a:solidFill>
              </a:rPr>
              <a:t>ТТ1 </a:t>
            </a:r>
            <a:r>
              <a:rPr lang="ru-RU" b="1" dirty="0" smtClean="0"/>
              <a:t>– точку </a:t>
            </a:r>
            <a:r>
              <a:rPr lang="ru-RU" sz="2400" b="1" dirty="0" smtClean="0">
                <a:solidFill>
                  <a:srgbClr val="FF0000"/>
                </a:solidFill>
              </a:rPr>
              <a:t>Т4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</p:txBody>
      </p:sp>
      <p:sp>
        <p:nvSpPr>
          <p:cNvPr id="61" name="TextBox 60"/>
          <p:cNvSpPr txBox="1"/>
          <p:nvPr/>
        </p:nvSpPr>
        <p:spPr>
          <a:xfrm>
            <a:off x="5000628" y="5429264"/>
            <a:ext cx="4000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Соединить точки </a:t>
            </a:r>
            <a:r>
              <a:rPr lang="ru-RU" sz="2400" b="1" dirty="0" smtClean="0">
                <a:solidFill>
                  <a:srgbClr val="FF0000"/>
                </a:solidFill>
              </a:rPr>
              <a:t>Т4</a:t>
            </a:r>
            <a:r>
              <a:rPr lang="ru-RU" b="1" dirty="0" smtClean="0"/>
              <a:t> и </a:t>
            </a:r>
            <a:r>
              <a:rPr lang="ru-RU" sz="2400" b="1" dirty="0" smtClean="0">
                <a:solidFill>
                  <a:srgbClr val="FF0000"/>
                </a:solidFill>
              </a:rPr>
              <a:t>Т3 </a:t>
            </a:r>
            <a:r>
              <a:rPr lang="ru-RU" b="1" dirty="0" smtClean="0"/>
              <a:t>плавной кривой</a:t>
            </a:r>
          </a:p>
          <a:p>
            <a:endParaRPr lang="ru-RU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500430" y="6286520"/>
            <a:ext cx="71438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642910" y="3429000"/>
            <a:ext cx="28575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28596" y="3143248"/>
            <a:ext cx="311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Т</a:t>
            </a:r>
            <a:endParaRPr lang="ru-RU" sz="2000" b="1" dirty="0">
              <a:solidFill>
                <a:schemeClr val="tx2"/>
              </a:solidFill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785786" y="3429000"/>
            <a:ext cx="2831968" cy="1425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571868" y="328612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Т2</a:t>
            </a:r>
          </a:p>
          <a:p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3071802" y="342900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Т1</a:t>
            </a:r>
          </a:p>
          <a:p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3500430" y="328612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929058" y="30718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2" name="Овал 71"/>
          <p:cNvSpPr/>
          <p:nvPr/>
        </p:nvSpPr>
        <p:spPr>
          <a:xfrm flipV="1">
            <a:off x="1928792" y="3428998"/>
            <a:ext cx="71440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1785918" y="3500438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Т4</a:t>
            </a:r>
          </a:p>
          <a:p>
            <a:endParaRPr lang="ru-RU" dirty="0"/>
          </a:p>
        </p:txBody>
      </p:sp>
      <p:sp>
        <p:nvSpPr>
          <p:cNvPr id="75" name="Дуга 74"/>
          <p:cNvSpPr/>
          <p:nvPr/>
        </p:nvSpPr>
        <p:spPr>
          <a:xfrm rot="5400000">
            <a:off x="2893207" y="2750339"/>
            <a:ext cx="285752" cy="1071570"/>
          </a:xfrm>
          <a:prstGeom prst="arc">
            <a:avLst>
              <a:gd name="adj1" fmla="val 16189002"/>
              <a:gd name="adj2" fmla="val 297249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/>
          <p:cNvSpPr txBox="1"/>
          <p:nvPr/>
        </p:nvSpPr>
        <p:spPr>
          <a:xfrm>
            <a:off x="3643306" y="300037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Т3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7158" y="1000108"/>
            <a:ext cx="5132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В3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3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3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60" grpId="0"/>
      <p:bldP spid="61" grpId="0"/>
      <p:bldP spid="54" grpId="0"/>
      <p:bldP spid="58" grpId="0"/>
      <p:bldP spid="59" grpId="0"/>
      <p:bldP spid="72" grpId="0" animBg="1"/>
      <p:bldP spid="74" grpId="0"/>
      <p:bldP spid="75" grpId="0" animBg="1"/>
      <p:bldP spid="7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843</Words>
  <Application>Microsoft Office PowerPoint</Application>
  <PresentationFormat>Экран (4:3)</PresentationFormat>
  <Paragraphs>167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Построение основы чертежа плечевого изделия с цельнокроёным рукавом. 7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чертежа основы плечевого изделия с цельнокроёным рукавом. 7 класс</dc:title>
  <dc:creator>Admin</dc:creator>
  <cp:lastModifiedBy>Admin</cp:lastModifiedBy>
  <cp:revision>55</cp:revision>
  <dcterms:created xsi:type="dcterms:W3CDTF">2012-08-01T12:12:31Z</dcterms:created>
  <dcterms:modified xsi:type="dcterms:W3CDTF">2012-08-15T06:09:49Z</dcterms:modified>
</cp:coreProperties>
</file>