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76" r:id="rId3"/>
    <p:sldId id="260" r:id="rId4"/>
    <p:sldId id="261" r:id="rId5"/>
    <p:sldId id="263" r:id="rId6"/>
    <p:sldId id="258" r:id="rId7"/>
    <p:sldId id="266" r:id="rId8"/>
    <p:sldId id="264" r:id="rId9"/>
    <p:sldId id="267" r:id="rId10"/>
    <p:sldId id="268" r:id="rId11"/>
    <p:sldId id="269" r:id="rId12"/>
    <p:sldId id="270" r:id="rId13"/>
    <p:sldId id="283" r:id="rId14"/>
    <p:sldId id="284" r:id="rId15"/>
    <p:sldId id="272" r:id="rId16"/>
    <p:sldId id="271" r:id="rId17"/>
    <p:sldId id="273" r:id="rId18"/>
    <p:sldId id="274" r:id="rId19"/>
    <p:sldId id="275" r:id="rId20"/>
    <p:sldId id="277" r:id="rId21"/>
    <p:sldId id="259" r:id="rId22"/>
    <p:sldId id="278" r:id="rId23"/>
    <p:sldId id="279" r:id="rId24"/>
    <p:sldId id="280" r:id="rId25"/>
    <p:sldId id="281" r:id="rId26"/>
    <p:sldId id="28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BD22DFB-2C27-4D2D-B72D-4DD62FC4746A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4CDC7EE-AD70-4CCE-B980-F03B3F8249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2DFB-2C27-4D2D-B72D-4DD62FC4746A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C7EE-AD70-4CCE-B980-F03B3F8249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2DFB-2C27-4D2D-B72D-4DD62FC4746A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C7EE-AD70-4CCE-B980-F03B3F8249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2DFB-2C27-4D2D-B72D-4DD62FC4746A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C7EE-AD70-4CCE-B980-F03B3F8249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2DFB-2C27-4D2D-B72D-4DD62FC4746A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C7EE-AD70-4CCE-B980-F03B3F8249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2DFB-2C27-4D2D-B72D-4DD62FC4746A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C7EE-AD70-4CCE-B980-F03B3F8249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2DFB-2C27-4D2D-B72D-4DD62FC4746A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C7EE-AD70-4CCE-B980-F03B3F8249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2DFB-2C27-4D2D-B72D-4DD62FC4746A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C7EE-AD70-4CCE-B980-F03B3F8249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2DFB-2C27-4D2D-B72D-4DD62FC4746A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C7EE-AD70-4CCE-B980-F03B3F8249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2DFB-2C27-4D2D-B72D-4DD62FC4746A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C7EE-AD70-4CCE-B980-F03B3F8249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2DFB-2C27-4D2D-B72D-4DD62FC4746A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C7EE-AD70-4CCE-B980-F03B3F8249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BD22DFB-2C27-4D2D-B72D-4DD62FC4746A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A4CDC7EE-AD70-4CCE-B980-F03B3F8249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://s4.goodfon.ru/wallpaper/previews-middle/2355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0"/>
            <a:ext cx="871540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6000" b="1" cap="none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Я – гражданин России</a:t>
            </a:r>
            <a:endParaRPr lang="ru-RU" sz="6000" b="1" cap="none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622" y="5572140"/>
            <a:ext cx="91053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 лет Конституции России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066800"/>
          </a:xfrm>
        </p:spPr>
        <p:txBody>
          <a:bodyPr/>
          <a:lstStyle/>
          <a:p>
            <a:pPr algn="ctr"/>
            <a:r>
              <a:rPr lang="ru-RU" dirty="0" smtClean="0"/>
              <a:t>3 ситуация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645734"/>
          </a:xfrm>
        </p:spPr>
        <p:txBody>
          <a:bodyPr/>
          <a:lstStyle/>
          <a:p>
            <a:r>
              <a:rPr lang="ru-RU" dirty="0" smtClean="0"/>
              <a:t>Администрация отказывается принимать в 10 класс ученика, ссылаясь на его низкую успеваемость и плохое поведение. 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Вправе ли она это сделать?</a:t>
            </a:r>
          </a:p>
          <a:p>
            <a:r>
              <a:rPr lang="ru-RU" dirty="0" smtClean="0"/>
              <a:t>Какие права нарушаются в соответствии с Конституцией Российской Федерации?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066800"/>
          </a:xfrm>
        </p:spPr>
        <p:txBody>
          <a:bodyPr/>
          <a:lstStyle/>
          <a:p>
            <a:pPr algn="ctr"/>
            <a:r>
              <a:rPr lang="ru-RU" dirty="0" smtClean="0"/>
              <a:t>4 ситуация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502858"/>
          </a:xfrm>
        </p:spPr>
        <p:txBody>
          <a:bodyPr/>
          <a:lstStyle/>
          <a:p>
            <a:r>
              <a:rPr lang="ru-RU" dirty="0" smtClean="0"/>
              <a:t>Пожилой гражданин хочет прописать в свою квартиру внучку, а чиновники, отсылая его из одного кабинета в другой, отказывают.</a:t>
            </a:r>
          </a:p>
          <a:p>
            <a:r>
              <a:rPr lang="ru-RU" dirty="0" smtClean="0"/>
              <a:t>Вправе ли так поступают эти чиновники?</a:t>
            </a:r>
          </a:p>
          <a:p>
            <a:r>
              <a:rPr lang="ru-RU" dirty="0" smtClean="0"/>
              <a:t>Какие права нарушаются по Конституции Российской Федерации?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5 ситуация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Молодая семья, снимающая квартиру, при её уборке обнаружила камеру, на которую хозяин жилплощади, снимал всё, происходящее в помещении.</a:t>
            </a:r>
          </a:p>
          <a:p>
            <a:r>
              <a:rPr lang="ru-RU" dirty="0" smtClean="0"/>
              <a:t>Какие права нарушены в соответствии с Конституцией Российской Федерации?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://s4.goodfon.ru/wallpaper/previews-middle/2355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345878" y="0"/>
            <a:ext cx="68403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</a:t>
            </a:r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тур. </a:t>
            </a:r>
          </a:p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Конкурс капитанов 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4111" y="5429264"/>
            <a:ext cx="779251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Собрать из слов </a:t>
            </a:r>
            <a:r>
              <a:rPr lang="ru-RU" sz="3600" b="1" dirty="0" err="1" smtClean="0">
                <a:solidFill>
                  <a:schemeClr val="bg1"/>
                </a:solidFill>
              </a:rPr>
              <a:t>знаименитые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изречения и высказывания</a:t>
            </a:r>
            <a:endParaRPr lang="ru-RU" sz="3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Изречения и высказывания о праве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645734"/>
          </a:xfrm>
        </p:spPr>
        <p:txBody>
          <a:bodyPr/>
          <a:lstStyle/>
          <a:p>
            <a:r>
              <a:rPr lang="ru-RU" dirty="0" smtClean="0"/>
              <a:t>Безнаказанность постоянно поощряет преступника. Латинское изречение </a:t>
            </a:r>
          </a:p>
          <a:p>
            <a:r>
              <a:rPr lang="ru-RU" dirty="0" smtClean="0"/>
              <a:t>Будь справедлив, и будешь счастлив. Ж.-Ж. Руссо</a:t>
            </a:r>
          </a:p>
          <a:p>
            <a:r>
              <a:rPr lang="ru-RU" dirty="0" smtClean="0"/>
              <a:t>В праве несправедливое не </a:t>
            </a:r>
            <a:r>
              <a:rPr lang="ru-RU" dirty="0" err="1" smtClean="0"/>
              <a:t>презюмируется</a:t>
            </a:r>
            <a:r>
              <a:rPr lang="ru-RU" dirty="0" smtClean="0"/>
              <a:t>. Латинское изречение </a:t>
            </a:r>
          </a:p>
          <a:p>
            <a:r>
              <a:rPr lang="ru-RU" dirty="0" smtClean="0"/>
              <a:t>Все люди по своей природе равны. Т. Гоббс</a:t>
            </a:r>
          </a:p>
          <a:p>
            <a:r>
              <a:rPr lang="ru-RU" dirty="0" smtClean="0"/>
              <a:t>Где все равны, там никто не свободен. (П. </a:t>
            </a:r>
            <a:r>
              <a:rPr lang="ru-RU" dirty="0" err="1" smtClean="0"/>
              <a:t>Буаст</a:t>
            </a:r>
            <a:r>
              <a:rPr lang="ru-RU" dirty="0" smtClean="0"/>
              <a:t>)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://s4.goodfon.ru/wallpaper/previews-middle/2355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513387" y="0"/>
            <a:ext cx="6505307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4 тур. </a:t>
            </a:r>
          </a:p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Конституционные </a:t>
            </a:r>
          </a:p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термины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86372" y="5429264"/>
            <a:ext cx="664797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По подсказкам определить о каком термине,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встречающемся в Конституции РФ, идёт речь.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Команде даётся 5 подсказок,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ответ с1-й - 5 баллов, со 2-й- 4 балла и т. д.</a:t>
            </a:r>
            <a:endParaRPr lang="ru-RU" sz="20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066800"/>
          </a:xfrm>
        </p:spPr>
        <p:txBody>
          <a:bodyPr/>
          <a:lstStyle/>
          <a:p>
            <a:r>
              <a:rPr lang="ru-RU" dirty="0" smtClean="0"/>
              <a:t>Задание 1-й команде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682302"/>
          </a:xfrm>
        </p:spPr>
        <p:txBody>
          <a:bodyPr/>
          <a:lstStyle/>
          <a:p>
            <a:r>
              <a:rPr lang="ru-RU" dirty="0" smtClean="0"/>
              <a:t>-имеет свою структуру;</a:t>
            </a:r>
          </a:p>
          <a:p>
            <a:r>
              <a:rPr lang="ru-RU" dirty="0" smtClean="0"/>
              <a:t>-имеет свои специальные органы для реализации своих полномочий;</a:t>
            </a:r>
          </a:p>
          <a:p>
            <a:r>
              <a:rPr lang="ru-RU" dirty="0" smtClean="0"/>
              <a:t>-появилось в глубокой древности;</a:t>
            </a:r>
          </a:p>
          <a:p>
            <a:r>
              <a:rPr lang="ru-RU" dirty="0" smtClean="0"/>
              <a:t>-из-за спора о том, кто его создал у славян, норманны или сами славяне, Ломоносов подрался с Бауэром и сидел в тюрьме;</a:t>
            </a:r>
          </a:p>
          <a:p>
            <a:r>
              <a:rPr lang="ru-RU" dirty="0" smtClean="0"/>
              <a:t>-оно различается по форме правления, по способу осуществления власти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066800"/>
          </a:xfrm>
        </p:spPr>
        <p:txBody>
          <a:bodyPr/>
          <a:lstStyle/>
          <a:p>
            <a:r>
              <a:rPr lang="ru-RU" dirty="0" smtClean="0"/>
              <a:t>Задание 2-й команде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-возникла в Древней Греции;</a:t>
            </a:r>
          </a:p>
          <a:p>
            <a:r>
              <a:rPr lang="ru-RU" dirty="0" smtClean="0"/>
              <a:t>-на латыни - общественное дело;</a:t>
            </a:r>
          </a:p>
          <a:p>
            <a:r>
              <a:rPr lang="ru-RU" dirty="0" smtClean="0"/>
              <a:t>-ради неё Робеспьер отправлял на гильотину других и был казнён сам;</a:t>
            </a:r>
          </a:p>
          <a:p>
            <a:r>
              <a:rPr lang="ru-RU" dirty="0" smtClean="0"/>
              <a:t>-это форма правления;</a:t>
            </a:r>
          </a:p>
          <a:p>
            <a:r>
              <a:rPr lang="ru-RU" dirty="0" smtClean="0"/>
              <a:t>-бывает парламентской и президентской;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066800"/>
          </a:xfrm>
        </p:spPr>
        <p:txBody>
          <a:bodyPr/>
          <a:lstStyle/>
          <a:p>
            <a:r>
              <a:rPr lang="ru-RU" dirty="0" smtClean="0"/>
              <a:t>Задание 3-й команде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- устанавливает государство;</a:t>
            </a:r>
          </a:p>
          <a:p>
            <a:r>
              <a:rPr lang="ru-RU" dirty="0" smtClean="0"/>
              <a:t>-в западных странах за укрывательство можно получить большой тюремный срок;</a:t>
            </a:r>
          </a:p>
          <a:p>
            <a:r>
              <a:rPr lang="ru-RU" dirty="0" smtClean="0"/>
              <a:t>-при Иване Грозном народы Сибири называли его ясак и платили мехами;</a:t>
            </a:r>
          </a:p>
          <a:p>
            <a:r>
              <a:rPr lang="ru-RU" dirty="0" smtClean="0"/>
              <a:t>-идёт на содержание госструктур, армию, образование;</a:t>
            </a:r>
          </a:p>
          <a:p>
            <a:r>
              <a:rPr lang="ru-RU" dirty="0" smtClean="0"/>
              <a:t>-по статье 57 Конституции каждый обязан их платить.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066800"/>
          </a:xfrm>
        </p:spPr>
        <p:txBody>
          <a:bodyPr/>
          <a:lstStyle/>
          <a:p>
            <a:r>
              <a:rPr lang="ru-RU" dirty="0" smtClean="0"/>
              <a:t>Задание 4-й команде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- русские крестьяне считали, что так зовут жену Наполеона Бонапарта,</a:t>
            </a:r>
          </a:p>
          <a:p>
            <a:r>
              <a:rPr lang="ru-RU" dirty="0" smtClean="0"/>
              <a:t>-одно из значений - построение;</a:t>
            </a:r>
          </a:p>
          <a:p>
            <a:r>
              <a:rPr lang="ru-RU" dirty="0" smtClean="0"/>
              <a:t>-на латинском - установление;</a:t>
            </a:r>
          </a:p>
          <a:p>
            <a:r>
              <a:rPr lang="ru-RU" dirty="0" smtClean="0"/>
              <a:t>-в биологии - индивидуальные физиологические и анатомические особенности;</a:t>
            </a:r>
          </a:p>
          <a:p>
            <a:r>
              <a:rPr lang="ru-RU" dirty="0" smtClean="0"/>
              <a:t>-в политике - основной закон государства;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052736"/>
            <a:ext cx="7221488" cy="4325112"/>
          </a:xfrm>
        </p:spPr>
        <p:txBody>
          <a:bodyPr/>
          <a:lstStyle/>
          <a:p>
            <a:pPr algn="r"/>
            <a:r>
              <a:rPr lang="ru-RU" sz="3200" dirty="0" smtClean="0"/>
              <a:t>Поэтом можешь ты не быть,</a:t>
            </a:r>
          </a:p>
          <a:p>
            <a:pPr algn="r">
              <a:buNone/>
            </a:pPr>
            <a:r>
              <a:rPr lang="ru-RU" sz="3200" dirty="0" smtClean="0"/>
              <a:t>но гражданином быть обязан</a:t>
            </a:r>
          </a:p>
          <a:p>
            <a:pPr algn="r">
              <a:buNone/>
            </a:pPr>
            <a:r>
              <a:rPr lang="ru-RU" sz="3200" dirty="0" smtClean="0"/>
              <a:t>Н.А. Некрасов </a:t>
            </a:r>
          </a:p>
          <a:p>
            <a:pPr algn="r"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85794"/>
            <a:ext cx="8229600" cy="1066800"/>
          </a:xfrm>
        </p:spPr>
        <p:txBody>
          <a:bodyPr/>
          <a:lstStyle/>
          <a:p>
            <a:r>
              <a:rPr lang="ru-RU" dirty="0" smtClean="0"/>
              <a:t>Задание 5-й команде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Создает  законопроекты;</a:t>
            </a:r>
          </a:p>
          <a:p>
            <a:r>
              <a:rPr lang="ru-RU" dirty="0" smtClean="0"/>
              <a:t>Является выборным органом;</a:t>
            </a:r>
          </a:p>
          <a:p>
            <a:r>
              <a:rPr lang="ru-RU" dirty="0" smtClean="0"/>
              <a:t>Создано 108 лет назад;</a:t>
            </a:r>
          </a:p>
          <a:p>
            <a:r>
              <a:rPr lang="ru-RU" dirty="0" smtClean="0"/>
              <a:t>Является нижней палатой;</a:t>
            </a:r>
          </a:p>
          <a:p>
            <a:r>
              <a:rPr lang="ru-RU" dirty="0" smtClean="0"/>
              <a:t>Является высшим органом законодательной власти страны.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://s2.goodfon.ru/wallpaper/previews-middle/406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285729"/>
            <a:ext cx="835824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5 тур. Узнать политика</a:t>
            </a:r>
          </a:p>
          <a:p>
            <a:pPr algn="ctr"/>
            <a:r>
              <a:rPr lang="ru-RU" sz="4000" b="1" dirty="0" smtClean="0"/>
              <a:t>Задание 1 команде </a:t>
            </a:r>
          </a:p>
          <a:p>
            <a:r>
              <a:rPr lang="ru-RU" sz="4000" dirty="0" smtClean="0"/>
              <a:t> </a:t>
            </a:r>
          </a:p>
          <a:p>
            <a:endParaRPr lang="ru-RU" dirty="0"/>
          </a:p>
        </p:txBody>
      </p:sp>
      <p:pic>
        <p:nvPicPr>
          <p:cNvPr id="7170" name="Picture 2" descr="http://www.kp.ru/f/12/image/16/17/60917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85926"/>
            <a:ext cx="5286412" cy="35242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500694" y="2285992"/>
            <a:ext cx="32861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Председатель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Совета Федерации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Федерального Собрания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Российской Федерации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92378" y="4272677"/>
            <a:ext cx="475162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Валентина </a:t>
            </a:r>
          </a:p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Ивановна </a:t>
            </a:r>
          </a:p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МАТВИЕНКО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://s2.goodfon.ru/wallpaper/previews-middle/406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285729"/>
            <a:ext cx="835824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Задание 2 команде </a:t>
            </a:r>
          </a:p>
          <a:p>
            <a:r>
              <a:rPr lang="ru-RU" sz="4000" dirty="0" smtClean="0"/>
              <a:t> 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57818" y="2285992"/>
            <a:ext cx="32861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Министр 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Внутренних 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Дел 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Российской 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Федерации 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75461" y="4286256"/>
            <a:ext cx="597952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Владимир </a:t>
            </a: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Александрович</a:t>
            </a: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КОЛОКОЛЬЦЕВ  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2770" name="Picture 2" descr="http://www.mk.ru/upload/iblock_mk/475/47/8e/6e/DETAIL_PICTURE__653607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214422"/>
            <a:ext cx="4524375" cy="3390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://s2.goodfon.ru/wallpaper/previews-middle/406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285729"/>
            <a:ext cx="835824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Задание 3 команде </a:t>
            </a:r>
          </a:p>
          <a:p>
            <a:r>
              <a:rPr lang="ru-RU" sz="4000" dirty="0" smtClean="0"/>
              <a:t> 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57818" y="2285992"/>
            <a:ext cx="32861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Генеральный 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Прокурор 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Российской 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Федерации 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0628" y="4071942"/>
            <a:ext cx="386516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Юрий</a:t>
            </a: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Яковлевич </a:t>
            </a:r>
          </a:p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ЧАЙКА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3794" name="Picture 2" descr="http://www.rg.ru/img/content/70/52/53/chai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00108"/>
            <a:ext cx="4927842" cy="3662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://s2.goodfon.ru/wallpaper/previews-middle/406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285729"/>
            <a:ext cx="835824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Задание 4 команде </a:t>
            </a:r>
          </a:p>
          <a:p>
            <a:r>
              <a:rPr lang="ru-RU" sz="4000" dirty="0" smtClean="0"/>
              <a:t> 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57818" y="2214554"/>
            <a:ext cx="37861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Мэр 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города Москва 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Российской 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Федерации 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65363" y="4071942"/>
            <a:ext cx="393569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Сергей</a:t>
            </a: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Семенович </a:t>
            </a:r>
          </a:p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СОБЯНИН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4822" name="Picture 6" descr="http://img.gazeta.ru/files3/50/3807050/TASS_1891455-pic4_zoom-1000x-6019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4422"/>
            <a:ext cx="5279731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://s2.goodfon.ru/wallpaper/previews-middle/406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2877" y="-171400"/>
            <a:ext cx="835824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Задание 5 команде </a:t>
            </a:r>
          </a:p>
          <a:p>
            <a:r>
              <a:rPr lang="ru-RU" sz="4000" dirty="0" smtClean="0"/>
              <a:t> 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72066" y="2214554"/>
            <a:ext cx="37861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Мэр 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города Кызыл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Республики Тыва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868" y="4071942"/>
            <a:ext cx="572785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Владислав </a:t>
            </a:r>
          </a:p>
          <a:p>
            <a:pPr algn="ctr"/>
            <a:r>
              <a:rPr lang="ru-RU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Товарищтайевич</a:t>
            </a:r>
            <a:endParaRPr lang="ru-RU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ХОВАЛЫГ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5842" name="Picture 2" descr="http://www.tuvaonline.ru/uploads/posts/2012-08/1344398593_kyzyl-inf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628819"/>
            <a:ext cx="3695702" cy="4346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066800"/>
          </a:xfrm>
        </p:spPr>
        <p:txBody>
          <a:bodyPr/>
          <a:lstStyle/>
          <a:p>
            <a:r>
              <a:rPr lang="ru-RU" dirty="0" smtClean="0"/>
              <a:t>Заключение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Подведение итогов</a:t>
            </a:r>
          </a:p>
          <a:p>
            <a:r>
              <a:rPr lang="ru-RU" dirty="0" smtClean="0"/>
              <a:t>Подсчет баллов </a:t>
            </a:r>
          </a:p>
          <a:p>
            <a:r>
              <a:rPr lang="ru-RU" dirty="0" smtClean="0"/>
              <a:t>Слово жюри </a:t>
            </a:r>
          </a:p>
          <a:p>
            <a:r>
              <a:rPr lang="ru-RU" dirty="0" smtClean="0"/>
              <a:t>Награждение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0"/>
            <a:ext cx="8460432" cy="2438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Конституция </a:t>
            </a: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Российской </a:t>
            </a: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Федерации</a:t>
            </a:r>
            <a:b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000" dirty="0" smtClean="0">
                <a:solidFill>
                  <a:srgbClr val="DA40D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4000" dirty="0" smtClean="0">
                <a:solidFill>
                  <a:srgbClr val="DA40D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4000" dirty="0" smtClean="0">
              <a:solidFill>
                <a:srgbClr val="DA40D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428736"/>
            <a:ext cx="8229600" cy="5181600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(от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латин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-установление) 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Закон государства, определяющий основы государственного и общественного строя, систему органов власти, порядок их образования и деятельности, права и обязанности граждан. В соответствии с Конституцией формируется все законодательство государства, т.е. его законы.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конституц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1513" y="0"/>
            <a:ext cx="46624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5" descr="22297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81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://s2.goodfon.ru/wallpaper/previews-middle/406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2610683"/>
            <a:ext cx="9300944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Представление команд:</a:t>
            </a:r>
          </a:p>
          <a:p>
            <a:pPr marL="914400" indent="-914400" algn="ctr">
              <a:buAutoNum type="arabicPeriod"/>
            </a:pPr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Название </a:t>
            </a:r>
          </a:p>
          <a:p>
            <a:pPr marL="914400" indent="-914400" algn="ctr">
              <a:buAutoNum type="arabicPeriod"/>
            </a:pPr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Девиз </a:t>
            </a:r>
          </a:p>
          <a:p>
            <a:pPr marL="914400" indent="-914400" algn="ctr">
              <a:buAutoNum type="arabicPeriod"/>
            </a:pPr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Капитан</a:t>
            </a:r>
          </a:p>
          <a:p>
            <a:pPr marL="914400" indent="-914400" algn="ctr">
              <a:buAutoNum type="arabicPeriod"/>
            </a:pPr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Отличительный знак</a:t>
            </a:r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://s2.goodfon.ru/wallpaper/previews-middle/406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7158" y="0"/>
            <a:ext cx="84296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4F8A"/>
                </a:solidFill>
              </a:rPr>
              <a:t>1 тур. Блиц-опрос</a:t>
            </a:r>
          </a:p>
          <a:p>
            <a:pPr algn="ctr"/>
            <a:r>
              <a:rPr lang="ru-RU" sz="2000" b="1" dirty="0" smtClean="0">
                <a:solidFill>
                  <a:srgbClr val="004F8A"/>
                </a:solidFill>
              </a:rPr>
              <a:t>За каждый правильный ответ опередившая команда получает 1 балл.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000108"/>
            <a:ext cx="9144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1. Что такое референдум? </a:t>
            </a:r>
          </a:p>
          <a:p>
            <a:r>
              <a:rPr lang="ru-RU" sz="2000" b="1" dirty="0" smtClean="0"/>
              <a:t>2. Кто является гарантом Конституции РФ?</a:t>
            </a:r>
          </a:p>
          <a:p>
            <a:r>
              <a:rPr lang="ru-RU" sz="2000" b="1" dirty="0" smtClean="0"/>
              <a:t>3. Носитель суверенитета и единственный источник власти в Российской Федерации?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4. С какого возраста можно самостоятельно осуществлять в полном объеме свои права?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5. Как называется торжественное вступление к тексту Конституции?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6. Как называется выражение недоверия Президенту со стороны парламента?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7. К какому виду административно-территориального устройства относится Российская Федерация?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8. К какому виду по форме правления относится Российская Федерация?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9. Как называется высший орган исполнительной власти Российской Федерации?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10. Как называется высший орган законодательной власти Российской Федерации? </a:t>
            </a:r>
          </a:p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/>
              <a:t>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://s4.goodfon.ru/wallpaper/previews-middle/2355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88078" y="0"/>
            <a:ext cx="875592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 тур. 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Все в жизни случается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99108" y="5214950"/>
            <a:ext cx="75344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Обсуждение ситуаций 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1 ситуация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02924"/>
          </a:xfrm>
        </p:spPr>
        <p:txBody>
          <a:bodyPr/>
          <a:lstStyle/>
          <a:p>
            <a:r>
              <a:rPr lang="ru-RU" dirty="0" smtClean="0"/>
              <a:t>Жители одного маленького городка были потрясены известием о жестоком преступлении: кто-то убил маленькую девочку. Подозрение пало на одного из жителей. Дальше случилось следующее: разъярённая толпа заживо сожгла "выявленного" ею "преступника" на площади городка. </a:t>
            </a:r>
          </a:p>
          <a:p>
            <a:r>
              <a:rPr lang="ru-RU" dirty="0" smtClean="0"/>
              <a:t>Правильно ли поступили жители данного городка? </a:t>
            </a:r>
          </a:p>
          <a:p>
            <a:r>
              <a:rPr lang="ru-RU" dirty="0" smtClean="0"/>
              <a:t>Какое право нарушено по Конституции РФ?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2 ситуация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02924"/>
          </a:xfrm>
        </p:spPr>
        <p:txBody>
          <a:bodyPr/>
          <a:lstStyle/>
          <a:p>
            <a:r>
              <a:rPr lang="ru-RU" dirty="0" smtClean="0"/>
              <a:t>У вас день рождения и большая шумная компания. Соседка по дому просит сделать музыку тише и не шуметь, так как уже вечер. Как же быть: поговорить с друзьями или не обращать внимания на старушку, ведь вы имеете право на досуг и культурную жизнь? </a:t>
            </a:r>
          </a:p>
          <a:p>
            <a:r>
              <a:rPr lang="ru-RU" dirty="0" smtClean="0"/>
              <a:t>Как вы должны поступить? </a:t>
            </a:r>
          </a:p>
          <a:p>
            <a:r>
              <a:rPr lang="ru-RU" dirty="0" smtClean="0"/>
              <a:t>В данном случае какие права и чьи (ваши или соседки) нарушаются?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177</TotalTime>
  <Words>854</Words>
  <Application>Microsoft Office PowerPoint</Application>
  <PresentationFormat>Экран (4:3)</PresentationFormat>
  <Paragraphs>149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Остин</vt:lpstr>
      <vt:lpstr>Презентация PowerPoint</vt:lpstr>
      <vt:lpstr>Презентация PowerPoint</vt:lpstr>
      <vt:lpstr>Конституция  Российской Федерации  </vt:lpstr>
      <vt:lpstr>Презентация PowerPoint</vt:lpstr>
      <vt:lpstr>Презентация PowerPoint</vt:lpstr>
      <vt:lpstr>Презентация PowerPoint</vt:lpstr>
      <vt:lpstr>Презентация PowerPoint</vt:lpstr>
      <vt:lpstr>1 ситуация </vt:lpstr>
      <vt:lpstr>2 ситуация </vt:lpstr>
      <vt:lpstr>3 ситуация </vt:lpstr>
      <vt:lpstr>4 ситуация </vt:lpstr>
      <vt:lpstr>5 ситуация </vt:lpstr>
      <vt:lpstr>Презентация PowerPoint</vt:lpstr>
      <vt:lpstr>Изречения и высказывания о праве</vt:lpstr>
      <vt:lpstr>Презентация PowerPoint</vt:lpstr>
      <vt:lpstr>Задание 1-й команде </vt:lpstr>
      <vt:lpstr>Задание 2-й команде </vt:lpstr>
      <vt:lpstr>Задание 3-й команде </vt:lpstr>
      <vt:lpstr>Задание 4-й команде </vt:lpstr>
      <vt:lpstr>Задание 5-й команде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Заключение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Сат</dc:creator>
  <cp:lastModifiedBy>HP</cp:lastModifiedBy>
  <cp:revision>42</cp:revision>
  <dcterms:created xsi:type="dcterms:W3CDTF">2013-12-11T09:17:14Z</dcterms:created>
  <dcterms:modified xsi:type="dcterms:W3CDTF">2013-12-12T06:17:28Z</dcterms:modified>
</cp:coreProperties>
</file>