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278" r:id="rId3"/>
    <p:sldId id="279" r:id="rId4"/>
    <p:sldId id="292" r:id="rId5"/>
    <p:sldId id="295" r:id="rId6"/>
    <p:sldId id="280" r:id="rId7"/>
    <p:sldId id="303" r:id="rId8"/>
    <p:sldId id="297" r:id="rId9"/>
    <p:sldId id="299" r:id="rId10"/>
    <p:sldId id="30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EAA43-F8DE-498B-8ABD-65DC66651089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70C1A-312E-4B29-B7ED-AF2EC62F3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85786" y="357166"/>
            <a:ext cx="7499350" cy="128588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 истории возникновения графических способов изображений и чертежа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Содержимое 3" descr="Image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57686" y="2000240"/>
            <a:ext cx="4572032" cy="4071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20" y="2000240"/>
            <a:ext cx="4000502" cy="40934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Corbel" pitchFamily="34" charset="0"/>
              </a:rPr>
              <a:t>Чертежи на Руси изготавливались «</a:t>
            </a:r>
            <a:r>
              <a:rPr lang="ru-RU" sz="2000" dirty="0" err="1" smtClean="0">
                <a:latin typeface="Corbel" pitchFamily="34" charset="0"/>
              </a:rPr>
              <a:t>чертежщиками</a:t>
            </a:r>
            <a:r>
              <a:rPr lang="ru-RU" sz="2000" dirty="0">
                <a:latin typeface="Corbel" pitchFamily="34" charset="0"/>
              </a:rPr>
              <a:t>» (чертежниками), упоминание о которых можно найти в «Пушкарском приказе» Ивана IV. Другие изображения — чертежи-рисунки, представляли собой вид на сооружение «с высоты птичьего полета» и широко использовались русскими мастерами и строителями. Примером может служить чертеж-план части Кремля, выполненный П. Годуновым в начале XVII в.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амина папка\Все для эл през\фоны для презентаций\126 фоны для презентаций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Выскажитесь одним предложением, выбирая начало фразы из</a:t>
            </a:r>
            <a:r>
              <a:rPr kumimoji="0" lang="ru-RU" sz="28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перечисленных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1287244"/>
            <a:ext cx="42862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Сегодня я узнала…</a:t>
            </a:r>
          </a:p>
          <a:p>
            <a:pPr>
              <a:buFont typeface="+mj-lt"/>
              <a:buAutoNum type="arabicPeriod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Было интересно…</a:t>
            </a:r>
          </a:p>
          <a:p>
            <a:pPr>
              <a:buFont typeface="+mj-lt"/>
              <a:buAutoNum type="arabicPeriod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Было трудно…</a:t>
            </a:r>
          </a:p>
          <a:p>
            <a:pPr>
              <a:buFont typeface="+mj-lt"/>
              <a:buAutoNum type="arabicPeriod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Я выполняла задания…</a:t>
            </a:r>
          </a:p>
          <a:p>
            <a:pPr>
              <a:buFont typeface="+mj-lt"/>
              <a:buAutoNum type="arabicPeriod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Я поняла, что…</a:t>
            </a:r>
          </a:p>
          <a:p>
            <a:pPr>
              <a:buFont typeface="+mj-lt"/>
              <a:buAutoNum type="arabicPeriod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Теперь я могу…</a:t>
            </a:r>
          </a:p>
          <a:p>
            <a:pPr>
              <a:buFont typeface="+mj-lt"/>
              <a:buAutoNum type="arabicPeriod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Я почувствовала, что…</a:t>
            </a:r>
          </a:p>
          <a:p>
            <a:pPr>
              <a:buFont typeface="+mj-lt"/>
              <a:buAutoNum type="arabicPeriod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Я приобрела…</a:t>
            </a:r>
          </a:p>
          <a:p>
            <a:pPr>
              <a:buFont typeface="+mj-lt"/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9. Я научилась…</a:t>
            </a:r>
          </a:p>
          <a:p>
            <a:pPr>
              <a:buFont typeface="+mj-lt"/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10. У меня получилось …</a:t>
            </a:r>
          </a:p>
          <a:p>
            <a:pPr>
              <a:buFont typeface="+mj-lt"/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11. Я смогла…</a:t>
            </a:r>
          </a:p>
          <a:p>
            <a:pPr>
              <a:buFont typeface="+mj-lt"/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12. Я попробую…</a:t>
            </a:r>
          </a:p>
          <a:p>
            <a:pPr>
              <a:buFont typeface="+mj-lt"/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13. Меня удивило…</a:t>
            </a:r>
          </a:p>
          <a:p>
            <a:pPr>
              <a:buFont typeface="+mj-lt"/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14. Урок дал мне для жизни…</a:t>
            </a:r>
          </a:p>
          <a:p>
            <a:pPr>
              <a:buFont typeface="+mj-lt"/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15. Мне захотелось…</a:t>
            </a:r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2960" y="274638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Масштаб, масштабная линейка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85720" y="1142984"/>
            <a:ext cx="6858048" cy="264320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Масштабом называется отношение линейных размеров изображенного на чертеже предмета к его размерам в                              натуре.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000504"/>
            <a:ext cx="190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671738" y="3686188"/>
            <a:ext cx="6667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42910" y="0"/>
            <a:ext cx="7858180" cy="157161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Построение чертежа фартука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85786" y="1500174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358216" y="2285992"/>
            <a:ext cx="157084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43240" y="1000108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1000108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</a:t>
            </a:r>
            <a:r>
              <a:rPr lang="ru-RU" dirty="0" smtClean="0">
                <a:solidFill>
                  <a:srgbClr val="0070C0"/>
                </a:solidFill>
              </a:rPr>
              <a:t>1</a:t>
            </a:r>
            <a:endParaRPr lang="ru-RU" sz="2800" dirty="0">
              <a:solidFill>
                <a:srgbClr val="0070C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-1571668" y="3857628"/>
            <a:ext cx="47149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86116" y="257174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Т</a:t>
            </a:r>
            <a:endParaRPr lang="ru-RU" sz="2800" dirty="0">
              <a:solidFill>
                <a:srgbClr val="0070C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0800000">
            <a:off x="785786" y="3071810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785786" y="6215082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1678761" y="2178835"/>
            <a:ext cx="1571636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1571604" y="378619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072332" y="4285462"/>
            <a:ext cx="99933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2143108" y="4286256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571604" y="4786322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4282" y="2571744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Т </a:t>
            </a:r>
            <a:r>
              <a:rPr lang="ru-RU" dirty="0" smtClean="0">
                <a:solidFill>
                  <a:srgbClr val="0070C0"/>
                </a:solidFill>
              </a:rPr>
              <a:t>1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57356" y="2571744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Т</a:t>
            </a:r>
            <a:r>
              <a:rPr lang="ru-RU" dirty="0" smtClean="0">
                <a:solidFill>
                  <a:srgbClr val="0070C0"/>
                </a:solidFill>
              </a:rPr>
              <a:t>2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3108" y="1000108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</a:t>
            </a:r>
            <a:r>
              <a:rPr lang="ru-RU" dirty="0" smtClean="0">
                <a:solidFill>
                  <a:srgbClr val="0070C0"/>
                </a:solidFill>
              </a:rPr>
              <a:t>2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86116" y="328612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5984" y="3286124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</a:t>
            </a:r>
            <a:r>
              <a:rPr lang="ru-RU" dirty="0" smtClean="0">
                <a:solidFill>
                  <a:srgbClr val="0070C0"/>
                </a:solidFill>
              </a:rPr>
              <a:t>1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14414" y="3286124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</a:t>
            </a:r>
            <a:r>
              <a:rPr lang="ru-RU" dirty="0" smtClean="0">
                <a:solidFill>
                  <a:srgbClr val="0070C0"/>
                </a:solidFill>
              </a:rPr>
              <a:t>2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2976" y="4786322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</a:t>
            </a:r>
            <a:r>
              <a:rPr lang="ru-RU" dirty="0" smtClean="0">
                <a:solidFill>
                  <a:srgbClr val="0070C0"/>
                </a:solidFill>
              </a:rPr>
              <a:t>4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0298" y="4786322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</a:t>
            </a:r>
            <a:r>
              <a:rPr lang="ru-RU" dirty="0" smtClean="0">
                <a:solidFill>
                  <a:srgbClr val="0070C0"/>
                </a:solidFill>
              </a:rPr>
              <a:t>3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7554" y="5715016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Н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5720" y="5715016"/>
            <a:ext cx="526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Н</a:t>
            </a:r>
            <a:r>
              <a:rPr lang="ru-RU" dirty="0" smtClean="0">
                <a:solidFill>
                  <a:srgbClr val="0070C0"/>
                </a:solidFill>
              </a:rPr>
              <a:t>1</a:t>
            </a:r>
            <a:endParaRPr lang="ru-RU" sz="2800" dirty="0">
              <a:solidFill>
                <a:srgbClr val="0070C0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1571604" y="4643446"/>
            <a:ext cx="314327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43306" y="164305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 Строим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86446" y="157161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(.) 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43306" y="2000240"/>
            <a:ext cx="371477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ВВ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 Сб:2+6=42:2+6=27  (     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ВТ = ДН = 18                      (   )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ТН = ДФ = 45                     (   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ВВ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= 7                                (     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ТТ2 = 9                                (    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 ТК = 7                                  (    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 КК1 = 7                                (     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 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= 14                            (     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= 14                           (     )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 rot="10800000">
            <a:off x="4857752" y="164305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5072066" y="178592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643306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57818" y="1571612"/>
            <a:ext cx="41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=&gt;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364330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43306" y="3071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43306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43306" y="3786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43306" y="4143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3306" y="4500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71868" y="4857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rot="10800000">
            <a:off x="6572264" y="228599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>
            <a:off x="6572264" y="271462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5400000">
            <a:off x="6573058" y="314245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10800000">
            <a:off x="6572264" y="350043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10800000">
            <a:off x="6572264" y="392906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10800000">
            <a:off x="6643702" y="4786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10800000">
            <a:off x="6643702" y="557214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5400000">
            <a:off x="6573058" y="514271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rot="5400000">
            <a:off x="6573058" y="435690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decel="1000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900" decel="1000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00" decel="1000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9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900" decel="100000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3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52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1953" y="285728"/>
            <a:ext cx="714009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96646" indent="-514350"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Рыбки плавали – ныряли</a:t>
            </a:r>
          </a:p>
          <a:p>
            <a:pPr marL="596646" indent="-514350" algn="ctr" fontAlgn="auto">
              <a:spcAft>
                <a:spcPts val="0"/>
              </a:spcAft>
              <a:defRPr/>
            </a:pPr>
            <a:endParaRPr lang="ru-RU" sz="36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596646" indent="-514350" algn="ctr" fontAlgn="auto">
              <a:spcAft>
                <a:spcPts val="0"/>
              </a:spcAft>
              <a:defRPr/>
            </a:pPr>
            <a:endParaRPr lang="ru-RU" sz="36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В теплой тепленькой воде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То сойдутся – разойдутся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То зароются в песке</a:t>
            </a:r>
            <a:endParaRPr lang="ru-RU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Мои документы\Мамина папка\Конкурс Мой лучший урок\Фото для откр урока\детские-рамки-для-фотошопа-279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51" y="0"/>
            <a:ext cx="92155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571480"/>
            <a:ext cx="7371762" cy="44012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464" fontAlgn="auto"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Буратино шёл –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шёл</a:t>
            </a: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65760" indent="-283464" algn="ctr" fontAlgn="auto">
              <a:spcAft>
                <a:spcPts val="0"/>
              </a:spcAft>
              <a:defRPr/>
            </a:pP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И грибочек нашёл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Раз нагнулся, два нагнулся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тихонько потянулся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2960" y="274638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Геометрические фигуры, полученные при построении чертежа, и детали фартука.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29588" y="1499380"/>
            <a:ext cx="42862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750993" y="2106603"/>
            <a:ext cx="121444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>
            <a:off x="1643836" y="2713826"/>
            <a:ext cx="71438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179489" y="1963727"/>
            <a:ext cx="1214446" cy="2857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28596" y="3071810"/>
            <a:ext cx="192882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858018" y="4572008"/>
            <a:ext cx="2999602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-1071602" y="4572008"/>
            <a:ext cx="300039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8596" y="6072206"/>
            <a:ext cx="192882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571868" y="1785926"/>
            <a:ext cx="64294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571868" y="2357430"/>
            <a:ext cx="64294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3929852" y="2070884"/>
            <a:ext cx="57150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286910" y="2070884"/>
            <a:ext cx="57150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928794" y="22859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57356" y="550070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14744" y="192880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28926" y="2714620"/>
            <a:ext cx="3703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– нагрудник (трапеция)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28926" y="3286124"/>
            <a:ext cx="4111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– фартук (прямоугольник)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28926" y="3786190"/>
            <a:ext cx="3084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– карман (квадрат)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39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Технические условия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1142984"/>
            <a:ext cx="6071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контроль качества чертежа фартука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071678"/>
            <a:ext cx="5723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проверка правильности построения чертежа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и качества работы.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928934"/>
            <a:ext cx="61315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Проверить верность расчета п. 2 инструкционной карты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Проверить ширину чертежа  ВВ1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Проверить правильность построения прямых углов;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Проверить совпадают ли величины: длина нагрудника в </a:t>
            </a:r>
          </a:p>
          <a:p>
            <a:pPr marL="342900" indent="-342900"/>
            <a:r>
              <a:rPr lang="ru-RU" dirty="0" smtClean="0"/>
              <a:t>       таблице расчета и длина отрезка ВТ на чертеже;</a:t>
            </a:r>
          </a:p>
          <a:p>
            <a:pPr marL="342900" indent="-342900">
              <a:buAutoNum type="arabicPeriod" startAt="5"/>
            </a:pPr>
            <a:r>
              <a:rPr lang="ru-RU" dirty="0" smtClean="0"/>
              <a:t>Проверить форму кармана. </a:t>
            </a:r>
          </a:p>
          <a:p>
            <a:pPr marL="342900" indent="-342900"/>
            <a:r>
              <a:rPr lang="ru-RU" dirty="0" smtClean="0"/>
              <a:t>       Это должен быть квадрат с длиной стороны 14 см.</a:t>
            </a:r>
          </a:p>
          <a:p>
            <a:pPr marL="342900" indent="-342900">
              <a:buAutoNum type="arabicPeriod" startAt="6"/>
            </a:pPr>
            <a:r>
              <a:rPr lang="ru-RU" dirty="0" smtClean="0"/>
              <a:t>Проверить аккуратность начертания линий. </a:t>
            </a:r>
          </a:p>
          <a:p>
            <a:pPr marL="342900" indent="-342900"/>
            <a:r>
              <a:rPr lang="ru-RU" dirty="0" smtClean="0"/>
              <a:t>       Линии должны быть ровные, четкие</a:t>
            </a:r>
            <a:r>
              <a:rPr lang="ru-RU" smtClean="0"/>
              <a:t>. </a:t>
            </a:r>
            <a:endParaRPr lang="ru-RU" dirty="0" smtClean="0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Кроссворд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2056686"/>
            <a:ext cx="378618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buFont typeface="Gill Sans MT" pitchFamily="34" charset="0"/>
              <a:buAutoNum type="arabicPeriod"/>
            </a:pPr>
            <a:r>
              <a:rPr lang="ru-RU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Швейное изделие, предохраняющее одежду от загрязнения. </a:t>
            </a:r>
            <a:endParaRPr lang="ru-RU" b="1" dirty="0">
              <a:ea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buFont typeface="Gill Sans MT" pitchFamily="34" charset="0"/>
              <a:buAutoNum type="arabicPeriod"/>
            </a:pPr>
            <a:r>
              <a:rPr lang="ru-RU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Чертежный инструмент, с помощью которого проводят линии и отмеряют длину. </a:t>
            </a:r>
            <a:endParaRPr lang="ru-RU" b="1" dirty="0"/>
          </a:p>
          <a:p>
            <a:pPr marL="342900" indent="-342900" eaLnBrk="0" hangingPunct="0">
              <a:buFont typeface="Gill Sans MT" pitchFamily="34" charset="0"/>
              <a:buAutoNum type="arabicPeriod"/>
            </a:pPr>
            <a:r>
              <a:rPr lang="ru-RU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Уменьшенное изображение чертежа. </a:t>
            </a:r>
            <a:endParaRPr lang="ru-RU" b="1" dirty="0"/>
          </a:p>
          <a:p>
            <a:pPr marL="342900" indent="-342900" eaLnBrk="0" hangingPunct="0">
              <a:buFont typeface="Gill Sans MT" pitchFamily="34" charset="0"/>
              <a:buAutoNum type="arabicPeriod"/>
            </a:pPr>
            <a:r>
              <a:rPr lang="ru-RU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Условное изображение предмета, выполненное с помощью чертежных инструментов. </a:t>
            </a:r>
            <a:endParaRPr lang="ru-RU" b="1" dirty="0"/>
          </a:p>
          <a:p>
            <a:pPr marL="342900" indent="-342900" eaLnBrk="0" hangingPunct="0">
              <a:buFont typeface="Gill Sans MT" pitchFamily="34" charset="0"/>
              <a:buAutoNum type="arabicPeriod"/>
            </a:pPr>
            <a:r>
              <a:rPr lang="ru-RU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Прямая линия, имеющая начало и не имеющая конца. </a:t>
            </a:r>
            <a:endParaRPr lang="ru-RU" b="1" dirty="0"/>
          </a:p>
          <a:p>
            <a:pPr marL="342900" indent="-342900" eaLnBrk="0" hangingPunct="0">
              <a:buFont typeface="Gill Sans MT" pitchFamily="34" charset="0"/>
              <a:buAutoNum type="arabicPeriod"/>
            </a:pPr>
            <a:r>
              <a:rPr lang="ru-RU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Деталь фартука. </a:t>
            </a:r>
            <a:endParaRPr lang="ru-RU" b="1" dirty="0"/>
          </a:p>
          <a:p>
            <a:pPr marL="342900" indent="-342900" eaLnBrk="0" hangingPunct="0">
              <a:buFont typeface="Gill Sans MT" pitchFamily="34" charset="0"/>
              <a:buAutoNum type="arabicPeriod"/>
            </a:pPr>
            <a:r>
              <a:rPr lang="ru-RU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Фигура, образованная двумя лучами. </a:t>
            </a:r>
            <a:endParaRPr lang="ru-RU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48" y="1071546"/>
            <a:ext cx="7500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Отгадав все слова кроссворда, вы угадаете ключевое слово – профессия человека, занимающегося разработкой чертежей.</a:t>
            </a:r>
            <a:endParaRPr lang="ru-RU" sz="2000" dirty="0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92880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192880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192880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192880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192880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192880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43570" y="2357430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643570" y="278605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43504" y="278605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278605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43636" y="278605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43702" y="278605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й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643570" y="3214686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143504" y="3214686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643438" y="3214686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143636" y="3214686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ш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643702" y="3214686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143504" y="407194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143768" y="492919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643834" y="492919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143900" y="492919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143504" y="5786454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143636" y="5786454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643438" y="5786454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643570" y="492919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643570" y="4500570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643570" y="3643314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643570" y="407194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143768" y="278605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643834" y="278605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143768" y="3214686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643834" y="3214686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643438" y="407194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143636" y="407194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643702" y="407194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143768" y="407194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643570" y="5357826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643570" y="5786454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143504" y="4500570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143636" y="4500570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143636" y="492919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643702" y="4929198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5643570" y="621508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2786050" y="19288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4286248" y="27860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4286248" y="32146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4286248" y="40719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4786314" y="45005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5357818" y="49291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4357686" y="5786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1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1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0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1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0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31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3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0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41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42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4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4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0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51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52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5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5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0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61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62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6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6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0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71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72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7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7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0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81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82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8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8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90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91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92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9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9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9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0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01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02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0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0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build="allAtOnce" animBg="1"/>
      <p:bldP spid="15" grpId="0" build="allAtOnce" animBg="1"/>
      <p:bldP spid="16" grpId="0" build="allAtOnce" animBg="1"/>
      <p:bldP spid="21" grpId="0" build="allAtOnce" animBg="1"/>
      <p:bldP spid="33" grpId="0" build="allAtOnce" animBg="1"/>
      <p:bldP spid="34" grpId="0" build="allAtOnce" animBg="1"/>
      <p:bldP spid="35" grpId="0" build="allAtOnce" animBg="1"/>
      <p:bldP spid="36" grpId="0" build="allAtOnce" animBg="1"/>
      <p:bldP spid="45" grpId="0" build="allAtOnce" animBg="1"/>
      <p:bldP spid="46" grpId="0" build="allAtOnce" animBg="1"/>
      <p:bldP spid="58" grpId="0" build="allAtOnce" animBg="1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436" cy="686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S Mincho" pitchFamily="49" charset="-128"/>
                <a:ea typeface="MS Mincho" pitchFamily="49" charset="-128"/>
                <a:cs typeface="+mn-cs"/>
              </a:rPr>
              <a:t>Наше конструкторское бюро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S Mincho" pitchFamily="49" charset="-128"/>
                <a:ea typeface="MS Mincho" pitchFamily="49" charset="-128"/>
                <a:cs typeface="+mn-cs"/>
              </a:rPr>
              <a:t> справилось 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S Mincho" pitchFamily="49" charset="-128"/>
                <a:ea typeface="MS Mincho" pitchFamily="49" charset="-128"/>
                <a:cs typeface="+mn-cs"/>
              </a:rPr>
              <a:t>с проблемной задачей 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S Mincho" pitchFamily="49" charset="-128"/>
                <a:ea typeface="MS Mincho" pitchFamily="49" charset="-128"/>
                <a:cs typeface="+mn-cs"/>
              </a:rPr>
              <a:t>и 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S Mincho" pitchFamily="49" charset="-128"/>
                <a:ea typeface="MS Mincho" pitchFamily="49" charset="-128"/>
                <a:cs typeface="+mn-cs"/>
              </a:rPr>
              <a:t>достигло поставленной цели!</a:t>
            </a:r>
            <a:endParaRPr kumimoji="0" lang="ru-RU" sz="4000" b="1" i="0" u="none" strike="noStrike" kern="1200" normalizeH="0" baseline="0" noProof="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MS Mincho" pitchFamily="49" charset="-128"/>
              <a:ea typeface="MS Mincho" pitchFamily="49" charset="-128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357430"/>
            <a:ext cx="731700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Поздравляю</a:t>
            </a:r>
            <a:r>
              <a:rPr lang="ru-RU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553</Words>
  <Application>Microsoft Office PowerPoint</Application>
  <PresentationFormat>Экран (4:3)</PresentationFormat>
  <Paragraphs>150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Технические условия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</dc:creator>
  <cp:lastModifiedBy>На</cp:lastModifiedBy>
  <cp:revision>83</cp:revision>
  <dcterms:created xsi:type="dcterms:W3CDTF">2011-10-14T17:09:03Z</dcterms:created>
  <dcterms:modified xsi:type="dcterms:W3CDTF">2012-07-12T11:50:35Z</dcterms:modified>
</cp:coreProperties>
</file>