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9"/>
  </p:notesMasterIdLst>
  <p:sldIdLst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26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990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9900" y="10156825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E50D9E08-F7B1-4B71-8487-965A7CD857E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7AF8A7-6496-4831-BB89-E8985BAA4145}" type="slidenum">
              <a:rPr lang="ru-RU"/>
              <a:pPr/>
              <a:t>1</a:t>
            </a:fld>
            <a:endParaRPr lang="ru-RU"/>
          </a:p>
        </p:txBody>
      </p:sp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73FEBD-E496-4F89-98E8-1A6CBAAE77B5}" type="slidenum">
              <a:rPr lang="ru-RU"/>
              <a:pPr/>
              <a:t>2</a:t>
            </a:fld>
            <a:endParaRPr lang="ru-RU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8E4BCE-ACB8-45E8-AD0F-19F795D395E3}" type="slidenum">
              <a:rPr lang="ru-RU"/>
              <a:pPr/>
              <a:t>3</a:t>
            </a:fld>
            <a:endParaRPr lang="ru-RU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06CA5F-0441-426F-81EA-810786488100}" type="slidenum">
              <a:rPr lang="ru-RU"/>
              <a:pPr/>
              <a:t>4</a:t>
            </a:fld>
            <a:endParaRPr lang="ru-RU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3CACF1-BD2C-4840-B64E-8A778E90D451}" type="slidenum">
              <a:rPr lang="ru-RU"/>
              <a:pPr/>
              <a:t>5</a:t>
            </a:fld>
            <a:endParaRPr lang="ru-RU"/>
          </a:p>
        </p:txBody>
      </p:sp>
      <p:sp>
        <p:nvSpPr>
          <p:cNvPr id="16385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0" y="0"/>
            <a:ext cx="1588" cy="42037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77B699C-5E07-4A98-A4A9-7AB06978379D}" type="slidenum">
              <a:rPr lang="ru-RU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pPr>
                <a:lnSpc>
                  <a:spcPct val="100000"/>
                </a:lnSpc>
              </a:pPr>
              <a:t>5</a:t>
            </a:fld>
            <a:endParaRPr lang="ru-RU">
              <a:solidFill>
                <a:srgbClr val="000000"/>
              </a:solidFill>
              <a:latin typeface="+mn-lt" charset="0"/>
              <a:ea typeface="+mn-ea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4C6F70-4BCD-4E97-8BC7-EE6A58A3FAA3}" type="slidenum">
              <a:rPr lang="ru-RU"/>
              <a:pPr/>
              <a:t>6</a:t>
            </a:fld>
            <a:endParaRPr lang="ru-RU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304800" y="328613"/>
            <a:ext cx="8531225" cy="61960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ADADA"/>
              </a:gs>
            </a:gsLst>
            <a:lin ang="5400000" scaled="1"/>
          </a:gradFill>
          <a:ln w="2160">
            <a:solidFill>
              <a:srgbClr val="A4A4A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419100" y="433388"/>
            <a:ext cx="8305800" cy="5486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A1A1A1"/>
              </a:gs>
            </a:gsLst>
            <a:path path="shape">
              <a:fillToRect l="29999" t="29999" r="70001" b="70001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304800" y="328613"/>
            <a:ext cx="8531225" cy="61960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ADADA"/>
              </a:gs>
            </a:gsLst>
            <a:lin ang="5400000" scaled="1"/>
          </a:gradFill>
          <a:ln w="2160">
            <a:solidFill>
              <a:srgbClr val="A4A4A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419100" y="433388"/>
            <a:ext cx="8305800" cy="31083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A1A1A1"/>
              </a:gs>
            </a:gsLst>
            <a:path path="shape">
              <a:fillToRect l="29999" t="29999" r="70001" b="70001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062663" y="6111875"/>
            <a:ext cx="2286000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Для правки текста заголовка щелкните мышью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Для правки структуры щелкните мышью</a:t>
            </a:r>
          </a:p>
          <a:p>
            <a:pPr lvl="1"/>
            <a:r>
              <a:rPr lang="ru-RU" smtClean="0"/>
              <a:t>Второй уровень структуры</a:t>
            </a:r>
          </a:p>
          <a:p>
            <a:pPr lvl="2"/>
            <a:r>
              <a:rPr lang="ru-RU" smtClean="0"/>
              <a:t>Третий уровень структуры</a:t>
            </a:r>
          </a:p>
          <a:p>
            <a:pPr lvl="3"/>
            <a:r>
              <a:rPr lang="ru-RU" smtClean="0"/>
              <a:t>Четвертый уровень структуры</a:t>
            </a:r>
          </a:p>
          <a:p>
            <a:pPr lvl="4"/>
            <a:r>
              <a:rPr lang="ru-RU" smtClean="0"/>
              <a:t>Пятый уровень структуры</a:t>
            </a:r>
          </a:p>
          <a:p>
            <a:pPr lvl="4"/>
            <a:r>
              <a:rPr lang="ru-RU" smtClean="0"/>
              <a:t>Шестой уровень структуры</a:t>
            </a:r>
          </a:p>
          <a:p>
            <a:pPr lvl="4"/>
            <a:r>
              <a:rPr lang="ru-RU" smtClean="0"/>
              <a:t>Седьмой уровень структуры</a:t>
            </a:r>
          </a:p>
          <a:p>
            <a:pPr lvl="4"/>
            <a:r>
              <a:rPr lang="ru-RU" smtClean="0"/>
              <a:t>Восьмой уровень структуры</a:t>
            </a:r>
          </a:p>
          <a:p>
            <a:pPr lvl="4"/>
            <a:r>
              <a:rPr lang="ru-RU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marL="1143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marL="1600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marL="20574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304800" y="328613"/>
            <a:ext cx="8531225" cy="61960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ADADA"/>
              </a:gs>
            </a:gsLst>
            <a:lin ang="5400000" scaled="1"/>
          </a:gradFill>
          <a:ln w="2160">
            <a:solidFill>
              <a:srgbClr val="A4A4A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419100" y="433388"/>
            <a:ext cx="8305800" cy="5486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A1A1A1"/>
              </a:gs>
            </a:gsLst>
            <a:path path="shape">
              <a:fillToRect l="29999" t="29999" r="70001" b="70001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062663" y="6111875"/>
            <a:ext cx="2286000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39553" y="836712"/>
            <a:ext cx="8064896" cy="56166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b="1" dirty="0">
                <a:solidFill>
                  <a:srgbClr val="72A1FF"/>
                </a:solidFill>
                <a:latin typeface="Verdana" charset="0"/>
                <a:ea typeface="DejaVu Sans" charset="0"/>
                <a:cs typeface="DejaVu Sans" charset="0"/>
              </a:rPr>
              <a:t>Исследовательская работа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b="1" dirty="0">
                <a:solidFill>
                  <a:srgbClr val="72A1FF"/>
                </a:solidFill>
                <a:latin typeface="Verdana" charset="0"/>
                <a:ea typeface="DejaVu Sans" charset="0"/>
                <a:cs typeface="DejaVu Sans" charset="0"/>
              </a:rPr>
              <a:t>по математике на тему: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2800" b="1" dirty="0">
              <a:solidFill>
                <a:srgbClr val="E90062"/>
              </a:solidFill>
              <a:latin typeface="Verdana" charset="0"/>
              <a:ea typeface="DejaVu Sans" charset="0"/>
              <a:cs typeface="DejaVu Sans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b="1" i="1" dirty="0">
                <a:solidFill>
                  <a:srgbClr val="CC0066"/>
                </a:solidFill>
                <a:latin typeface="Verdana" charset="0"/>
                <a:ea typeface="DejaVu Sans" charset="0"/>
                <a:cs typeface="DejaVu Sans" charset="0"/>
              </a:rPr>
              <a:t>«Преимущества газового отопления дома»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2800" b="1" dirty="0">
              <a:solidFill>
                <a:srgbClr val="E90062"/>
              </a:solidFill>
              <a:latin typeface="Verdana" charset="0"/>
              <a:ea typeface="DejaVu Sans" charset="0"/>
              <a:cs typeface="DejaVu Sans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2800" b="1" dirty="0">
              <a:solidFill>
                <a:srgbClr val="F1B2FF"/>
              </a:solidFill>
              <a:latin typeface="Verdana" charset="0"/>
              <a:ea typeface="DejaVu Sans" charset="0"/>
              <a:cs typeface="DejaVu Sans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b="1" dirty="0">
                <a:solidFill>
                  <a:srgbClr val="72A1FF"/>
                </a:solidFill>
                <a:latin typeface="Verdana" charset="0"/>
                <a:ea typeface="DejaVu Sans" charset="0"/>
                <a:cs typeface="DejaVu Sans" charset="0"/>
              </a:rPr>
              <a:t>Выполнила: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b="1" dirty="0">
                <a:solidFill>
                  <a:srgbClr val="72A1FF"/>
                </a:solidFill>
                <a:latin typeface="Verdana" charset="0"/>
                <a:ea typeface="DejaVu Sans" charset="0"/>
                <a:cs typeface="DejaVu Sans" charset="0"/>
              </a:rPr>
              <a:t>Ученица 7а класса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b="1" dirty="0">
                <a:solidFill>
                  <a:srgbClr val="72A1FF"/>
                </a:solidFill>
                <a:latin typeface="Verdana" charset="0"/>
                <a:ea typeface="DejaVu Sans" charset="0"/>
                <a:cs typeface="DejaVu Sans" charset="0"/>
              </a:rPr>
              <a:t> МОБУ СОШ д.Байназарово</a:t>
            </a:r>
          </a:p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b="1" dirty="0" err="1">
                <a:solidFill>
                  <a:srgbClr val="72A1FF"/>
                </a:solidFill>
                <a:latin typeface="Verdana" charset="0"/>
                <a:ea typeface="DejaVu Sans" charset="0"/>
                <a:cs typeface="DejaVu Sans" charset="0"/>
              </a:rPr>
              <a:t>Давлетшина</a:t>
            </a:r>
            <a:r>
              <a:rPr lang="ru-RU" sz="2800" b="1" dirty="0">
                <a:solidFill>
                  <a:srgbClr val="72A1FF"/>
                </a:solidFill>
                <a:latin typeface="Verdana" charset="0"/>
                <a:ea typeface="DejaVu Sans" charset="0"/>
                <a:cs typeface="DejaVu Sans" charset="0"/>
              </a:rPr>
              <a:t> </a:t>
            </a:r>
            <a:r>
              <a:rPr lang="ru-RU" sz="2800" b="1" dirty="0" err="1">
                <a:solidFill>
                  <a:srgbClr val="72A1FF"/>
                </a:solidFill>
                <a:latin typeface="Verdana" charset="0"/>
                <a:ea typeface="DejaVu Sans" charset="0"/>
                <a:cs typeface="DejaVu Sans" charset="0"/>
              </a:rPr>
              <a:t>Гульназира</a:t>
            </a:r>
            <a:r>
              <a:rPr lang="ru-RU" sz="2800" b="1" dirty="0">
                <a:solidFill>
                  <a:srgbClr val="72A1FF"/>
                </a:solidFill>
                <a:latin typeface="Verdana" charset="0"/>
                <a:ea typeface="DejaVu Sans" charset="0"/>
                <a:cs typeface="DejaVu Sans" charset="0"/>
              </a:rPr>
              <a:t> </a:t>
            </a:r>
            <a:r>
              <a:rPr lang="ru-RU" sz="2800" b="1" dirty="0" err="1">
                <a:solidFill>
                  <a:srgbClr val="72A1FF"/>
                </a:solidFill>
                <a:latin typeface="Verdana" charset="0"/>
                <a:ea typeface="DejaVu Sans" charset="0"/>
                <a:cs typeface="DejaVu Sans" charset="0"/>
              </a:rPr>
              <a:t>Ильдаровна</a:t>
            </a:r>
            <a:endParaRPr lang="ru-RU" sz="2800" b="1" dirty="0">
              <a:solidFill>
                <a:srgbClr val="72A1FF"/>
              </a:solidFill>
              <a:latin typeface="Verdana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03238" y="4983163"/>
            <a:ext cx="8183562" cy="1050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03238" y="530225"/>
            <a:ext cx="8183562" cy="4616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4400">
                <a:solidFill>
                  <a:srgbClr val="002776"/>
                </a:solidFill>
                <a:ea typeface="DejaVu Sans" charset="0"/>
                <a:cs typeface="DejaVu Sans" charset="0"/>
              </a:rPr>
              <a:t>Я выбрала эту тему так как в мире идёт экономический кризис,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4400">
                <a:solidFill>
                  <a:srgbClr val="002776"/>
                </a:solidFill>
                <a:ea typeface="DejaVu Sans" charset="0"/>
                <a:cs typeface="DejaVu Sans" charset="0"/>
              </a:rPr>
              <a:t> не хватает рабочих мест , малая зарплата , дорожает продукты и др.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03238" y="5989638"/>
            <a:ext cx="8183562" cy="2284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3600" b="1">
              <a:solidFill>
                <a:srgbClr val="FF6E9F"/>
              </a:solidFill>
              <a:latin typeface="Verdana" charset="0"/>
              <a:ea typeface="DejaVu Sans" charset="0"/>
              <a:cs typeface="DejaVu Sans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3600" b="1">
              <a:solidFill>
                <a:srgbClr val="FF6E9F"/>
              </a:solidFill>
              <a:latin typeface="Verdana" charset="0"/>
              <a:ea typeface="DejaVu Sans" charset="0"/>
              <a:cs typeface="DejaVu Sans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3600" b="1">
              <a:solidFill>
                <a:srgbClr val="FF6E9F"/>
              </a:solidFill>
              <a:latin typeface="Verdana" charset="0"/>
              <a:ea typeface="DejaVu Sans" charset="0"/>
              <a:cs typeface="DejaVu Sans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3600" b="1">
              <a:solidFill>
                <a:srgbClr val="FF6E9F"/>
              </a:solidFill>
              <a:latin typeface="Verdana" charset="0"/>
              <a:ea typeface="DejaVu Sans" charset="0"/>
              <a:cs typeface="DejaVu Sans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03238" y="642938"/>
            <a:ext cx="8183562" cy="4616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5400">
                <a:solidFill>
                  <a:srgbClr val="002776"/>
                </a:solidFill>
                <a:ea typeface="DejaVu Sans" charset="0"/>
                <a:cs typeface="DejaVu Sans" charset="0"/>
              </a:rPr>
              <a:t>Что выгодно :топить дом дровами или газовое отопление? 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403600"/>
            <a:ext cx="4335463" cy="2649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03238" y="5661025"/>
            <a:ext cx="8183562" cy="1235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8013" cy="5976664"/>
          </a:xfrm>
        </p:spPr>
        <p:txBody>
          <a:bodyPr/>
          <a:lstStyle/>
          <a:p>
            <a:r>
              <a:rPr lang="ba-RU" dirty="0" smtClean="0">
                <a:solidFill>
                  <a:schemeClr val="accent6">
                    <a:lumMod val="75000"/>
                  </a:schemeClr>
                </a:solidFill>
              </a:rPr>
              <a:t>Размер нашего дома 9х8 квадратных метров.В 2003 году мы провели газ. Для отопления дома мы за год затрачиваем 6000 рублей</a:t>
            </a:r>
            <a:r>
              <a:rPr lang="ba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03238" y="4983163"/>
            <a:ext cx="8183562" cy="1050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>
                <a:solidFill>
                  <a:srgbClr val="002776"/>
                </a:solidFill>
                <a:ea typeface="DejaVu Sans" charset="0"/>
                <a:cs typeface="DejaVu Sans" charset="0"/>
              </a:rPr>
              <a:t>Если будем отапливать древесиной , необходимо 20 куб.метров древесины .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>
                <a:solidFill>
                  <a:srgbClr val="002776"/>
                </a:solidFill>
                <a:ea typeface="DejaVu Sans" charset="0"/>
                <a:cs typeface="DejaVu Sans" charset="0"/>
              </a:rPr>
              <a:t>   1 куб.метр древесины стоит 350 рублей . 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>
                <a:solidFill>
                  <a:srgbClr val="002776"/>
                </a:solidFill>
                <a:ea typeface="DejaVu Sans" charset="0"/>
                <a:cs typeface="DejaVu Sans" charset="0"/>
              </a:rPr>
              <a:t>   20 куб.метр * 350 будет 7000 рублей . Но древесину ещё необходимо распилить . Для этого нужно бензин 15 литров по цене 26 рублей за литр . Это будет 390 рублей . После распиловки необходимо колоть по цене 100 рублей за 1 куб.метр . И того будет 2000 рублей . Таким образом , дрова обходятся 9390 рублей . Кроме того , дрова надо ещё занести в дом , топить печку , поддерживать огонь , затем закрыть вьюшку . А это тоже требует затраты и сил 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03238" y="4983163"/>
            <a:ext cx="8183562" cy="1050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4400" b="1">
                <a:solidFill>
                  <a:srgbClr val="CC0066"/>
                </a:solidFill>
                <a:ea typeface="DejaVu Sans" charset="0"/>
                <a:cs typeface="DejaVu Sans" charset="0"/>
              </a:rPr>
              <a:t>Вывод: </a:t>
            </a:r>
          </a:p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4400">
                <a:solidFill>
                  <a:srgbClr val="002776"/>
                </a:solidFill>
                <a:ea typeface="DejaVu Sans" charset="0"/>
                <a:cs typeface="DejaVu Sans" charset="0"/>
              </a:rPr>
              <a:t>  З</a:t>
            </a:r>
            <a:r>
              <a:rPr lang="ru-RU" sz="3200">
                <a:solidFill>
                  <a:srgbClr val="002776"/>
                </a:solidFill>
                <a:ea typeface="DejaVu Sans" charset="0"/>
                <a:cs typeface="DejaVu Sans" charset="0"/>
              </a:rPr>
              <a:t>а один год мы за газ платим 6000 рублей . А если мы будем дом топить древесиной , то затраты за отопление составит 9390 рублей. Экономия составляет 3390 рублей. Мы убедились, что дом топить газом дешевле 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217" end="2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charRg st="217" end="2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Математика презент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Математика презент</Template>
  <TotalTime>16</TotalTime>
  <Words>238</Words>
  <Application>Microsoft Office PowerPoint</Application>
  <PresentationFormat>Экран (4:3)</PresentationFormat>
  <Paragraphs>28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Математика презент</vt:lpstr>
      <vt:lpstr>Тема Office</vt:lpstr>
      <vt:lpstr>Слайд 1</vt:lpstr>
      <vt:lpstr>Слайд 2</vt:lpstr>
      <vt:lpstr>Слайд 3</vt:lpstr>
      <vt:lpstr>Размер нашего дома 9х8 квадратных метров.В 2003 году мы провели газ. Для отопления дома мы за год затрачиваем 6000 рублей.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Брат</dc:creator>
  <cp:lastModifiedBy>Насима Ахмадиевна</cp:lastModifiedBy>
  <cp:revision>3</cp:revision>
  <cp:lastPrinted>1601-01-01T00:00:00Z</cp:lastPrinted>
  <dcterms:created xsi:type="dcterms:W3CDTF">2012-01-15T06:38:33Z</dcterms:created>
  <dcterms:modified xsi:type="dcterms:W3CDTF">2012-02-11T11:21:35Z</dcterms:modified>
</cp:coreProperties>
</file>