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4" r:id="rId25"/>
    <p:sldId id="279" r:id="rId26"/>
    <p:sldId id="280" r:id="rId27"/>
    <p:sldId id="281" r:id="rId28"/>
    <p:sldId id="282" r:id="rId29"/>
    <p:sldId id="283" r:id="rId30"/>
    <p:sldId id="284" r:id="rId31"/>
    <p:sldId id="285" r:id="rId32"/>
    <p:sldId id="287" r:id="rId33"/>
    <p:sldId id="286"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07.11.2013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07.11.2013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07.11.2013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68760"/>
            <a:ext cx="7772400" cy="1872208"/>
          </a:xfrm>
        </p:spPr>
        <p:txBody>
          <a:bodyPr/>
          <a:lstStyle/>
          <a:p>
            <a:r>
              <a:rPr lang="ru-RU" dirty="0" smtClean="0">
                <a:solidFill>
                  <a:srgbClr val="FF0000"/>
                </a:solidFill>
              </a:rPr>
              <a:t>20-летие Конституции России</a:t>
            </a:r>
            <a:endParaRPr lang="ru-RU" dirty="0">
              <a:solidFill>
                <a:srgbClr val="FF0000"/>
              </a:solidFill>
            </a:endParaRPr>
          </a:p>
        </p:txBody>
      </p:sp>
      <p:sp>
        <p:nvSpPr>
          <p:cNvPr id="3" name="Подзаголовок 2"/>
          <p:cNvSpPr>
            <a:spLocks noGrp="1"/>
          </p:cNvSpPr>
          <p:nvPr>
            <p:ph type="subTitle" idx="1"/>
          </p:nvPr>
        </p:nvSpPr>
        <p:spPr>
          <a:xfrm>
            <a:off x="1371600" y="3789040"/>
            <a:ext cx="6400800" cy="1872208"/>
          </a:xfrm>
        </p:spPr>
        <p:txBody>
          <a:bodyPr>
            <a:normAutofit/>
          </a:bodyPr>
          <a:lstStyle/>
          <a:p>
            <a:r>
              <a:rPr lang="ru-RU" dirty="0" smtClean="0"/>
              <a:t>Викторина для учащихся 7-9 классов</a:t>
            </a:r>
          </a:p>
          <a:p>
            <a:r>
              <a:rPr lang="ru-RU" dirty="0" smtClean="0"/>
              <a:t>Выполнила учитель английского языка</a:t>
            </a:r>
          </a:p>
          <a:p>
            <a:r>
              <a:rPr lang="ru-RU" dirty="0" smtClean="0"/>
              <a:t> Насырова Ф.И.</a:t>
            </a:r>
            <a:endParaRPr lang="ru-RU" dirty="0"/>
          </a:p>
        </p:txBody>
      </p:sp>
    </p:spTree>
    <p:extLst>
      <p:ext uri="{BB962C8B-B14F-4D97-AF65-F5344CB8AC3E}">
        <p14:creationId xmlns:p14="http://schemas.microsoft.com/office/powerpoint/2010/main" val="2945951325"/>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37160" indent="0">
              <a:buNone/>
            </a:pPr>
            <a:r>
              <a:rPr lang="ru-RU" sz="6000" dirty="0" smtClean="0"/>
              <a:t>Кто осуществляет Государственную власть в России?</a:t>
            </a:r>
            <a:endParaRPr lang="ru-RU" sz="6000" dirty="0"/>
          </a:p>
        </p:txBody>
      </p:sp>
    </p:spTree>
    <p:extLst>
      <p:ext uri="{BB962C8B-B14F-4D97-AF65-F5344CB8AC3E}">
        <p14:creationId xmlns:p14="http://schemas.microsoft.com/office/powerpoint/2010/main" val="36409766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Autofit/>
          </a:bodyPr>
          <a:lstStyle/>
          <a:p>
            <a:pPr marL="137160" indent="0">
              <a:buNone/>
            </a:pPr>
            <a:r>
              <a:rPr lang="ru-RU" sz="4400" dirty="0" smtClean="0"/>
              <a:t>Государственную власть в России осуществляют </a:t>
            </a:r>
            <a:r>
              <a:rPr lang="ru-RU" sz="4400" dirty="0" smtClean="0">
                <a:solidFill>
                  <a:srgbClr val="FF0000"/>
                </a:solidFill>
              </a:rPr>
              <a:t>Президент, Федеральное собрание(Совет Федерации и Государственная Дума), Правительство РФ и суды РФ</a:t>
            </a:r>
            <a:r>
              <a:rPr lang="ru-RU" sz="4400" dirty="0" smtClean="0"/>
              <a:t>.(глава 1,ст. 11)</a:t>
            </a:r>
            <a:endParaRPr lang="ru-RU" sz="4400" dirty="0"/>
          </a:p>
        </p:txBody>
      </p:sp>
    </p:spTree>
    <p:extLst>
      <p:ext uri="{BB962C8B-B14F-4D97-AF65-F5344CB8AC3E}">
        <p14:creationId xmlns:p14="http://schemas.microsoft.com/office/powerpoint/2010/main" val="4170581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37160" indent="0">
              <a:buNone/>
            </a:pPr>
            <a:r>
              <a:rPr lang="ru-RU" sz="4800" dirty="0" smtClean="0">
                <a:solidFill>
                  <a:schemeClr val="accent4">
                    <a:lumMod val="75000"/>
                  </a:schemeClr>
                </a:solidFill>
              </a:rPr>
              <a:t>Продолжите фразу</a:t>
            </a:r>
            <a:r>
              <a:rPr lang="ru-RU" sz="4800" dirty="0" smtClean="0"/>
              <a:t>: «Государство гарантирует равенство прав и свобод человека и гражданина независимо от…».</a:t>
            </a:r>
            <a:endParaRPr lang="ru-RU" sz="4800" dirty="0"/>
          </a:p>
        </p:txBody>
      </p:sp>
    </p:spTree>
    <p:extLst>
      <p:ext uri="{BB962C8B-B14F-4D97-AF65-F5344CB8AC3E}">
        <p14:creationId xmlns:p14="http://schemas.microsoft.com/office/powerpoint/2010/main" val="22437360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Autofit/>
          </a:bodyPr>
          <a:lstStyle/>
          <a:p>
            <a:pPr marL="137160" indent="0">
              <a:buNone/>
            </a:pPr>
            <a:r>
              <a:rPr lang="ru-RU" sz="4000" dirty="0" smtClean="0"/>
              <a:t>«Государство </a:t>
            </a:r>
            <a:r>
              <a:rPr lang="ru-RU" sz="4000" dirty="0"/>
              <a:t>гарантирует равенство прав и свобод человека и гражданина независимо </a:t>
            </a:r>
            <a:r>
              <a:rPr lang="ru-RU" sz="4000" dirty="0" smtClean="0"/>
              <a:t>от </a:t>
            </a:r>
            <a:r>
              <a:rPr lang="ru-RU" sz="4000" dirty="0" smtClean="0">
                <a:solidFill>
                  <a:srgbClr val="FF0000"/>
                </a:solidFill>
              </a:rPr>
              <a:t>пола, расы, национальности, языка, происхождения, имущественного и должностного положения, места жительства, отношения к религии, убеждений</a:t>
            </a:r>
            <a:r>
              <a:rPr lang="ru-RU" sz="4000" dirty="0" smtClean="0"/>
              <a:t>».(глава 2, ст.19)</a:t>
            </a:r>
            <a:endParaRPr lang="ru-RU" sz="4000" dirty="0"/>
          </a:p>
          <a:p>
            <a:endParaRPr lang="ru-RU" sz="4000" dirty="0"/>
          </a:p>
        </p:txBody>
      </p:sp>
    </p:spTree>
    <p:extLst>
      <p:ext uri="{BB962C8B-B14F-4D97-AF65-F5344CB8AC3E}">
        <p14:creationId xmlns:p14="http://schemas.microsoft.com/office/powerpoint/2010/main" val="24054206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pPr marL="137160" indent="0">
              <a:buNone/>
            </a:pPr>
            <a:r>
              <a:rPr lang="ru-RU" sz="4800" dirty="0" smtClean="0">
                <a:solidFill>
                  <a:schemeClr val="accent4">
                    <a:lumMod val="75000"/>
                  </a:schemeClr>
                </a:solidFill>
              </a:rPr>
              <a:t>Дополните фразу </a:t>
            </a:r>
            <a:r>
              <a:rPr lang="ru-RU" sz="4800" dirty="0" smtClean="0"/>
              <a:t>: « Каждый имеет право свободно искать, получать, передавать, производить и распространять….любым законным способом».</a:t>
            </a:r>
            <a:endParaRPr lang="ru-RU" sz="4800" dirty="0"/>
          </a:p>
        </p:txBody>
      </p:sp>
    </p:spTree>
    <p:extLst>
      <p:ext uri="{BB962C8B-B14F-4D97-AF65-F5344CB8AC3E}">
        <p14:creationId xmlns:p14="http://schemas.microsoft.com/office/powerpoint/2010/main" val="21320701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dirty="0"/>
          </a:p>
        </p:txBody>
      </p:sp>
      <p:sp>
        <p:nvSpPr>
          <p:cNvPr id="2" name="Объект 1"/>
          <p:cNvSpPr>
            <a:spLocks noGrp="1"/>
          </p:cNvSpPr>
          <p:nvPr>
            <p:ph idx="1"/>
          </p:nvPr>
        </p:nvSpPr>
        <p:spPr/>
        <p:txBody>
          <a:bodyPr>
            <a:normAutofit/>
          </a:bodyPr>
          <a:lstStyle/>
          <a:p>
            <a:pPr marL="137160" indent="0">
              <a:buNone/>
            </a:pPr>
            <a:r>
              <a:rPr lang="ru-RU" sz="4800" dirty="0"/>
              <a:t>« Каждый имеет право свободно искать, получать, передавать, производить и </a:t>
            </a:r>
            <a:r>
              <a:rPr lang="ru-RU" sz="4800" dirty="0" smtClean="0"/>
              <a:t>распространять </a:t>
            </a:r>
            <a:r>
              <a:rPr lang="ru-RU" sz="4800" dirty="0" smtClean="0">
                <a:solidFill>
                  <a:srgbClr val="FF0000"/>
                </a:solidFill>
              </a:rPr>
              <a:t>информацию</a:t>
            </a:r>
            <a:r>
              <a:rPr lang="ru-RU" sz="4800" dirty="0" smtClean="0"/>
              <a:t> любым </a:t>
            </a:r>
            <a:r>
              <a:rPr lang="ru-RU" sz="4800" dirty="0"/>
              <a:t>законным способом</a:t>
            </a:r>
            <a:r>
              <a:rPr lang="ru-RU" sz="4800" dirty="0" smtClean="0"/>
              <a:t>»(глава2, ст.29)</a:t>
            </a:r>
            <a:endParaRPr lang="ru-RU" sz="4800" dirty="0"/>
          </a:p>
        </p:txBody>
      </p:sp>
    </p:spTree>
    <p:extLst>
      <p:ext uri="{BB962C8B-B14F-4D97-AF65-F5344CB8AC3E}">
        <p14:creationId xmlns:p14="http://schemas.microsoft.com/office/powerpoint/2010/main" val="7705958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000" dirty="0" smtClean="0">
                <a:solidFill>
                  <a:schemeClr val="accent4">
                    <a:lumMod val="75000"/>
                  </a:schemeClr>
                </a:solidFill>
              </a:rPr>
              <a:t>Дополните фразу </a:t>
            </a:r>
            <a:r>
              <a:rPr lang="ru-RU" sz="6000" dirty="0" smtClean="0"/>
              <a:t>: «Каждый имеет право на труд и …».</a:t>
            </a:r>
            <a:endParaRPr lang="ru-RU" sz="6000" dirty="0"/>
          </a:p>
        </p:txBody>
      </p:sp>
    </p:spTree>
    <p:extLst>
      <p:ext uri="{BB962C8B-B14F-4D97-AF65-F5344CB8AC3E}">
        <p14:creationId xmlns:p14="http://schemas.microsoft.com/office/powerpoint/2010/main" val="2571480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000" dirty="0" smtClean="0"/>
              <a:t>Каждый имеет право на труд и </a:t>
            </a:r>
            <a:r>
              <a:rPr lang="ru-RU" sz="6000" dirty="0" smtClean="0">
                <a:solidFill>
                  <a:srgbClr val="FF0000"/>
                </a:solidFill>
              </a:rPr>
              <a:t>отдых</a:t>
            </a:r>
            <a:r>
              <a:rPr lang="ru-RU" sz="6000" dirty="0" smtClean="0"/>
              <a:t>. (глава 2, ст.37)</a:t>
            </a:r>
            <a:endParaRPr lang="ru-RU" sz="6000" dirty="0"/>
          </a:p>
        </p:txBody>
      </p:sp>
    </p:spTree>
    <p:extLst>
      <p:ext uri="{BB962C8B-B14F-4D97-AF65-F5344CB8AC3E}">
        <p14:creationId xmlns:p14="http://schemas.microsoft.com/office/powerpoint/2010/main" val="18177317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4800" dirty="0" smtClean="0">
                <a:solidFill>
                  <a:schemeClr val="accent4">
                    <a:lumMod val="75000"/>
                  </a:schemeClr>
                </a:solidFill>
              </a:rPr>
              <a:t>Дополните фразу </a:t>
            </a:r>
            <a:r>
              <a:rPr lang="ru-RU" sz="4800" dirty="0" smtClean="0"/>
              <a:t>: «Трудоспособные дети, достигшие 18 лет, должны заботиться о нетрудоспособных …».</a:t>
            </a:r>
            <a:endParaRPr lang="ru-RU" sz="4800" dirty="0"/>
          </a:p>
        </p:txBody>
      </p:sp>
    </p:spTree>
    <p:extLst>
      <p:ext uri="{BB962C8B-B14F-4D97-AF65-F5344CB8AC3E}">
        <p14:creationId xmlns:p14="http://schemas.microsoft.com/office/powerpoint/2010/main" val="40176475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4800" dirty="0" smtClean="0"/>
              <a:t>«Трудоспособные </a:t>
            </a:r>
            <a:r>
              <a:rPr lang="ru-RU" sz="4800" dirty="0"/>
              <a:t>дети, достигшие 18 лет, должны заботиться о </a:t>
            </a:r>
            <a:r>
              <a:rPr lang="ru-RU" sz="4800" dirty="0" smtClean="0"/>
              <a:t>нетрудоспособных </a:t>
            </a:r>
            <a:r>
              <a:rPr lang="ru-RU" sz="4800" dirty="0" smtClean="0">
                <a:solidFill>
                  <a:srgbClr val="FF0000"/>
                </a:solidFill>
              </a:rPr>
              <a:t>родителях</a:t>
            </a:r>
            <a:r>
              <a:rPr lang="ru-RU" sz="4800" dirty="0" smtClean="0"/>
              <a:t>.» (глава 2 , ст. 38)</a:t>
            </a:r>
            <a:endParaRPr lang="ru-RU" sz="4800" dirty="0"/>
          </a:p>
        </p:txBody>
      </p:sp>
    </p:spTree>
    <p:extLst>
      <p:ext uri="{BB962C8B-B14F-4D97-AF65-F5344CB8AC3E}">
        <p14:creationId xmlns:p14="http://schemas.microsoft.com/office/powerpoint/2010/main" val="2313659806"/>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Объект 3" descr="http://im2-tub-ru.yandex.net/i?id=194434544-21-72&amp;n=21"/>
          <p:cNvPicPr>
            <a:picLocks noGrp="1"/>
          </p:cNvPicPr>
          <p:nvPr>
            <p:ph idx="1"/>
          </p:nvPr>
        </p:nvPicPr>
        <p:blipFill>
          <a:blip r:embed="rId2"/>
          <a:srcRect/>
          <a:stretch>
            <a:fillRect/>
          </a:stretch>
        </p:blipFill>
        <p:spPr bwMode="auto">
          <a:xfrm>
            <a:off x="1403648" y="1988840"/>
            <a:ext cx="6192688" cy="3672408"/>
          </a:xfrm>
          <a:prstGeom prst="rect">
            <a:avLst/>
          </a:prstGeom>
          <a:noFill/>
          <a:ln w="9525">
            <a:noFill/>
            <a:miter lim="800000"/>
            <a:headEnd/>
            <a:tailEnd/>
          </a:ln>
        </p:spPr>
      </p:pic>
    </p:spTree>
    <p:extLst>
      <p:ext uri="{BB962C8B-B14F-4D97-AF65-F5344CB8AC3E}">
        <p14:creationId xmlns:p14="http://schemas.microsoft.com/office/powerpoint/2010/main" val="361259931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000" dirty="0" smtClean="0"/>
              <a:t>Какое ваше самое важное право на настоящий момент?</a:t>
            </a:r>
            <a:endParaRPr lang="ru-RU" sz="6000" dirty="0"/>
          </a:p>
        </p:txBody>
      </p:sp>
    </p:spTree>
    <p:extLst>
      <p:ext uri="{BB962C8B-B14F-4D97-AF65-F5344CB8AC3E}">
        <p14:creationId xmlns:p14="http://schemas.microsoft.com/office/powerpoint/2010/main" val="5755087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a:xfrm>
            <a:off x="872067" y="2276872"/>
            <a:ext cx="7408333" cy="3849291"/>
          </a:xfrm>
        </p:spPr>
        <p:txBody>
          <a:bodyPr>
            <a:normAutofit/>
          </a:bodyPr>
          <a:lstStyle/>
          <a:p>
            <a:pPr marL="137160" indent="0">
              <a:buNone/>
            </a:pPr>
            <a:r>
              <a:rPr lang="ru-RU" sz="4800" dirty="0" smtClean="0">
                <a:solidFill>
                  <a:srgbClr val="FF0000"/>
                </a:solidFill>
              </a:rPr>
              <a:t>Право на образование</a:t>
            </a:r>
            <a:r>
              <a:rPr lang="ru-RU" sz="4800" dirty="0" smtClean="0"/>
              <a:t>. (глава 2, ст.43)</a:t>
            </a:r>
            <a:endParaRPr lang="ru-RU" sz="4800" dirty="0"/>
          </a:p>
        </p:txBody>
      </p:sp>
      <p:pic>
        <p:nvPicPr>
          <p:cNvPr id="4" name="Рисунок 3"/>
          <p:cNvPicPr/>
          <p:nvPr/>
        </p:nvPicPr>
        <p:blipFill>
          <a:blip r:embed="rId2"/>
          <a:srcRect/>
          <a:stretch>
            <a:fillRect/>
          </a:stretch>
        </p:blipFill>
        <p:spPr bwMode="auto">
          <a:xfrm>
            <a:off x="4211960" y="4077072"/>
            <a:ext cx="4248472" cy="2304256"/>
          </a:xfrm>
          <a:prstGeom prst="rect">
            <a:avLst/>
          </a:prstGeom>
          <a:noFill/>
          <a:ln w="9525">
            <a:noFill/>
            <a:miter lim="800000"/>
            <a:headEnd/>
            <a:tailEnd/>
          </a:ln>
        </p:spPr>
      </p:pic>
    </p:spTree>
    <p:extLst>
      <p:ext uri="{BB962C8B-B14F-4D97-AF65-F5344CB8AC3E}">
        <p14:creationId xmlns:p14="http://schemas.microsoft.com/office/powerpoint/2010/main" val="707406155"/>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000" dirty="0" smtClean="0"/>
              <a:t>Может ли гражданин РФ иметь двойное гражданство?</a:t>
            </a:r>
            <a:endParaRPr lang="ru-RU" sz="6000" dirty="0"/>
          </a:p>
        </p:txBody>
      </p:sp>
    </p:spTree>
    <p:extLst>
      <p:ext uri="{BB962C8B-B14F-4D97-AF65-F5344CB8AC3E}">
        <p14:creationId xmlns:p14="http://schemas.microsoft.com/office/powerpoint/2010/main" val="17377499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0" indent="0">
              <a:buNone/>
            </a:pPr>
            <a:r>
              <a:rPr lang="ru-RU" sz="4800" dirty="0" smtClean="0"/>
              <a:t>В главе 2,статье 62 говорится о том, что гражданин РФ </a:t>
            </a:r>
            <a:r>
              <a:rPr lang="ru-RU" sz="4800" dirty="0" smtClean="0">
                <a:solidFill>
                  <a:srgbClr val="FF0000"/>
                </a:solidFill>
              </a:rPr>
              <a:t>может иметь двойное гражданство.</a:t>
            </a:r>
            <a:endParaRPr lang="ru-RU" sz="4800" dirty="0">
              <a:solidFill>
                <a:srgbClr val="FF0000"/>
              </a:solidFill>
            </a:endParaRPr>
          </a:p>
        </p:txBody>
      </p:sp>
    </p:spTree>
    <p:extLst>
      <p:ext uri="{BB962C8B-B14F-4D97-AF65-F5344CB8AC3E}">
        <p14:creationId xmlns:p14="http://schemas.microsoft.com/office/powerpoint/2010/main" val="112729088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000" dirty="0" smtClean="0"/>
              <a:t>Кто является главой государства?</a:t>
            </a:r>
            <a:endParaRPr lang="ru-RU" sz="6000" dirty="0"/>
          </a:p>
        </p:txBody>
      </p:sp>
    </p:spTree>
    <p:extLst>
      <p:ext uri="{BB962C8B-B14F-4D97-AF65-F5344CB8AC3E}">
        <p14:creationId xmlns:p14="http://schemas.microsoft.com/office/powerpoint/2010/main" val="14563720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000" dirty="0" smtClean="0"/>
              <a:t>Главой государства является </a:t>
            </a:r>
            <a:r>
              <a:rPr lang="ru-RU" sz="6000" dirty="0" smtClean="0">
                <a:solidFill>
                  <a:srgbClr val="FF0000"/>
                </a:solidFill>
              </a:rPr>
              <a:t>Президент РФ</a:t>
            </a:r>
            <a:r>
              <a:rPr lang="ru-RU" sz="6000" dirty="0" smtClean="0"/>
              <a:t>. (глава 4, ст. 80)</a:t>
            </a:r>
          </a:p>
          <a:p>
            <a:pPr marL="137160" indent="0">
              <a:buNone/>
            </a:pPr>
            <a:r>
              <a:rPr lang="ru-RU" sz="6000" dirty="0"/>
              <a:t> </a:t>
            </a:r>
            <a:r>
              <a:rPr lang="ru-RU" sz="6000" dirty="0" smtClean="0"/>
              <a:t>                         </a:t>
            </a:r>
            <a:endParaRPr lang="ru-RU" sz="6000" dirty="0"/>
          </a:p>
        </p:txBody>
      </p:sp>
    </p:spTree>
    <p:extLst>
      <p:ext uri="{BB962C8B-B14F-4D97-AF65-F5344CB8AC3E}">
        <p14:creationId xmlns:p14="http://schemas.microsoft.com/office/powerpoint/2010/main" val="267623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5400" dirty="0" smtClean="0"/>
              <a:t>На какой срок избирается Президент РФ?</a:t>
            </a:r>
            <a:endParaRPr lang="ru-RU" sz="5400" dirty="0"/>
          </a:p>
        </p:txBody>
      </p:sp>
    </p:spTree>
    <p:extLst>
      <p:ext uri="{BB962C8B-B14F-4D97-AF65-F5344CB8AC3E}">
        <p14:creationId xmlns:p14="http://schemas.microsoft.com/office/powerpoint/2010/main" val="5459291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4800" dirty="0" smtClean="0"/>
              <a:t>Президент РФ избирается сроком на </a:t>
            </a:r>
            <a:r>
              <a:rPr lang="ru-RU" sz="4800" dirty="0" smtClean="0">
                <a:solidFill>
                  <a:srgbClr val="FF0000"/>
                </a:solidFill>
              </a:rPr>
              <a:t>6 лет</a:t>
            </a:r>
            <a:r>
              <a:rPr lang="ru-RU" sz="4800" dirty="0" smtClean="0"/>
              <a:t>.( глава 4,ст.81)                      </a:t>
            </a:r>
            <a:endParaRPr lang="ru-RU" sz="4800" dirty="0"/>
          </a:p>
        </p:txBody>
      </p:sp>
      <p:pic>
        <p:nvPicPr>
          <p:cNvPr id="4" name="Рисунок 3"/>
          <p:cNvPicPr/>
          <p:nvPr/>
        </p:nvPicPr>
        <p:blipFill>
          <a:blip r:embed="rId2"/>
          <a:srcRect/>
          <a:stretch>
            <a:fillRect/>
          </a:stretch>
        </p:blipFill>
        <p:spPr bwMode="auto">
          <a:xfrm>
            <a:off x="2627784" y="4005064"/>
            <a:ext cx="4248472" cy="2376263"/>
          </a:xfrm>
          <a:prstGeom prst="rect">
            <a:avLst/>
          </a:prstGeom>
          <a:noFill/>
          <a:ln w="9525">
            <a:noFill/>
            <a:miter lim="800000"/>
            <a:headEnd/>
            <a:tailEnd/>
          </a:ln>
        </p:spPr>
      </p:pic>
    </p:spTree>
    <p:extLst>
      <p:ext uri="{BB962C8B-B14F-4D97-AF65-F5344CB8AC3E}">
        <p14:creationId xmlns:p14="http://schemas.microsoft.com/office/powerpoint/2010/main" val="853998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5400" dirty="0" smtClean="0"/>
              <a:t>Как называется Парламент РФ?</a:t>
            </a:r>
            <a:endParaRPr lang="ru-RU" sz="5400" dirty="0"/>
          </a:p>
        </p:txBody>
      </p:sp>
    </p:spTree>
    <p:extLst>
      <p:ext uri="{BB962C8B-B14F-4D97-AF65-F5344CB8AC3E}">
        <p14:creationId xmlns:p14="http://schemas.microsoft.com/office/powerpoint/2010/main" val="21529038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4800" dirty="0" smtClean="0"/>
              <a:t>Парламент РФ- </a:t>
            </a:r>
            <a:r>
              <a:rPr lang="ru-RU" sz="4800" dirty="0" smtClean="0">
                <a:solidFill>
                  <a:srgbClr val="FF0000"/>
                </a:solidFill>
              </a:rPr>
              <a:t>Федеральное Собрание</a:t>
            </a:r>
            <a:r>
              <a:rPr lang="ru-RU" sz="4800" dirty="0" smtClean="0"/>
              <a:t>.(глава 5,ст.94)</a:t>
            </a:r>
          </a:p>
          <a:p>
            <a:pPr marL="137160" indent="0">
              <a:buNone/>
            </a:pPr>
            <a:r>
              <a:rPr lang="ru-RU" sz="4000" dirty="0" smtClean="0"/>
              <a:t>       </a:t>
            </a:r>
            <a:endParaRPr lang="ru-RU" sz="4000" dirty="0"/>
          </a:p>
        </p:txBody>
      </p:sp>
      <p:pic>
        <p:nvPicPr>
          <p:cNvPr id="4" name="Рисунок 3"/>
          <p:cNvPicPr/>
          <p:nvPr/>
        </p:nvPicPr>
        <p:blipFill>
          <a:blip r:embed="rId2"/>
          <a:srcRect/>
          <a:stretch>
            <a:fillRect/>
          </a:stretch>
        </p:blipFill>
        <p:spPr bwMode="auto">
          <a:xfrm>
            <a:off x="3563888" y="4077072"/>
            <a:ext cx="1944216" cy="2304255"/>
          </a:xfrm>
          <a:prstGeom prst="rect">
            <a:avLst/>
          </a:prstGeom>
          <a:noFill/>
          <a:ln w="9525">
            <a:noFill/>
            <a:miter lim="800000"/>
            <a:headEnd/>
            <a:tailEnd/>
          </a:ln>
        </p:spPr>
      </p:pic>
    </p:spTree>
    <p:extLst>
      <p:ext uri="{BB962C8B-B14F-4D97-AF65-F5344CB8AC3E}">
        <p14:creationId xmlns:p14="http://schemas.microsoft.com/office/powerpoint/2010/main" val="1039202908"/>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872067" y="2348880"/>
            <a:ext cx="7408333" cy="3777283"/>
          </a:xfrm>
        </p:spPr>
        <p:txBody>
          <a:bodyPr>
            <a:normAutofit fontScale="92500" lnSpcReduction="10000"/>
          </a:bodyPr>
          <a:lstStyle/>
          <a:p>
            <a:pPr marL="137160" indent="0">
              <a:buNone/>
            </a:pPr>
            <a:r>
              <a:rPr lang="ru-RU" dirty="0" smtClean="0">
                <a:solidFill>
                  <a:srgbClr val="FF0000"/>
                </a:solidFill>
              </a:rPr>
              <a:t>Цели и задачи:</a:t>
            </a:r>
          </a:p>
          <a:p>
            <a:pPr marL="0" indent="0">
              <a:buNone/>
            </a:pPr>
            <a:r>
              <a:rPr lang="ru-RU" dirty="0" smtClean="0"/>
              <a:t>-</a:t>
            </a:r>
            <a:r>
              <a:rPr lang="ru-RU" dirty="0"/>
              <a:t>формирование активной гражданской </a:t>
            </a:r>
            <a:r>
              <a:rPr lang="ru-RU" dirty="0" smtClean="0"/>
              <a:t>позиции  и правового </a:t>
            </a:r>
            <a:r>
              <a:rPr lang="ru-RU" dirty="0"/>
              <a:t>самосознания </a:t>
            </a:r>
            <a:r>
              <a:rPr lang="ru-RU" dirty="0" smtClean="0"/>
              <a:t> учащихся;</a:t>
            </a:r>
          </a:p>
          <a:p>
            <a:pPr marL="0" indent="0">
              <a:buNone/>
            </a:pPr>
            <a:r>
              <a:rPr lang="ru-RU" dirty="0" smtClean="0"/>
              <a:t>-актуализация </a:t>
            </a:r>
            <a:r>
              <a:rPr lang="ru-RU" dirty="0"/>
              <a:t>знаний о конституционных основах Российской </a:t>
            </a:r>
            <a:r>
              <a:rPr lang="ru-RU" dirty="0" smtClean="0"/>
              <a:t>Федерации;</a:t>
            </a:r>
          </a:p>
          <a:p>
            <a:pPr marL="0" indent="0">
              <a:buNone/>
            </a:pPr>
            <a:r>
              <a:rPr lang="ru-RU" dirty="0" smtClean="0"/>
              <a:t>-расширение представлений </a:t>
            </a:r>
            <a:r>
              <a:rPr lang="ru-RU" dirty="0"/>
              <a:t>учащихся о роли Конституции в государстве;</a:t>
            </a:r>
            <a:r>
              <a:rPr lang="ru-RU" i="1" dirty="0"/>
              <a:t> </a:t>
            </a:r>
            <a:r>
              <a:rPr lang="ru-RU" dirty="0" smtClean="0"/>
              <a:t> </a:t>
            </a:r>
          </a:p>
          <a:p>
            <a:pPr marL="0" indent="0">
              <a:buNone/>
            </a:pPr>
            <a:r>
              <a:rPr lang="ru-RU" dirty="0"/>
              <a:t>-</a:t>
            </a:r>
            <a:r>
              <a:rPr lang="ru-RU" dirty="0" smtClean="0"/>
              <a:t>формирование </a:t>
            </a:r>
            <a:r>
              <a:rPr lang="ru-RU" dirty="0"/>
              <a:t>уважительного и ответственного отношения к законам </a:t>
            </a:r>
            <a:r>
              <a:rPr lang="ru-RU" dirty="0" smtClean="0"/>
              <a:t>России.</a:t>
            </a:r>
            <a:r>
              <a:rPr lang="ru-RU" dirty="0"/>
              <a:t> </a:t>
            </a:r>
          </a:p>
          <a:p>
            <a:endParaRPr lang="ru-RU" dirty="0"/>
          </a:p>
          <a:p>
            <a:endParaRPr lang="ru-RU" dirty="0"/>
          </a:p>
        </p:txBody>
      </p:sp>
      <p:pic>
        <p:nvPicPr>
          <p:cNvPr id="4" name="Рисунок 3"/>
          <p:cNvPicPr/>
          <p:nvPr/>
        </p:nvPicPr>
        <p:blipFill>
          <a:blip r:embed="rId2"/>
          <a:srcRect/>
          <a:stretch>
            <a:fillRect/>
          </a:stretch>
        </p:blipFill>
        <p:spPr bwMode="auto">
          <a:xfrm>
            <a:off x="5148064" y="620689"/>
            <a:ext cx="3528392" cy="2160240"/>
          </a:xfrm>
          <a:prstGeom prst="rect">
            <a:avLst/>
          </a:prstGeom>
          <a:noFill/>
          <a:ln w="9525">
            <a:noFill/>
            <a:miter lim="800000"/>
            <a:headEnd/>
            <a:tailEnd/>
          </a:ln>
        </p:spPr>
      </p:pic>
    </p:spTree>
    <p:extLst>
      <p:ext uri="{BB962C8B-B14F-4D97-AF65-F5344CB8AC3E}">
        <p14:creationId xmlns:p14="http://schemas.microsoft.com/office/powerpoint/2010/main" val="290553473"/>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000" dirty="0" smtClean="0"/>
              <a:t>Из </a:t>
            </a:r>
            <a:r>
              <a:rPr lang="ru-RU" sz="6000" dirty="0" err="1" smtClean="0"/>
              <a:t>скольки</a:t>
            </a:r>
            <a:r>
              <a:rPr lang="ru-RU" sz="6000" dirty="0" smtClean="0"/>
              <a:t>  палат состоит Федеральное собрание?</a:t>
            </a:r>
            <a:endParaRPr lang="ru-RU" sz="6000" dirty="0"/>
          </a:p>
        </p:txBody>
      </p:sp>
    </p:spTree>
    <p:extLst>
      <p:ext uri="{BB962C8B-B14F-4D97-AF65-F5344CB8AC3E}">
        <p14:creationId xmlns:p14="http://schemas.microsoft.com/office/powerpoint/2010/main" val="32399218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2400" dirty="0" smtClean="0"/>
              <a:t>Федеральное собрание состоит из </a:t>
            </a:r>
            <a:r>
              <a:rPr lang="ru-RU" sz="2400" dirty="0" smtClean="0">
                <a:solidFill>
                  <a:srgbClr val="FF0000"/>
                </a:solidFill>
              </a:rPr>
              <a:t>Совета Федерации и Государственной Думы</a:t>
            </a:r>
            <a:r>
              <a:rPr lang="ru-RU" sz="2400" dirty="0" smtClean="0"/>
              <a:t>. (глава 5,ст. 95)</a:t>
            </a:r>
          </a:p>
          <a:p>
            <a:pPr marL="137160" indent="0">
              <a:buNone/>
            </a:pPr>
            <a:r>
              <a:rPr lang="ru-RU" sz="2400" dirty="0" smtClean="0"/>
              <a:t>В Совет Федерации входят по 2 представителя от каждого субъекта РФ. В Государственной Думе- 450 депутатов.</a:t>
            </a:r>
          </a:p>
          <a:p>
            <a:pPr marL="137160" indent="0">
              <a:buNone/>
            </a:pPr>
            <a:r>
              <a:rPr lang="ru-RU" sz="2400" dirty="0" smtClean="0"/>
              <a:t>                                                                 </a:t>
            </a:r>
            <a:endParaRPr lang="ru-RU" sz="2400" dirty="0"/>
          </a:p>
        </p:txBody>
      </p:sp>
      <p:pic>
        <p:nvPicPr>
          <p:cNvPr id="4" name="Рисунок 3"/>
          <p:cNvPicPr/>
          <p:nvPr/>
        </p:nvPicPr>
        <p:blipFill>
          <a:blip r:embed="rId2"/>
          <a:srcRect/>
          <a:stretch>
            <a:fillRect/>
          </a:stretch>
        </p:blipFill>
        <p:spPr bwMode="auto">
          <a:xfrm>
            <a:off x="755576" y="4221088"/>
            <a:ext cx="3456384" cy="2160239"/>
          </a:xfrm>
          <a:prstGeom prst="rect">
            <a:avLst/>
          </a:prstGeom>
          <a:noFill/>
          <a:ln w="9525">
            <a:noFill/>
            <a:miter lim="800000"/>
            <a:headEnd/>
            <a:tailEnd/>
          </a:ln>
        </p:spPr>
      </p:pic>
      <p:pic>
        <p:nvPicPr>
          <p:cNvPr id="5" name="Рисунок 4"/>
          <p:cNvPicPr/>
          <p:nvPr/>
        </p:nvPicPr>
        <p:blipFill>
          <a:blip r:embed="rId3"/>
          <a:srcRect/>
          <a:stretch>
            <a:fillRect/>
          </a:stretch>
        </p:blipFill>
        <p:spPr bwMode="auto">
          <a:xfrm>
            <a:off x="4860032" y="4221088"/>
            <a:ext cx="3528392" cy="2160238"/>
          </a:xfrm>
          <a:prstGeom prst="rect">
            <a:avLst/>
          </a:prstGeom>
          <a:noFill/>
          <a:ln w="9525">
            <a:noFill/>
            <a:miter lim="800000"/>
            <a:headEnd/>
            <a:tailEnd/>
          </a:ln>
        </p:spPr>
      </p:pic>
    </p:spTree>
    <p:extLst>
      <p:ext uri="{BB962C8B-B14F-4D97-AF65-F5344CB8AC3E}">
        <p14:creationId xmlns:p14="http://schemas.microsoft.com/office/powerpoint/2010/main" val="3870237158"/>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260648"/>
            <a:ext cx="8229600" cy="1252728"/>
          </a:xfrm>
        </p:spPr>
        <p:txBody>
          <a:bodyPr/>
          <a:lstStyle/>
          <a:p>
            <a:endParaRPr lang="ru-RU"/>
          </a:p>
        </p:txBody>
      </p:sp>
      <p:sp>
        <p:nvSpPr>
          <p:cNvPr id="2" name="Объект 1"/>
          <p:cNvSpPr>
            <a:spLocks noGrp="1"/>
          </p:cNvSpPr>
          <p:nvPr>
            <p:ph idx="1"/>
          </p:nvPr>
        </p:nvSpPr>
        <p:spPr/>
        <p:txBody>
          <a:bodyPr/>
          <a:lstStyle/>
          <a:p>
            <a:r>
              <a:rPr lang="ru-RU" dirty="0" smtClean="0"/>
              <a:t>                       </a:t>
            </a:r>
            <a:endParaRPr lang="ru-RU" dirty="0"/>
          </a:p>
        </p:txBody>
      </p:sp>
      <p:pic>
        <p:nvPicPr>
          <p:cNvPr id="5" name="Рисунок 4"/>
          <p:cNvPicPr/>
          <p:nvPr/>
        </p:nvPicPr>
        <p:blipFill>
          <a:blip r:embed="rId2"/>
          <a:srcRect/>
          <a:stretch>
            <a:fillRect/>
          </a:stretch>
        </p:blipFill>
        <p:spPr bwMode="auto">
          <a:xfrm>
            <a:off x="1763688" y="1484784"/>
            <a:ext cx="5544616" cy="4536504"/>
          </a:xfrm>
          <a:prstGeom prst="rect">
            <a:avLst/>
          </a:prstGeom>
          <a:noFill/>
          <a:ln w="9525">
            <a:noFill/>
            <a:miter lim="800000"/>
            <a:headEnd/>
            <a:tailEnd/>
          </a:ln>
        </p:spPr>
      </p:pic>
    </p:spTree>
    <p:extLst>
      <p:ext uri="{BB962C8B-B14F-4D97-AF65-F5344CB8AC3E}">
        <p14:creationId xmlns:p14="http://schemas.microsoft.com/office/powerpoint/2010/main" val="1434016742"/>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Объект 1"/>
          <p:cNvSpPr>
            <a:spLocks noGrp="1"/>
          </p:cNvSpPr>
          <p:nvPr>
            <p:ph idx="1"/>
          </p:nvPr>
        </p:nvSpPr>
        <p:spPr/>
        <p:txBody>
          <a:bodyPr>
            <a:normAutofit/>
          </a:bodyPr>
          <a:lstStyle/>
          <a:p>
            <a:pPr marL="137160" indent="0">
              <a:buNone/>
            </a:pPr>
            <a:r>
              <a:rPr lang="ru-RU" sz="6600" dirty="0" smtClean="0">
                <a:solidFill>
                  <a:srgbClr val="FF0000"/>
                </a:solidFill>
              </a:rPr>
              <a:t>Спасибо за внимание!</a:t>
            </a:r>
            <a:endParaRPr lang="ru-RU" sz="6600" dirty="0">
              <a:solidFill>
                <a:srgbClr val="FF0000"/>
              </a:solidFill>
            </a:endParaRPr>
          </a:p>
        </p:txBody>
      </p:sp>
    </p:spTree>
    <p:extLst>
      <p:ext uri="{BB962C8B-B14F-4D97-AF65-F5344CB8AC3E}">
        <p14:creationId xmlns:p14="http://schemas.microsoft.com/office/powerpoint/2010/main" val="22327114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37160" indent="0">
              <a:buNone/>
            </a:pPr>
            <a:r>
              <a:rPr lang="ru-RU" sz="5400" dirty="0" smtClean="0"/>
              <a:t>Кто является носителем суверенитета и единым источником власти в РФ ?</a:t>
            </a:r>
            <a:endParaRPr lang="ru-RU" sz="5400" dirty="0"/>
          </a:p>
        </p:txBody>
      </p:sp>
    </p:spTree>
    <p:extLst>
      <p:ext uri="{BB962C8B-B14F-4D97-AF65-F5344CB8AC3E}">
        <p14:creationId xmlns:p14="http://schemas.microsoft.com/office/powerpoint/2010/main" val="30481138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37160" indent="0">
              <a:buNone/>
            </a:pPr>
            <a:r>
              <a:rPr lang="ru-RU" sz="3200" dirty="0"/>
              <a:t>Н</a:t>
            </a:r>
            <a:r>
              <a:rPr lang="ru-RU" sz="3200" dirty="0" smtClean="0"/>
              <a:t>осителем </a:t>
            </a:r>
            <a:r>
              <a:rPr lang="ru-RU" sz="3200" dirty="0"/>
              <a:t>суверенитета и единым источником власти в </a:t>
            </a:r>
            <a:r>
              <a:rPr lang="ru-RU" sz="3200" dirty="0" smtClean="0"/>
              <a:t>РФ является </a:t>
            </a:r>
            <a:r>
              <a:rPr lang="ru-RU" sz="3200" dirty="0" smtClean="0">
                <a:solidFill>
                  <a:srgbClr val="FF0000"/>
                </a:solidFill>
              </a:rPr>
              <a:t>ее народ</a:t>
            </a:r>
            <a:r>
              <a:rPr lang="ru-RU" sz="3200" dirty="0" smtClean="0"/>
              <a:t>. (</a:t>
            </a:r>
            <a:r>
              <a:rPr lang="ru-RU" sz="3200" dirty="0" smtClean="0">
                <a:solidFill>
                  <a:schemeClr val="tx2">
                    <a:lumMod val="20000"/>
                    <a:lumOff val="80000"/>
                  </a:schemeClr>
                </a:solidFill>
              </a:rPr>
              <a:t>Конституция</a:t>
            </a:r>
            <a:r>
              <a:rPr lang="ru-RU" sz="3200" dirty="0" smtClean="0"/>
              <a:t>, глава 1,ст.3)</a:t>
            </a:r>
          </a:p>
          <a:p>
            <a:pPr marL="137160" indent="0">
              <a:buNone/>
            </a:pPr>
            <a:r>
              <a:rPr lang="ru-RU" sz="3200" dirty="0"/>
              <a:t> </a:t>
            </a:r>
            <a:r>
              <a:rPr lang="ru-RU" sz="3200" dirty="0" smtClean="0"/>
              <a:t>                           </a:t>
            </a:r>
            <a:endParaRPr lang="ru-RU" sz="3200" dirty="0"/>
          </a:p>
        </p:txBody>
      </p:sp>
      <p:pic>
        <p:nvPicPr>
          <p:cNvPr id="4" name="Рисунок 3"/>
          <p:cNvPicPr/>
          <p:nvPr/>
        </p:nvPicPr>
        <p:blipFill>
          <a:blip r:embed="rId2"/>
          <a:srcRect/>
          <a:stretch>
            <a:fillRect/>
          </a:stretch>
        </p:blipFill>
        <p:spPr bwMode="auto">
          <a:xfrm>
            <a:off x="3995936" y="3356992"/>
            <a:ext cx="3744416" cy="2664295"/>
          </a:xfrm>
          <a:prstGeom prst="rect">
            <a:avLst/>
          </a:prstGeom>
          <a:noFill/>
          <a:ln w="9525">
            <a:noFill/>
            <a:miter lim="800000"/>
            <a:headEnd/>
            <a:tailEnd/>
          </a:ln>
        </p:spPr>
      </p:pic>
    </p:spTree>
    <p:extLst>
      <p:ext uri="{BB962C8B-B14F-4D97-AF65-F5344CB8AC3E}">
        <p14:creationId xmlns:p14="http://schemas.microsoft.com/office/powerpoint/2010/main" val="166963563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37160" indent="0">
              <a:buNone/>
            </a:pPr>
            <a:r>
              <a:rPr lang="ru-RU" sz="6000" dirty="0" smtClean="0"/>
              <a:t>Назовите равноправные субъекты РФ</a:t>
            </a:r>
          </a:p>
          <a:p>
            <a:pPr marL="137160" indent="0">
              <a:buNone/>
            </a:pPr>
            <a:r>
              <a:rPr lang="ru-RU" sz="4800" dirty="0" smtClean="0"/>
              <a:t>                                 </a:t>
            </a:r>
            <a:endParaRPr lang="ru-RU" sz="4800" dirty="0"/>
          </a:p>
        </p:txBody>
      </p:sp>
      <p:pic>
        <p:nvPicPr>
          <p:cNvPr id="5" name="Рисунок 4"/>
          <p:cNvPicPr/>
          <p:nvPr/>
        </p:nvPicPr>
        <p:blipFill>
          <a:blip r:embed="rId2"/>
          <a:srcRect/>
          <a:stretch>
            <a:fillRect/>
          </a:stretch>
        </p:blipFill>
        <p:spPr bwMode="auto">
          <a:xfrm>
            <a:off x="5004048" y="4221088"/>
            <a:ext cx="3744416" cy="2160239"/>
          </a:xfrm>
          <a:prstGeom prst="rect">
            <a:avLst/>
          </a:prstGeom>
          <a:noFill/>
          <a:ln w="9525">
            <a:noFill/>
            <a:miter lim="800000"/>
            <a:headEnd/>
            <a:tailEnd/>
          </a:ln>
        </p:spPr>
      </p:pic>
    </p:spTree>
    <p:extLst>
      <p:ext uri="{BB962C8B-B14F-4D97-AF65-F5344CB8AC3E}">
        <p14:creationId xmlns:p14="http://schemas.microsoft.com/office/powerpoint/2010/main" val="396047846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980728"/>
            <a:ext cx="7408333" cy="5145435"/>
          </a:xfrm>
        </p:spPr>
        <p:txBody>
          <a:bodyPr>
            <a:noAutofit/>
          </a:bodyPr>
          <a:lstStyle/>
          <a:p>
            <a:r>
              <a:rPr lang="ru-RU" sz="1200" dirty="0" smtClean="0">
                <a:solidFill>
                  <a:srgbClr val="FF0000"/>
                </a:solidFill>
              </a:rPr>
              <a:t>Равноправными субъектами РФ являются республики, края, области, города федерального значения, автономные области, автономные округи. </a:t>
            </a:r>
            <a:r>
              <a:rPr lang="ru-RU" sz="1200" dirty="0" smtClean="0"/>
              <a:t>(Глава 1,ст.5) </a:t>
            </a:r>
            <a:endParaRPr lang="ru-RU" sz="1200" dirty="0"/>
          </a:p>
          <a:p>
            <a:endParaRPr lang="ru-RU" sz="1200" dirty="0" smtClean="0"/>
          </a:p>
          <a:p>
            <a:r>
              <a:rPr lang="ru-RU" sz="1200" dirty="0" smtClean="0"/>
              <a:t>В </a:t>
            </a:r>
            <a:r>
              <a:rPr lang="ru-RU" sz="1200" dirty="0"/>
              <a:t>составе Российской Федерации находятся субъекты Российской Федерации:</a:t>
            </a:r>
          </a:p>
          <a:p>
            <a:r>
              <a:rPr lang="ru-RU" sz="1200" dirty="0"/>
              <a:t>Республика Адыгея (Адыгея), Республика Алтай, Республика Башкортостан, Республика Бурятия, Республика Дагестан, Республика Ингушетия, Кабардино-Балкарская Республика, Республика Калмыкия, Карачаево-Черкесская Республика, Республика Карелия, Республика Коми, Республика Марий Эл, Республика Мордовия, Республика Саха (Якутия), Республика Северная Осетия - Алания, Республика Татарстан (Татарстан), Республика Тыва, Удмуртская Республика, Республика Хакасия, Чеченская Республика, Чувашская Республика - Чувашия;</a:t>
            </a:r>
          </a:p>
          <a:p>
            <a:r>
              <a:rPr lang="ru-RU" sz="1200" dirty="0"/>
              <a:t>Алтайский край, Забайкальский край, Камчатский край, Краснодарский край, Красноярский край, Пермский край, Приморский край, Ставропольский край, Хабаровский край;</a:t>
            </a:r>
          </a:p>
          <a:p>
            <a:r>
              <a:rPr lang="ru-RU" sz="1200" dirty="0"/>
              <a:t>Амурская область, Архангельская область, Астраханская область, Белгородская область, Брянская область, Владимирская область, Волгоградская область, Вологодская область, Воронежская область, Ивановская область, Иркутская область, Калининградская область, Калужская область, Кемеровская область, Кировская область, Костромская область, Курганская область, Курская область, Ленинградская область, Липецкая область, Магаданская область, Московская область, Мурманская область, Нижегородская область, Новгородская область, Новосибирская область, Омская область, Оренбургская область, Орловская область, Пензенская область, Псковская область, Ростовская область, Рязанская область, Самарская область, Саратовская область, Сахалинская область, Свердловская область, Смоленская область, Тамбовская область, Тверская область, Томская область, Тульская область, Тюменская область, Ульяновская область, Челябинская область, Ярославская область;</a:t>
            </a:r>
          </a:p>
          <a:p>
            <a:r>
              <a:rPr lang="ru-RU" sz="1200" dirty="0"/>
              <a:t>Москва, Санкт-Петербург - города федерального значения;</a:t>
            </a:r>
          </a:p>
          <a:p>
            <a:r>
              <a:rPr lang="ru-RU" sz="1200" dirty="0"/>
              <a:t>Еврейская автономная область;</a:t>
            </a:r>
          </a:p>
          <a:p>
            <a:r>
              <a:rPr lang="ru-RU" sz="1200" dirty="0"/>
              <a:t>Ненецкий автономный округ, Ханты-Мансийский автономный округ – Югра, Чукотский автономный </a:t>
            </a:r>
            <a:r>
              <a:rPr lang="ru-RU" sz="1200" dirty="0" smtClean="0"/>
              <a:t>округ, Ямало-Ненецкий</a:t>
            </a:r>
            <a:r>
              <a:rPr lang="ru-RU" sz="1200" dirty="0"/>
              <a:t> автономный округ.</a:t>
            </a:r>
          </a:p>
        </p:txBody>
      </p:sp>
    </p:spTree>
    <p:extLst>
      <p:ext uri="{BB962C8B-B14F-4D97-AF65-F5344CB8AC3E}">
        <p14:creationId xmlns:p14="http://schemas.microsoft.com/office/powerpoint/2010/main" val="8017192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37160" indent="0">
              <a:buNone/>
            </a:pPr>
            <a:r>
              <a:rPr lang="ru-RU" sz="5400" dirty="0" smtClean="0"/>
              <a:t>Какие виды собственности признаются и защищаются равным образом?</a:t>
            </a:r>
            <a:endParaRPr lang="ru-RU" sz="5400" dirty="0"/>
          </a:p>
        </p:txBody>
      </p:sp>
    </p:spTree>
    <p:extLst>
      <p:ext uri="{BB962C8B-B14F-4D97-AF65-F5344CB8AC3E}">
        <p14:creationId xmlns:p14="http://schemas.microsoft.com/office/powerpoint/2010/main" val="21227009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37160" indent="0">
              <a:buNone/>
            </a:pPr>
            <a:r>
              <a:rPr lang="ru-RU" sz="4000" dirty="0" smtClean="0">
                <a:solidFill>
                  <a:srgbClr val="FF0000"/>
                </a:solidFill>
              </a:rPr>
              <a:t>Частная, государственная, муниципальная и другие виды собственности </a:t>
            </a:r>
            <a:r>
              <a:rPr lang="ru-RU" sz="4000" dirty="0" smtClean="0"/>
              <a:t>признаются и защищаются в РФ равным образом. (Конституция, глава 1, ст.8)</a:t>
            </a:r>
            <a:endParaRPr lang="ru-RU" sz="4000" dirty="0"/>
          </a:p>
        </p:txBody>
      </p:sp>
    </p:spTree>
    <p:extLst>
      <p:ext uri="{BB962C8B-B14F-4D97-AF65-F5344CB8AC3E}">
        <p14:creationId xmlns:p14="http://schemas.microsoft.com/office/powerpoint/2010/main" val="3745161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276</TotalTime>
  <Words>510</Words>
  <Application>Microsoft Office PowerPoint</Application>
  <PresentationFormat>Экран (4:3)</PresentationFormat>
  <Paragraphs>53</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Апекс</vt:lpstr>
      <vt:lpstr>20-летие Конституции России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20-летие Конституции России</dc:title>
  <dc:creator>Фарида</dc:creator>
  <cp:lastModifiedBy>Фарида</cp:lastModifiedBy>
  <cp:revision>23</cp:revision>
  <dcterms:created xsi:type="dcterms:W3CDTF">2013-11-06T09:39:44Z</dcterms:created>
  <dcterms:modified xsi:type="dcterms:W3CDTF">2013-11-07T04:03:15Z</dcterms:modified>
</cp:coreProperties>
</file>