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00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5" autoAdjust="0"/>
    <p:restoredTop sz="94717" autoAdjust="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3A3F-7337-4620-9AB9-909275E82192}" type="datetimeFigureOut">
              <a:rPr lang="ru-RU" smtClean="0"/>
              <a:pPr/>
              <a:t>23.12.2010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B374-086E-44C5-90DB-F80FD2FFA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3A3F-7337-4620-9AB9-909275E82192}" type="datetimeFigureOut">
              <a:rPr lang="ru-RU" smtClean="0"/>
              <a:pPr/>
              <a:t>23.12.2010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B374-086E-44C5-90DB-F80FD2FFA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3A3F-7337-4620-9AB9-909275E82192}" type="datetimeFigureOut">
              <a:rPr lang="ru-RU" smtClean="0"/>
              <a:pPr/>
              <a:t>23.12.2010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B374-086E-44C5-90DB-F80FD2FFA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3A3F-7337-4620-9AB9-909275E82192}" type="datetimeFigureOut">
              <a:rPr lang="ru-RU" smtClean="0"/>
              <a:pPr/>
              <a:t>23.12.2010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B374-086E-44C5-90DB-F80FD2FFA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3A3F-7337-4620-9AB9-909275E82192}" type="datetimeFigureOut">
              <a:rPr lang="ru-RU" smtClean="0"/>
              <a:pPr/>
              <a:t>23.12.2010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B374-086E-44C5-90DB-F80FD2FFA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3A3F-7337-4620-9AB9-909275E82192}" type="datetimeFigureOut">
              <a:rPr lang="ru-RU" smtClean="0"/>
              <a:pPr/>
              <a:t>23.12.2010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B374-086E-44C5-90DB-F80FD2FFA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3A3F-7337-4620-9AB9-909275E82192}" type="datetimeFigureOut">
              <a:rPr lang="ru-RU" smtClean="0"/>
              <a:pPr/>
              <a:t>23.12.2010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B374-086E-44C5-90DB-F80FD2FFA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3A3F-7337-4620-9AB9-909275E82192}" type="datetimeFigureOut">
              <a:rPr lang="ru-RU" smtClean="0"/>
              <a:pPr/>
              <a:t>23.12.2010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B374-086E-44C5-90DB-F80FD2FFA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3A3F-7337-4620-9AB9-909275E82192}" type="datetimeFigureOut">
              <a:rPr lang="ru-RU" smtClean="0"/>
              <a:pPr/>
              <a:t>23.12.2010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B374-086E-44C5-90DB-F80FD2FFA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3A3F-7337-4620-9AB9-909275E82192}" type="datetimeFigureOut">
              <a:rPr lang="ru-RU" smtClean="0"/>
              <a:pPr/>
              <a:t>23.12.2010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B374-086E-44C5-90DB-F80FD2FFA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3A3F-7337-4620-9AB9-909275E82192}" type="datetimeFigureOut">
              <a:rPr lang="ru-RU" smtClean="0"/>
              <a:pPr/>
              <a:t>23.12.2010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B374-086E-44C5-90DB-F80FD2FFA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03A3F-7337-4620-9AB9-909275E82192}" type="datetimeFigureOut">
              <a:rPr lang="ru-RU" smtClean="0"/>
              <a:pPr/>
              <a:t>23.12.2010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4B374-086E-44C5-90DB-F80FD2FFA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&#1056;&#1040;&#1041;&#1054;&#1058;&#1040;\&#1055;&#1088;&#1077;&#1079;&#1077;&#1085;&#1090;&#1072;&#1094;&#1080;&#1080;\&#1050;&#1083;.%20&#1095;&#1072;&#1089;%20&#1074;%209%20&#1082;&#1083;&#1072;&#1089;&#1089;&#1077;%20&#1058;&#1086;&#1083;&#1077;&#1088;&#1072;&#1085;&#1090;&#1085;&#1086;&#1089;&#1090;&#1100;\&#1058;&#1086;&#1083;&#1077;&#1088;&#1072;&#1085;&#1090;&#1085;&#1086;&#1089;&#1090;&#1100;\052%20-%20C.%20Dulfer%20-%20Lulu%20Was%20Here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кругленный прямоугольник 4"/>
          <p:cNvSpPr/>
          <p:nvPr/>
        </p:nvSpPr>
        <p:spPr>
          <a:xfrm>
            <a:off x="785786" y="285728"/>
            <a:ext cx="7643866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    «Толерантность»</a:t>
            </a:r>
            <a:endParaRPr lang="ru-RU" sz="6000" b="1" dirty="0"/>
          </a:p>
        </p:txBody>
      </p:sp>
      <p:pic>
        <p:nvPicPr>
          <p:cNvPr id="6" name="052 - C. Dulfer - Lulu Was Her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286776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7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b="1" dirty="0">
                <a:solidFill>
                  <a:srgbClr val="FF0000"/>
                </a:solidFill>
              </a:rPr>
              <a:t>Термин «толерантность» происходит от лат. </a:t>
            </a:r>
            <a:r>
              <a:rPr lang="en-US" b="1" dirty="0" err="1">
                <a:solidFill>
                  <a:srgbClr val="FF0000"/>
                </a:solidFill>
              </a:rPr>
              <a:t>tolerantia</a:t>
            </a:r>
            <a:r>
              <a:rPr lang="ru-RU" b="1" dirty="0">
                <a:solidFill>
                  <a:srgbClr val="FF0000"/>
                </a:solidFill>
              </a:rPr>
              <a:t> – терпение</a:t>
            </a:r>
            <a:r>
              <a:rPr lang="ru-RU" b="1" dirty="0"/>
              <a:t>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5"/>
            <a:ext cx="8229600" cy="235745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b="1" dirty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rgbClr val="FFFF00"/>
                </a:solidFill>
              </a:rPr>
              <a:t>Толерантность </a:t>
            </a:r>
            <a:r>
              <a:rPr lang="ru-RU" b="1" dirty="0">
                <a:solidFill>
                  <a:srgbClr val="FFFF00"/>
                </a:solidFill>
              </a:rPr>
              <a:t>означает уважение, принятие и правильное понимание богатого многообразия культур нашего мира, наших форм самовыражения и способов проявлений человеческой индивидуальности…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0900" y="3571876"/>
            <a:ext cx="5753100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57227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Толерантность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dirty="0"/>
              <a:t>– </a:t>
            </a:r>
            <a:r>
              <a:rPr lang="ru-RU" b="1" i="1" dirty="0"/>
              <a:t>способность и готовность уважительно, с пониманием, терпимо относиться к другим, часто непохожим, странным, чужим людям (группам людей) и их поведению. Толерантность – это признание права каждого человека быть различным.</a:t>
            </a:r>
          </a:p>
          <a:p>
            <a:r>
              <a:rPr lang="ru-RU" b="1" dirty="0">
                <a:solidFill>
                  <a:schemeClr val="bg1"/>
                </a:solidFill>
              </a:rPr>
              <a:t>Толерантное отношение </a:t>
            </a:r>
            <a:r>
              <a:rPr lang="ru-RU" dirty="0"/>
              <a:t>– </a:t>
            </a:r>
            <a:r>
              <a:rPr lang="ru-RU" b="1" i="1" dirty="0"/>
              <a:t>уважительное отношение, отношение с пониманием, с терпением.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6000" b="1" dirty="0" err="1" smtClean="0">
                <a:solidFill>
                  <a:srgbClr val="003300"/>
                </a:solidFill>
              </a:rPr>
              <a:t>Интолерантное</a:t>
            </a:r>
            <a:r>
              <a:rPr lang="ru-RU" sz="6000" b="1" dirty="0" smtClean="0">
                <a:solidFill>
                  <a:srgbClr val="003300"/>
                </a:solidFill>
              </a:rPr>
              <a:t> </a:t>
            </a:r>
            <a:r>
              <a:rPr lang="ru-RU" sz="6000" b="1" dirty="0">
                <a:solidFill>
                  <a:srgbClr val="003300"/>
                </a:solidFill>
              </a:rPr>
              <a:t>(</a:t>
            </a:r>
            <a:r>
              <a:rPr lang="ru-RU" sz="6000" b="1" dirty="0" err="1">
                <a:solidFill>
                  <a:srgbClr val="003300"/>
                </a:solidFill>
              </a:rPr>
              <a:t>не-толерантное</a:t>
            </a:r>
            <a:r>
              <a:rPr lang="ru-RU" sz="6000" b="1" dirty="0">
                <a:solidFill>
                  <a:srgbClr val="003300"/>
                </a:solidFill>
              </a:rPr>
              <a:t>)</a:t>
            </a:r>
            <a:r>
              <a:rPr lang="ru-RU" sz="6000" dirty="0">
                <a:solidFill>
                  <a:srgbClr val="003300"/>
                </a:solidFill>
              </a:rPr>
              <a:t> – </a:t>
            </a:r>
            <a:r>
              <a:rPr lang="ru-RU" sz="6000" b="1" i="1" dirty="0"/>
              <a:t>нетерпимое, неуважительное, враждебное отношение.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700000"/>
                </a:solidFill>
              </a:rPr>
              <a:t>1. Язык</a:t>
            </a:r>
          </a:p>
          <a:p>
            <a:r>
              <a:rPr lang="ru-RU" sz="4000" b="1" dirty="0" smtClean="0">
                <a:solidFill>
                  <a:srgbClr val="700000"/>
                </a:solidFill>
              </a:rPr>
              <a:t>2. Стереотипы, убеждения</a:t>
            </a:r>
          </a:p>
          <a:p>
            <a:r>
              <a:rPr lang="ru-RU" sz="4000" b="1" dirty="0" smtClean="0">
                <a:solidFill>
                  <a:srgbClr val="700000"/>
                </a:solidFill>
              </a:rPr>
              <a:t>3. Насмешки</a:t>
            </a:r>
          </a:p>
          <a:p>
            <a:r>
              <a:rPr lang="ru-RU" sz="4000" b="1" dirty="0" smtClean="0">
                <a:solidFill>
                  <a:srgbClr val="700000"/>
                </a:solidFill>
              </a:rPr>
              <a:t>4. Остракизм (бойкот)</a:t>
            </a:r>
          </a:p>
          <a:p>
            <a:r>
              <a:rPr lang="ru-RU" sz="4000" b="1" dirty="0" smtClean="0">
                <a:solidFill>
                  <a:srgbClr val="700000"/>
                </a:solidFill>
              </a:rPr>
              <a:t>5. Преследование</a:t>
            </a:r>
          </a:p>
          <a:p>
            <a:r>
              <a:rPr lang="ru-RU" sz="4000" b="1" dirty="0" smtClean="0">
                <a:solidFill>
                  <a:srgbClr val="700000"/>
                </a:solidFill>
              </a:rPr>
              <a:t>6. Осквернение или порча</a:t>
            </a:r>
          </a:p>
          <a:p>
            <a:r>
              <a:rPr lang="ru-RU" sz="4000" b="1" dirty="0" smtClean="0">
                <a:solidFill>
                  <a:srgbClr val="700000"/>
                </a:solidFill>
              </a:rPr>
              <a:t>7. </a:t>
            </a:r>
            <a:r>
              <a:rPr lang="ru-RU" sz="4000" b="1" dirty="0">
                <a:solidFill>
                  <a:srgbClr val="700000"/>
                </a:solidFill>
              </a:rPr>
              <a:t>З</a:t>
            </a:r>
            <a:r>
              <a:rPr lang="ru-RU" sz="4000" b="1" dirty="0" smtClean="0">
                <a:solidFill>
                  <a:srgbClr val="700000"/>
                </a:solidFill>
              </a:rPr>
              <a:t>апугивание </a:t>
            </a:r>
            <a:endParaRPr lang="ru-RU" sz="4000" b="1" dirty="0">
              <a:solidFill>
                <a:srgbClr val="700000"/>
              </a:solidFill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500034" y="0"/>
            <a:ext cx="8215370" cy="12858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Проявления нетерпимости (</a:t>
            </a:r>
            <a:r>
              <a:rPr lang="ru-RU" sz="3200" b="1" dirty="0" err="1" smtClean="0"/>
              <a:t>интолерантности</a:t>
            </a:r>
            <a:r>
              <a:rPr lang="ru-RU" sz="3200" b="1" dirty="0" smtClean="0"/>
              <a:t>)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Тяжелые формы нетерпимости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u="sng" dirty="0">
                <a:solidFill>
                  <a:srgbClr val="FFFF00"/>
                </a:solidFill>
              </a:rPr>
              <a:t>Р</a:t>
            </a:r>
            <a:r>
              <a:rPr lang="ru-RU" b="1" i="1" u="sng" dirty="0" smtClean="0">
                <a:solidFill>
                  <a:srgbClr val="FFFF00"/>
                </a:solidFill>
              </a:rPr>
              <a:t>АСИЗМ</a:t>
            </a:r>
          </a:p>
          <a:p>
            <a:r>
              <a:rPr lang="ru-RU" b="1" i="1" u="sng" dirty="0">
                <a:solidFill>
                  <a:srgbClr val="FFFF00"/>
                </a:solidFill>
              </a:rPr>
              <a:t>КСЕНОФОБИЯ</a:t>
            </a:r>
            <a:r>
              <a:rPr lang="ru-RU" b="1" i="1" dirty="0">
                <a:solidFill>
                  <a:srgbClr val="FFFF00"/>
                </a:solidFill>
              </a:rPr>
              <a:t> </a:t>
            </a:r>
            <a:endParaRPr lang="ru-RU" b="1" i="1" dirty="0" smtClean="0">
              <a:solidFill>
                <a:srgbClr val="FFFF00"/>
              </a:solidFill>
            </a:endParaRPr>
          </a:p>
          <a:p>
            <a:r>
              <a:rPr lang="ru-RU" b="1" i="1" u="sng" dirty="0">
                <a:solidFill>
                  <a:srgbClr val="FFFF00"/>
                </a:solidFill>
              </a:rPr>
              <a:t>ДИСКРИМИНАЦИЯ</a:t>
            </a:r>
            <a:r>
              <a:rPr lang="ru-RU" b="1" i="1" dirty="0">
                <a:solidFill>
                  <a:srgbClr val="FFFF00"/>
                </a:solidFill>
              </a:rPr>
              <a:t> </a:t>
            </a:r>
            <a:endParaRPr lang="ru-RU" b="1" i="1" dirty="0" smtClean="0">
              <a:solidFill>
                <a:srgbClr val="FFFF00"/>
              </a:solidFill>
            </a:endParaRPr>
          </a:p>
          <a:p>
            <a:r>
              <a:rPr lang="ru-RU" b="1" i="1" dirty="0" smtClean="0">
                <a:solidFill>
                  <a:srgbClr val="FFFF00"/>
                </a:solidFill>
              </a:rPr>
              <a:t>СЕГРЕГАЦИЯ</a:t>
            </a:r>
          </a:p>
          <a:p>
            <a:r>
              <a:rPr lang="ru-RU" b="1" i="1" dirty="0" smtClean="0">
                <a:solidFill>
                  <a:srgbClr val="FFFF00"/>
                </a:solidFill>
              </a:rPr>
              <a:t>АГРЕССИВНЫЙ </a:t>
            </a:r>
            <a:r>
              <a:rPr lang="ru-RU" b="1" i="1" dirty="0">
                <a:solidFill>
                  <a:srgbClr val="FFFF00"/>
                </a:solidFill>
              </a:rPr>
              <a:t>НАЦИОНАЛИЗМ </a:t>
            </a:r>
            <a:endParaRPr lang="ru-RU" b="1" i="1" dirty="0" smtClean="0">
              <a:solidFill>
                <a:srgbClr val="FFFF00"/>
              </a:solidFill>
            </a:endParaRPr>
          </a:p>
          <a:p>
            <a:r>
              <a:rPr lang="ru-RU" b="1" i="1" dirty="0">
                <a:solidFill>
                  <a:srgbClr val="FFFF00"/>
                </a:solidFill>
              </a:rPr>
              <a:t>РЕЛИГИОЗНЫЙ ФАНАТИЗМ </a:t>
            </a:r>
            <a:endParaRPr lang="ru-RU" b="1" i="1" dirty="0" smtClean="0">
              <a:solidFill>
                <a:srgbClr val="FFFF00"/>
              </a:solidFill>
            </a:endParaRPr>
          </a:p>
          <a:p>
            <a:r>
              <a:rPr lang="ru-RU" b="1" i="1" dirty="0" smtClean="0">
                <a:solidFill>
                  <a:srgbClr val="FFFF00"/>
                </a:solidFill>
              </a:rPr>
              <a:t> </a:t>
            </a:r>
            <a:r>
              <a:rPr lang="ru-RU" b="1" i="1" dirty="0">
                <a:solidFill>
                  <a:srgbClr val="FFFF00"/>
                </a:solidFill>
              </a:rPr>
              <a:t>ТОТАЛИТАРИЗМ </a:t>
            </a:r>
            <a:endParaRPr lang="ru-RU" b="1" i="1" dirty="0" smtClean="0">
              <a:solidFill>
                <a:srgbClr val="FFFF00"/>
              </a:solidFill>
            </a:endParaRPr>
          </a:p>
          <a:p>
            <a:r>
              <a:rPr lang="ru-RU" b="1" i="1" dirty="0">
                <a:solidFill>
                  <a:srgbClr val="FFFF00"/>
                </a:solidFill>
              </a:rPr>
              <a:t> СЕКСИЗМ </a:t>
            </a:r>
            <a:endParaRPr lang="ru-RU" b="1" i="1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Спасибо за внимание!</a:t>
            </a:r>
            <a:endParaRPr lang="ru-RU" sz="6000" b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786050" y="2285992"/>
            <a:ext cx="3357586" cy="378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133</Words>
  <Application>Microsoft Office PowerPoint</Application>
  <PresentationFormat>Экран (4:3)</PresentationFormat>
  <Paragraphs>25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  Термин «толерантность» происходит от лат. tolerantia – терпение. </vt:lpstr>
      <vt:lpstr>Слайд 3</vt:lpstr>
      <vt:lpstr>       Интолерантное (не-толерантное) – нетерпимое, неуважительное, враждебное отношение. </vt:lpstr>
      <vt:lpstr>Слайд 5</vt:lpstr>
      <vt:lpstr>Тяжелые формы нетерпимости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Я</cp:lastModifiedBy>
  <cp:revision>47</cp:revision>
  <dcterms:created xsi:type="dcterms:W3CDTF">2010-11-23T06:07:44Z</dcterms:created>
  <dcterms:modified xsi:type="dcterms:W3CDTF">2010-12-23T18:06:24Z</dcterms:modified>
</cp:coreProperties>
</file>