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7" r:id="rId4"/>
    <p:sldId id="258" r:id="rId5"/>
    <p:sldId id="259" r:id="rId6"/>
    <p:sldId id="260" r:id="rId7"/>
    <p:sldId id="261" r:id="rId8"/>
    <p:sldId id="262" r:id="rId9"/>
    <p:sldId id="263" r:id="rId10"/>
    <p:sldId id="264" r:id="rId11"/>
    <p:sldId id="266" r:id="rId12"/>
    <p:sldId id="267" r:id="rId13"/>
    <p:sldId id="268" r:id="rId14"/>
    <p:sldId id="269" r:id="rId15"/>
    <p:sldId id="271" r:id="rId16"/>
    <p:sldId id="272" r:id="rId17"/>
    <p:sldId id="273" r:id="rId18"/>
    <p:sldId id="274" r:id="rId19"/>
    <p:sldId id="270"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alatino Linotype" pitchFamily="18" charset="0"/>
        <a:ea typeface="+mn-ea"/>
        <a:cs typeface="+mn-cs"/>
      </a:defRPr>
    </a:lvl1pPr>
    <a:lvl2pPr marL="457200" algn="l" rtl="0" fontAlgn="base">
      <a:spcBef>
        <a:spcPct val="0"/>
      </a:spcBef>
      <a:spcAft>
        <a:spcPct val="0"/>
      </a:spcAft>
      <a:defRPr kern="1200">
        <a:solidFill>
          <a:schemeClr val="tx1"/>
        </a:solidFill>
        <a:latin typeface="Palatino Linotype" pitchFamily="18" charset="0"/>
        <a:ea typeface="+mn-ea"/>
        <a:cs typeface="+mn-cs"/>
      </a:defRPr>
    </a:lvl2pPr>
    <a:lvl3pPr marL="914400" algn="l" rtl="0" fontAlgn="base">
      <a:spcBef>
        <a:spcPct val="0"/>
      </a:spcBef>
      <a:spcAft>
        <a:spcPct val="0"/>
      </a:spcAft>
      <a:defRPr kern="1200">
        <a:solidFill>
          <a:schemeClr val="tx1"/>
        </a:solidFill>
        <a:latin typeface="Palatino Linotype" pitchFamily="18" charset="0"/>
        <a:ea typeface="+mn-ea"/>
        <a:cs typeface="+mn-cs"/>
      </a:defRPr>
    </a:lvl3pPr>
    <a:lvl4pPr marL="1371600" algn="l" rtl="0" fontAlgn="base">
      <a:spcBef>
        <a:spcPct val="0"/>
      </a:spcBef>
      <a:spcAft>
        <a:spcPct val="0"/>
      </a:spcAft>
      <a:defRPr kern="1200">
        <a:solidFill>
          <a:schemeClr val="tx1"/>
        </a:solidFill>
        <a:latin typeface="Palatino Linotype" pitchFamily="18" charset="0"/>
        <a:ea typeface="+mn-ea"/>
        <a:cs typeface="+mn-cs"/>
      </a:defRPr>
    </a:lvl4pPr>
    <a:lvl5pPr marL="1828800" algn="l" rtl="0" fontAlgn="base">
      <a:spcBef>
        <a:spcPct val="0"/>
      </a:spcBef>
      <a:spcAft>
        <a:spcPct val="0"/>
      </a:spcAft>
      <a:defRPr kern="1200">
        <a:solidFill>
          <a:schemeClr val="tx1"/>
        </a:solidFill>
        <a:latin typeface="Palatino Linotype" pitchFamily="18" charset="0"/>
        <a:ea typeface="+mn-ea"/>
        <a:cs typeface="+mn-cs"/>
      </a:defRPr>
    </a:lvl5pPr>
    <a:lvl6pPr marL="2286000" algn="l" defTabSz="914400" rtl="0" eaLnBrk="1" latinLnBrk="0" hangingPunct="1">
      <a:defRPr kern="1200">
        <a:solidFill>
          <a:schemeClr val="tx1"/>
        </a:solidFill>
        <a:latin typeface="Palatino Linotype" pitchFamily="18" charset="0"/>
        <a:ea typeface="+mn-ea"/>
        <a:cs typeface="+mn-cs"/>
      </a:defRPr>
    </a:lvl6pPr>
    <a:lvl7pPr marL="2743200" algn="l" defTabSz="914400" rtl="0" eaLnBrk="1" latinLnBrk="0" hangingPunct="1">
      <a:defRPr kern="1200">
        <a:solidFill>
          <a:schemeClr val="tx1"/>
        </a:solidFill>
        <a:latin typeface="Palatino Linotype" pitchFamily="18" charset="0"/>
        <a:ea typeface="+mn-ea"/>
        <a:cs typeface="+mn-cs"/>
      </a:defRPr>
    </a:lvl7pPr>
    <a:lvl8pPr marL="3200400" algn="l" defTabSz="914400" rtl="0" eaLnBrk="1" latinLnBrk="0" hangingPunct="1">
      <a:defRPr kern="1200">
        <a:solidFill>
          <a:schemeClr val="tx1"/>
        </a:solidFill>
        <a:latin typeface="Palatino Linotype" pitchFamily="18" charset="0"/>
        <a:ea typeface="+mn-ea"/>
        <a:cs typeface="+mn-cs"/>
      </a:defRPr>
    </a:lvl8pPr>
    <a:lvl9pPr marL="3657600" algn="l" defTabSz="914400" rtl="0" eaLnBrk="1" latinLnBrk="0" hangingPunct="1">
      <a:defRPr kern="1200">
        <a:solidFill>
          <a:schemeClr val="tx1"/>
        </a:solidFill>
        <a:latin typeface="Palatino Linotype"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relyOnVml="1" encoding="utf-8"/>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0"/>
    <p:restoredTop sz="94600"/>
  </p:normalViewPr>
  <p:slideViewPr>
    <p:cSldViewPr>
      <p:cViewPr varScale="1">
        <p:scale>
          <a:sx n="75" d="100"/>
          <a:sy n="75" d="100"/>
        </p:scale>
        <p:origin x="-13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bg1"/>
        </a:solidFill>
        <a:effectLst/>
      </p:bgPr>
    </p:bg>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ru-RU" smtClean="0"/>
              <a:t>Образец заголовка</a:t>
            </a:r>
            <a:endParaRPr lang="ru-RU"/>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5" name="Rectangle 4"/>
          <p:cNvSpPr>
            <a:spLocks noGrp="1" noChangeArrowheads="1"/>
          </p:cNvSpPr>
          <p:nvPr>
            <p:ph type="dt" sz="half" idx="10"/>
          </p:nvPr>
        </p:nvSpPr>
        <p:spPr/>
        <p:txBody>
          <a:bodyPr/>
          <a:lstStyle>
            <a:lvl1pPr>
              <a:defRPr smtClean="0"/>
            </a:lvl1pPr>
          </a:lstStyle>
          <a:p>
            <a:pPr>
              <a:defRPr/>
            </a:pPr>
            <a:endParaRPr lang="ru-RU" dirty="0"/>
          </a:p>
        </p:txBody>
      </p:sp>
      <p:sp>
        <p:nvSpPr>
          <p:cNvPr id="6" name="Rectangle 5"/>
          <p:cNvSpPr>
            <a:spLocks noGrp="1" noChangeArrowheads="1"/>
          </p:cNvSpPr>
          <p:nvPr>
            <p:ph type="ftr" sz="quarter" idx="11"/>
          </p:nvPr>
        </p:nvSpPr>
        <p:spPr/>
        <p:txBody>
          <a:bodyPr/>
          <a:lstStyle>
            <a:lvl1pPr>
              <a:defRPr smtClean="0"/>
            </a:lvl1pPr>
          </a:lstStyle>
          <a:p>
            <a:pPr>
              <a:defRPr/>
            </a:pPr>
            <a:endParaRPr lang="ru-RU" dirty="0"/>
          </a:p>
        </p:txBody>
      </p:sp>
      <p:sp>
        <p:nvSpPr>
          <p:cNvPr id="7" name="Rectangle 6"/>
          <p:cNvSpPr>
            <a:spLocks noGrp="1" noChangeArrowheads="1"/>
          </p:cNvSpPr>
          <p:nvPr>
            <p:ph type="sldNum" sz="quarter" idx="12"/>
          </p:nvPr>
        </p:nvSpPr>
        <p:spPr/>
        <p:txBody>
          <a:bodyPr/>
          <a:lstStyle>
            <a:lvl1pPr>
              <a:defRPr smtClean="0"/>
            </a:lvl1pPr>
          </a:lstStyle>
          <a:p>
            <a:pPr>
              <a:defRPr/>
            </a:pPr>
            <a:fld id="{DAA3C97E-32C9-4643-BABA-F3753D4056DB}"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DAA8C408-9875-419E-B9E7-DDEB8ED70906}"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CC1BB34A-B671-4ACB-B50F-CAC5D6A0B2D6}"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E0848E3D-75D3-4AD4-9B5C-7D3F67A27AEE}"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4BF29542-05B6-40C8-A217-518C5809ABEA}"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D73DC882-F63F-4144-B3C3-FAD7CC4387EC}"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9" name="Rectangle 6"/>
          <p:cNvSpPr>
            <a:spLocks noGrp="1" noChangeArrowheads="1"/>
          </p:cNvSpPr>
          <p:nvPr>
            <p:ph type="sldNum" sz="quarter" idx="12"/>
          </p:nvPr>
        </p:nvSpPr>
        <p:spPr>
          <a:ln/>
        </p:spPr>
        <p:txBody>
          <a:bodyPr/>
          <a:lstStyle>
            <a:lvl1pPr>
              <a:defRPr/>
            </a:lvl1pPr>
          </a:lstStyle>
          <a:p>
            <a:pPr>
              <a:defRPr/>
            </a:pPr>
            <a:fld id="{C47C856E-49FC-478D-B058-294CFDAFFC50}"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5" name="Rectangle 6"/>
          <p:cNvSpPr>
            <a:spLocks noGrp="1" noChangeArrowheads="1"/>
          </p:cNvSpPr>
          <p:nvPr>
            <p:ph type="sldNum" sz="quarter" idx="12"/>
          </p:nvPr>
        </p:nvSpPr>
        <p:spPr>
          <a:ln/>
        </p:spPr>
        <p:txBody>
          <a:bodyPr/>
          <a:lstStyle>
            <a:lvl1pPr>
              <a:defRPr/>
            </a:lvl1pPr>
          </a:lstStyle>
          <a:p>
            <a:pPr>
              <a:defRPr/>
            </a:pPr>
            <a:fld id="{F11CBC7B-579B-448E-BCC8-71C3622883F1}"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4" name="Rectangle 6"/>
          <p:cNvSpPr>
            <a:spLocks noGrp="1" noChangeArrowheads="1"/>
          </p:cNvSpPr>
          <p:nvPr>
            <p:ph type="sldNum" sz="quarter" idx="12"/>
          </p:nvPr>
        </p:nvSpPr>
        <p:spPr>
          <a:ln/>
        </p:spPr>
        <p:txBody>
          <a:bodyPr/>
          <a:lstStyle>
            <a:lvl1pPr>
              <a:defRPr/>
            </a:lvl1pPr>
          </a:lstStyle>
          <a:p>
            <a:pPr>
              <a:defRPr/>
            </a:pPr>
            <a:fld id="{654FC13F-6803-493F-8A07-69528DAAD57D}"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E1451EE1-5920-45C0-A7D3-3C3233507E89}"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1DBD60BD-CA52-4B38-A30D-D172EDB96DF1}"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ru-RU"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ru-RU"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7E34AE9-94AA-48A7-BD94-5CD9BF24EE57}"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Palatino Linotype" pitchFamily="18" charset="0"/>
        </a:defRPr>
      </a:lvl2pPr>
      <a:lvl3pPr algn="ctr" rtl="0" eaLnBrk="1" fontAlgn="base" hangingPunct="1">
        <a:spcBef>
          <a:spcPct val="0"/>
        </a:spcBef>
        <a:spcAft>
          <a:spcPct val="0"/>
        </a:spcAft>
        <a:defRPr sz="4400">
          <a:solidFill>
            <a:schemeClr val="tx1"/>
          </a:solidFill>
          <a:latin typeface="Palatino Linotype" pitchFamily="18" charset="0"/>
        </a:defRPr>
      </a:lvl3pPr>
      <a:lvl4pPr algn="ctr" rtl="0" eaLnBrk="1" fontAlgn="base" hangingPunct="1">
        <a:spcBef>
          <a:spcPct val="0"/>
        </a:spcBef>
        <a:spcAft>
          <a:spcPct val="0"/>
        </a:spcAft>
        <a:defRPr sz="4400">
          <a:solidFill>
            <a:schemeClr val="tx1"/>
          </a:solidFill>
          <a:latin typeface="Palatino Linotype" pitchFamily="18" charset="0"/>
        </a:defRPr>
      </a:lvl4pPr>
      <a:lvl5pPr algn="ctr" rtl="0" eaLnBrk="1" fontAlgn="base" hangingPunct="1">
        <a:spcBef>
          <a:spcPct val="0"/>
        </a:spcBef>
        <a:spcAft>
          <a:spcPct val="0"/>
        </a:spcAft>
        <a:defRPr sz="4400">
          <a:solidFill>
            <a:schemeClr val="tx1"/>
          </a:solidFill>
          <a:latin typeface="Palatino Linotype" pitchFamily="18" charset="0"/>
        </a:defRPr>
      </a:lvl5pPr>
      <a:lvl6pPr marL="457200" algn="ctr" rtl="0" eaLnBrk="1" fontAlgn="base" hangingPunct="1">
        <a:spcBef>
          <a:spcPct val="0"/>
        </a:spcBef>
        <a:spcAft>
          <a:spcPct val="0"/>
        </a:spcAft>
        <a:defRPr sz="4400">
          <a:solidFill>
            <a:schemeClr val="tx1"/>
          </a:solidFill>
          <a:latin typeface="Palatino Linotype" pitchFamily="18" charset="0"/>
        </a:defRPr>
      </a:lvl6pPr>
      <a:lvl7pPr marL="914400" algn="ctr" rtl="0" eaLnBrk="1" fontAlgn="base" hangingPunct="1">
        <a:spcBef>
          <a:spcPct val="0"/>
        </a:spcBef>
        <a:spcAft>
          <a:spcPct val="0"/>
        </a:spcAft>
        <a:defRPr sz="4400">
          <a:solidFill>
            <a:schemeClr val="tx1"/>
          </a:solidFill>
          <a:latin typeface="Palatino Linotype" pitchFamily="18" charset="0"/>
        </a:defRPr>
      </a:lvl7pPr>
      <a:lvl8pPr marL="1371600" algn="ctr" rtl="0" eaLnBrk="1" fontAlgn="base" hangingPunct="1">
        <a:spcBef>
          <a:spcPct val="0"/>
        </a:spcBef>
        <a:spcAft>
          <a:spcPct val="0"/>
        </a:spcAft>
        <a:defRPr sz="4400">
          <a:solidFill>
            <a:schemeClr val="tx1"/>
          </a:solidFill>
          <a:latin typeface="Palatino Linotype" pitchFamily="18" charset="0"/>
        </a:defRPr>
      </a:lvl8pPr>
      <a:lvl9pPr marL="1828800" algn="ctr" rtl="0" eaLnBrk="1" fontAlgn="base" hangingPunct="1">
        <a:spcBef>
          <a:spcPct val="0"/>
        </a:spcBef>
        <a:spcAft>
          <a:spcPct val="0"/>
        </a:spcAft>
        <a:defRPr sz="4400">
          <a:solidFill>
            <a:schemeClr val="tx1"/>
          </a:solidFill>
          <a:latin typeface="Palatino Linotype" pitchFamily="18" charset="0"/>
        </a:defRPr>
      </a:lvl9pPr>
    </p:titleStyle>
    <p:bodyStyle>
      <a:lvl1pPr marL="342900" indent="-342900" algn="l" rtl="0" eaLnBrk="1" fontAlgn="base" hangingPunct="1">
        <a:spcBef>
          <a:spcPct val="20000"/>
        </a:spcBef>
        <a:spcAft>
          <a:spcPct val="0"/>
        </a:spcAft>
        <a:buClr>
          <a:srgbClr val="FFFF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FFFFCC"/>
        </a:buClr>
        <a:buChar char="–"/>
        <a:defRPr sz="2800">
          <a:solidFill>
            <a:schemeClr val="tx1"/>
          </a:solidFill>
          <a:latin typeface="+mn-lt"/>
        </a:defRPr>
      </a:lvl2pPr>
      <a:lvl3pPr marL="1143000" indent="-228600" algn="l" rtl="0" eaLnBrk="1" fontAlgn="base" hangingPunct="1">
        <a:spcBef>
          <a:spcPct val="20000"/>
        </a:spcBef>
        <a:spcAft>
          <a:spcPct val="0"/>
        </a:spcAft>
        <a:buClr>
          <a:srgbClr val="FFFFCC"/>
        </a:buClr>
        <a:buChar char="•"/>
        <a:defRPr sz="2400">
          <a:solidFill>
            <a:schemeClr val="tx1"/>
          </a:solidFill>
          <a:latin typeface="+mn-lt"/>
        </a:defRPr>
      </a:lvl3pPr>
      <a:lvl4pPr marL="1600200" indent="-228600" algn="l" rtl="0" eaLnBrk="1" fontAlgn="base" hangingPunct="1">
        <a:spcBef>
          <a:spcPct val="20000"/>
        </a:spcBef>
        <a:spcAft>
          <a:spcPct val="0"/>
        </a:spcAft>
        <a:buClr>
          <a:srgbClr val="FFFFCC"/>
        </a:buClr>
        <a:buChar char="–"/>
        <a:defRPr sz="2000">
          <a:solidFill>
            <a:schemeClr val="tx1"/>
          </a:solidFill>
          <a:latin typeface="+mn-lt"/>
        </a:defRPr>
      </a:lvl4pPr>
      <a:lvl5pPr marL="2057400" indent="-228600" algn="l" rtl="0" eaLnBrk="1" fontAlgn="base" hangingPunct="1">
        <a:spcBef>
          <a:spcPct val="20000"/>
        </a:spcBef>
        <a:spcAft>
          <a:spcPct val="0"/>
        </a:spcAft>
        <a:buClr>
          <a:srgbClr val="FFFFCC"/>
        </a:buClr>
        <a:buChar char="»"/>
        <a:defRPr sz="2000">
          <a:solidFill>
            <a:schemeClr val="tx1"/>
          </a:solidFill>
          <a:latin typeface="+mn-lt"/>
        </a:defRPr>
      </a:lvl5pPr>
      <a:lvl6pPr marL="2514600" indent="-228600" algn="l" rtl="0" eaLnBrk="1" fontAlgn="base" hangingPunct="1">
        <a:spcBef>
          <a:spcPct val="20000"/>
        </a:spcBef>
        <a:spcAft>
          <a:spcPct val="0"/>
        </a:spcAft>
        <a:buClr>
          <a:srgbClr val="FFFFCC"/>
        </a:buClr>
        <a:buChar char="»"/>
        <a:defRPr sz="2000">
          <a:solidFill>
            <a:schemeClr val="tx1"/>
          </a:solidFill>
          <a:latin typeface="+mn-lt"/>
        </a:defRPr>
      </a:lvl6pPr>
      <a:lvl7pPr marL="2971800" indent="-228600" algn="l" rtl="0" eaLnBrk="1" fontAlgn="base" hangingPunct="1">
        <a:spcBef>
          <a:spcPct val="20000"/>
        </a:spcBef>
        <a:spcAft>
          <a:spcPct val="0"/>
        </a:spcAft>
        <a:buClr>
          <a:srgbClr val="FFFFCC"/>
        </a:buClr>
        <a:buChar char="»"/>
        <a:defRPr sz="2000">
          <a:solidFill>
            <a:schemeClr val="tx1"/>
          </a:solidFill>
          <a:latin typeface="+mn-lt"/>
        </a:defRPr>
      </a:lvl7pPr>
      <a:lvl8pPr marL="3429000" indent="-228600" algn="l" rtl="0" eaLnBrk="1" fontAlgn="base" hangingPunct="1">
        <a:spcBef>
          <a:spcPct val="20000"/>
        </a:spcBef>
        <a:spcAft>
          <a:spcPct val="0"/>
        </a:spcAft>
        <a:buClr>
          <a:srgbClr val="FFFFCC"/>
        </a:buClr>
        <a:buChar char="»"/>
        <a:defRPr sz="2000">
          <a:solidFill>
            <a:schemeClr val="tx1"/>
          </a:solidFill>
          <a:latin typeface="+mn-lt"/>
        </a:defRPr>
      </a:lvl8pPr>
      <a:lvl9pPr marL="3886200" indent="-228600" algn="l" rtl="0" eaLnBrk="1" fontAlgn="base" hangingPunct="1">
        <a:spcBef>
          <a:spcPct val="20000"/>
        </a:spcBef>
        <a:spcAft>
          <a:spcPct val="0"/>
        </a:spcAft>
        <a:buClr>
          <a:srgbClr val="FFFFC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smtClean="0"/>
              <a:t>Классный час </a:t>
            </a:r>
            <a:br>
              <a:rPr lang="ru-RU" sz="2000" dirty="0" smtClean="0"/>
            </a:br>
            <a:r>
              <a:rPr lang="ru-RU" sz="2000" dirty="0" smtClean="0"/>
              <a:t>по теме : «Безопасный интернет»</a:t>
            </a:r>
            <a:endParaRPr lang="ru-RU" sz="2000" dirty="0"/>
          </a:p>
        </p:txBody>
      </p:sp>
      <p:sp>
        <p:nvSpPr>
          <p:cNvPr id="3" name="Содержимое 2"/>
          <p:cNvSpPr>
            <a:spLocks noGrp="1"/>
          </p:cNvSpPr>
          <p:nvPr>
            <p:ph idx="1"/>
          </p:nvPr>
        </p:nvSpPr>
        <p:spPr>
          <a:xfrm>
            <a:off x="914400" y="4286256"/>
            <a:ext cx="8229600" cy="4525963"/>
          </a:xfrm>
        </p:spPr>
        <p:txBody>
          <a:bodyPr/>
          <a:lstStyle/>
          <a:p>
            <a:pPr indent="12700" algn="r">
              <a:buNone/>
            </a:pPr>
            <a:r>
              <a:rPr lang="ru-RU" sz="1800" dirty="0" smtClean="0"/>
              <a:t>Учитель МАОУ СОШ №1 им.Ф.Я. </a:t>
            </a:r>
            <a:r>
              <a:rPr lang="ru-RU" sz="1800" dirty="0" err="1" smtClean="0"/>
              <a:t>Фалалеева</a:t>
            </a:r>
            <a:r>
              <a:rPr lang="ru-RU" sz="1800" dirty="0" smtClean="0"/>
              <a:t> п.Монино ЩМР МО</a:t>
            </a:r>
          </a:p>
          <a:p>
            <a:pPr indent="12700" algn="r">
              <a:buNone/>
            </a:pPr>
            <a:r>
              <a:rPr lang="ru-RU" sz="1800" dirty="0" err="1" smtClean="0"/>
              <a:t>Ширкунова</a:t>
            </a:r>
            <a:r>
              <a:rPr lang="ru-RU" sz="1800" dirty="0" smtClean="0"/>
              <a:t> А.Ю.</a:t>
            </a:r>
          </a:p>
          <a:p>
            <a:pPr indent="12700" algn="r">
              <a:buNone/>
            </a:pPr>
            <a:r>
              <a:rPr lang="ru-RU" sz="1800" dirty="0" smtClean="0"/>
              <a:t>2011-2012 </a:t>
            </a:r>
            <a:r>
              <a:rPr lang="ru-RU" sz="1800" dirty="0" err="1" smtClean="0"/>
              <a:t>уч</a:t>
            </a:r>
            <a:r>
              <a:rPr lang="ru-RU" sz="1800" dirty="0" smtClean="0"/>
              <a:t>. год</a:t>
            </a:r>
            <a:endParaRPr lang="ru-RU"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571472" y="1357298"/>
            <a:ext cx="8229600" cy="4525963"/>
          </a:xfrm>
        </p:spPr>
        <p:txBody>
          <a:bodyPr/>
          <a:lstStyle/>
          <a:p>
            <a:pPr marL="457200" lvl="0" indent="-457200">
              <a:buFont typeface="+mj-lt"/>
              <a:buAutoNum type="arabicPeriod" startAt="5"/>
            </a:pPr>
            <a:r>
              <a:rPr lang="ru-RU" sz="2000" b="1" dirty="0" smtClean="0"/>
              <a:t>Использование Интернет позволяет избежать "синдрома отказа". </a:t>
            </a:r>
          </a:p>
          <a:p>
            <a:pPr marL="457200" lvl="0" indent="-457200">
              <a:buFont typeface="+mj-lt"/>
              <a:buAutoNum type="arabicPeriod" startAt="5"/>
            </a:pPr>
            <a:r>
              <a:rPr lang="ru-RU" sz="2000" b="1" dirty="0" smtClean="0"/>
              <a:t>Интернет часто используется в течение большого количества времени или чаще, чем было задумано. </a:t>
            </a:r>
          </a:p>
          <a:p>
            <a:pPr marL="457200" lvl="0" indent="-457200">
              <a:buFont typeface="+mj-lt"/>
              <a:buAutoNum type="arabicPeriod" startAt="5"/>
            </a:pPr>
            <a:r>
              <a:rPr lang="ru-RU" sz="2000" b="1" dirty="0" smtClean="0"/>
              <a:t>Значимая социальная, профессиональная деятельность, отдых прекращаются или редуцируются в связи с использование Интернет. </a:t>
            </a:r>
          </a:p>
          <a:p>
            <a:pPr marL="457200" lvl="0" indent="-457200">
              <a:buFont typeface="+mj-lt"/>
              <a:buAutoNum type="arabicPeriod" startAt="5"/>
            </a:pPr>
            <a:r>
              <a:rPr lang="ru-RU" sz="2000" b="1" dirty="0" smtClean="0"/>
              <a:t>Использование Интернет продолжается, несмотря на знание об имеющихся или постоянных физических, психологических, социальных, профессиональных проблемах, которые вызываются использованием Интернет (недосыпание, семейные проблемы, опоздания на назначенные на утро встречи, пренебрежение профессиональными обязанностями, или чувство оставленности значимыми другими).</a:t>
            </a:r>
          </a:p>
          <a:p>
            <a:pPr marL="457200" indent="-457200">
              <a:buFont typeface="+mj-lt"/>
              <a:buAutoNum type="arabicPeriod" startAt="5"/>
            </a:pPr>
            <a:endParaRPr lang="ru-RU" sz="2000" b="1" dirty="0"/>
          </a:p>
        </p:txBody>
      </p:sp>
      <p:pic>
        <p:nvPicPr>
          <p:cNvPr id="4" name="Рисунок 3" descr="I love my computer"/>
          <p:cNvPicPr/>
          <p:nvPr/>
        </p:nvPicPr>
        <p:blipFill>
          <a:blip r:embed="rId2"/>
          <a:srcRect b="78572"/>
          <a:stretch>
            <a:fillRect/>
          </a:stretch>
        </p:blipFill>
        <p:spPr bwMode="auto">
          <a:xfrm>
            <a:off x="2786050" y="142852"/>
            <a:ext cx="6143668" cy="1143008"/>
          </a:xfrm>
          <a:prstGeom prst="rect">
            <a:avLst/>
          </a:prstGeom>
          <a:noFill/>
          <a:ln w="9525">
            <a:noFill/>
            <a:miter lim="800000"/>
            <a:headEnd/>
            <a:tailEnd/>
          </a:ln>
          <a:effectLst>
            <a:softEdge rad="317500"/>
          </a:effectLst>
        </p:spPr>
      </p:pic>
      <p:sp>
        <p:nvSpPr>
          <p:cNvPr id="5" name="Прямоугольник 4"/>
          <p:cNvSpPr/>
          <p:nvPr/>
        </p:nvSpPr>
        <p:spPr>
          <a:xfrm>
            <a:off x="1500166" y="0"/>
            <a:ext cx="642942"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9600" b="1" cap="none" spc="0" dirty="0" smtClean="0">
                <a:ln w="11430"/>
                <a:solidFill>
                  <a:srgbClr val="C00000"/>
                </a:solidFill>
                <a:effectLst>
                  <a:outerShdw blurRad="50800" dist="39000" dir="5460000" algn="tl">
                    <a:srgbClr val="000000">
                      <a:alpha val="38000"/>
                    </a:srgbClr>
                  </a:outerShdw>
                </a:effectLst>
              </a:rPr>
              <a:t>?</a:t>
            </a:r>
            <a:endParaRPr lang="ru-RU" sz="9600" b="1" cap="none" spc="0" dirty="0">
              <a:ln w="11430"/>
              <a:solidFill>
                <a:srgbClr val="C0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2000" b="1" dirty="0" smtClean="0"/>
              <a:t>     Такие эмоциональные изменения, происходящие с человеком, пытающимся отказаться или сократить время пребывания в сети, указывают на его психологическую зависимость от Интернет и на языке психиатрии называются "</a:t>
            </a:r>
            <a:r>
              <a:rPr lang="ru-RU" sz="2000" b="1" dirty="0" smtClean="0">
                <a:solidFill>
                  <a:srgbClr val="C00000"/>
                </a:solidFill>
              </a:rPr>
              <a:t>синдром отказа" </a:t>
            </a:r>
            <a:r>
              <a:rPr lang="ru-RU" sz="2000" b="1" dirty="0" smtClean="0"/>
              <a:t>или </a:t>
            </a:r>
            <a:r>
              <a:rPr lang="ru-RU" sz="2000" b="1" dirty="0" smtClean="0">
                <a:solidFill>
                  <a:srgbClr val="C00000"/>
                </a:solidFill>
              </a:rPr>
              <a:t>"абстинентный синдром". </a:t>
            </a:r>
            <a:r>
              <a:rPr lang="ru-RU" sz="2000" b="1" dirty="0" smtClean="0"/>
              <a:t>В данном случае он сильно отличается от "абстинентного синдрома" курильщиков, наркоманов, алкоголиков и переедающих людей (</a:t>
            </a:r>
            <a:r>
              <a:rPr lang="ru-RU" sz="2000" b="1" dirty="0" err="1" smtClean="0"/>
              <a:t>обжор</a:t>
            </a:r>
            <a:r>
              <a:rPr lang="ru-RU" sz="2000" b="1" dirty="0" smtClean="0"/>
              <a:t>), так как у них развивается не только психологическая, но и физическая зависимость к вредным веществам и их отмена переживается намного тяжелее</a:t>
            </a:r>
            <a:r>
              <a:rPr lang="ru-RU" sz="2000" dirty="0" smtClean="0"/>
              <a:t>. </a:t>
            </a:r>
          </a:p>
          <a:p>
            <a:endParaRPr lang="ru-RU"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357158" y="2332037"/>
            <a:ext cx="8358246" cy="4525963"/>
          </a:xfrm>
        </p:spPr>
        <p:txBody>
          <a:bodyPr/>
          <a:lstStyle/>
          <a:p>
            <a:r>
              <a:rPr lang="ru-RU" sz="2800" b="1" dirty="0" smtClean="0"/>
              <a:t>не критичное отношение к собственным проблемам </a:t>
            </a:r>
          </a:p>
          <a:p>
            <a:r>
              <a:rPr lang="ru-RU" sz="2800" b="1" dirty="0" smtClean="0"/>
              <a:t>(то есть отрицание их наличия) </a:t>
            </a:r>
          </a:p>
          <a:p>
            <a:r>
              <a:rPr lang="ru-RU" sz="2800" b="1" dirty="0" smtClean="0"/>
              <a:t>и делает из людей наркоманов, алкоголиков, </a:t>
            </a:r>
            <a:r>
              <a:rPr lang="ru-RU" sz="2800" b="1" dirty="0" err="1" smtClean="0"/>
              <a:t>Интернет-зависимых</a:t>
            </a:r>
            <a:r>
              <a:rPr lang="ru-RU" sz="2800" b="1" dirty="0" smtClean="0"/>
              <a:t> и так далее, так как люди не признают себя таковыми и отрицают эту проблему.</a:t>
            </a:r>
            <a:endParaRPr lang="ru-RU" sz="2800" b="1" dirty="0"/>
          </a:p>
        </p:txBody>
      </p:sp>
      <p:pic>
        <p:nvPicPr>
          <p:cNvPr id="5" name="Рисунок 4" descr="I love my computer"/>
          <p:cNvPicPr/>
          <p:nvPr/>
        </p:nvPicPr>
        <p:blipFill>
          <a:blip r:embed="rId2"/>
          <a:srcRect b="78572"/>
          <a:stretch>
            <a:fillRect/>
          </a:stretch>
        </p:blipFill>
        <p:spPr bwMode="auto">
          <a:xfrm>
            <a:off x="2643174" y="642918"/>
            <a:ext cx="6143668" cy="1143008"/>
          </a:xfrm>
          <a:prstGeom prst="rect">
            <a:avLst/>
          </a:prstGeom>
          <a:noFill/>
          <a:ln w="9525">
            <a:noFill/>
            <a:miter lim="800000"/>
            <a:headEnd/>
            <a:tailEnd/>
          </a:ln>
          <a:effectLst>
            <a:softEdge rad="317500"/>
          </a:effectLst>
        </p:spPr>
      </p:pic>
      <p:pic>
        <p:nvPicPr>
          <p:cNvPr id="10242" name="Picture 2" descr="G:\для презентаций\для презентаций\nas2.png"/>
          <p:cNvPicPr>
            <a:picLocks noChangeAspect="1" noChangeArrowheads="1"/>
          </p:cNvPicPr>
          <p:nvPr/>
        </p:nvPicPr>
        <p:blipFill>
          <a:blip r:embed="rId3"/>
          <a:srcRect/>
          <a:stretch>
            <a:fillRect/>
          </a:stretch>
        </p:blipFill>
        <p:spPr bwMode="auto">
          <a:xfrm>
            <a:off x="0" y="0"/>
            <a:ext cx="2857488" cy="214311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Homo Computerus"/>
          <p:cNvPicPr>
            <a:picLocks noGrp="1"/>
          </p:cNvPicPr>
          <p:nvPr>
            <p:ph idx="1"/>
          </p:nvPr>
        </p:nvPicPr>
        <p:blipFill>
          <a:blip r:embed="rId2"/>
          <a:srcRect/>
          <a:stretch>
            <a:fillRect/>
          </a:stretch>
        </p:blipFill>
        <p:spPr bwMode="auto">
          <a:xfrm>
            <a:off x="1214414" y="285728"/>
            <a:ext cx="2500330" cy="3571900"/>
          </a:xfrm>
          <a:prstGeom prst="rect">
            <a:avLst/>
          </a:prstGeom>
          <a:noFill/>
          <a:ln w="9525">
            <a:noFill/>
            <a:miter lim="800000"/>
            <a:headEnd/>
            <a:tailEnd/>
          </a:ln>
          <a:effectLst>
            <a:softEdge rad="317500"/>
          </a:effectLst>
        </p:spPr>
      </p:pic>
      <p:pic>
        <p:nvPicPr>
          <p:cNvPr id="5" name="Рисунок 4" descr="Homo Computerus"/>
          <p:cNvPicPr/>
          <p:nvPr/>
        </p:nvPicPr>
        <p:blipFill>
          <a:blip r:embed="rId2"/>
          <a:srcRect/>
          <a:stretch>
            <a:fillRect/>
          </a:stretch>
        </p:blipFill>
        <p:spPr bwMode="auto">
          <a:xfrm flipH="1">
            <a:off x="5786446" y="285728"/>
            <a:ext cx="2357454" cy="3714776"/>
          </a:xfrm>
          <a:prstGeom prst="rect">
            <a:avLst/>
          </a:prstGeom>
          <a:noFill/>
          <a:ln w="9525">
            <a:noFill/>
            <a:miter lim="800000"/>
            <a:headEnd/>
            <a:tailEnd/>
          </a:ln>
          <a:effectLst>
            <a:softEdge rad="317500"/>
          </a:effectLst>
        </p:spPr>
      </p:pic>
      <p:sp>
        <p:nvSpPr>
          <p:cNvPr id="8" name="Прямоугольник 7"/>
          <p:cNvSpPr/>
          <p:nvPr/>
        </p:nvSpPr>
        <p:spPr>
          <a:xfrm>
            <a:off x="3500430" y="4857760"/>
            <a:ext cx="392909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Ответ</a:t>
            </a:r>
            <a:endParaRPr lang="ru-RU"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Прямоугольник 8"/>
          <p:cNvSpPr/>
          <p:nvPr/>
        </p:nvSpPr>
        <p:spPr>
          <a:xfrm>
            <a:off x="2857488" y="4500570"/>
            <a:ext cx="595035"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12000" b="1" cap="none" spc="0" dirty="0" smtClean="0">
                <a:ln w="11430"/>
                <a:solidFill>
                  <a:srgbClr val="C00000"/>
                </a:solidFill>
                <a:effectLst>
                  <a:outerShdw blurRad="50800" dist="39000" dir="5460000" algn="tl">
                    <a:srgbClr val="000000">
                      <a:alpha val="38000"/>
                    </a:srgbClr>
                  </a:outerShdw>
                </a:effectLst>
              </a:rPr>
              <a:t>?</a:t>
            </a:r>
            <a:endParaRPr lang="ru-RU" sz="12000" b="1" cap="none" spc="0" dirty="0">
              <a:ln w="11430"/>
              <a:solidFill>
                <a:srgbClr val="C00000"/>
              </a:solidFill>
              <a:effectLst>
                <a:outerShdw blurRad="50800" dist="39000" dir="5460000" algn="tl">
                  <a:srgbClr val="000000">
                    <a:alpha val="38000"/>
                  </a:srgbClr>
                </a:outerShdw>
              </a:effectLst>
            </a:endParaRPr>
          </a:p>
        </p:txBody>
      </p:sp>
      <p:pic>
        <p:nvPicPr>
          <p:cNvPr id="1026" name="Picture 2" descr="G:\для презентаций\для презентаций\8a09e980cbb8.gif"/>
          <p:cNvPicPr>
            <a:picLocks noChangeAspect="1" noChangeArrowheads="1" noCrop="1"/>
          </p:cNvPicPr>
          <p:nvPr/>
        </p:nvPicPr>
        <p:blipFill>
          <a:blip r:embed="rId3"/>
          <a:srcRect/>
          <a:stretch>
            <a:fillRect/>
          </a:stretch>
        </p:blipFill>
        <p:spPr bwMode="auto">
          <a:xfrm>
            <a:off x="3500430" y="0"/>
            <a:ext cx="2500330" cy="35718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G:\для презентаций\картинки на школьныю тему\картинки на школьныю тему\Рисунок11.png"/>
          <p:cNvPicPr>
            <a:picLocks noGrp="1" noChangeAspect="1" noChangeArrowheads="1"/>
          </p:cNvPicPr>
          <p:nvPr>
            <p:ph idx="1"/>
          </p:nvPr>
        </p:nvPicPr>
        <p:blipFill>
          <a:blip r:embed="rId2"/>
          <a:srcRect/>
          <a:stretch>
            <a:fillRect/>
          </a:stretch>
        </p:blipFill>
        <p:spPr bwMode="auto">
          <a:xfrm>
            <a:off x="6643702" y="0"/>
            <a:ext cx="2290302" cy="2482849"/>
          </a:xfrm>
          <a:prstGeom prst="rect">
            <a:avLst/>
          </a:prstGeom>
          <a:noFill/>
        </p:spPr>
      </p:pic>
      <p:sp>
        <p:nvSpPr>
          <p:cNvPr id="7" name="Прямоугольник 6"/>
          <p:cNvSpPr/>
          <p:nvPr/>
        </p:nvSpPr>
        <p:spPr>
          <a:xfrm>
            <a:off x="1000100" y="1428736"/>
            <a:ext cx="5357850" cy="507209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rgbClr val="C00000"/>
                </a:solidFill>
              </a:rPr>
              <a:t>1.  +</a:t>
            </a:r>
          </a:p>
          <a:p>
            <a:r>
              <a:rPr lang="ru-RU" sz="2000" b="1" dirty="0" smtClean="0">
                <a:solidFill>
                  <a:srgbClr val="C00000"/>
                </a:solidFill>
              </a:rPr>
              <a:t>2.  -</a:t>
            </a:r>
          </a:p>
          <a:p>
            <a:r>
              <a:rPr lang="ru-RU" sz="2000" b="1" dirty="0" smtClean="0">
                <a:solidFill>
                  <a:srgbClr val="C00000"/>
                </a:solidFill>
              </a:rPr>
              <a:t>3.</a:t>
            </a:r>
          </a:p>
          <a:p>
            <a:r>
              <a:rPr lang="ru-RU" sz="2000" b="1" dirty="0" smtClean="0">
                <a:solidFill>
                  <a:srgbClr val="C00000"/>
                </a:solidFill>
              </a:rPr>
              <a:t>4.</a:t>
            </a:r>
          </a:p>
          <a:p>
            <a:r>
              <a:rPr lang="ru-RU" b="1" dirty="0" smtClean="0">
                <a:solidFill>
                  <a:srgbClr val="C00000"/>
                </a:solidFill>
              </a:rPr>
              <a:t>_______________________________________</a:t>
            </a:r>
          </a:p>
          <a:p>
            <a:r>
              <a:rPr lang="ru-RU" sz="2000" b="1" dirty="0" smtClean="0">
                <a:solidFill>
                  <a:srgbClr val="C00000"/>
                </a:solidFill>
              </a:rPr>
              <a:t>1. +</a:t>
            </a:r>
          </a:p>
          <a:p>
            <a:r>
              <a:rPr lang="ru-RU" sz="2000" b="1" dirty="0" smtClean="0">
                <a:solidFill>
                  <a:srgbClr val="C00000"/>
                </a:solidFill>
              </a:rPr>
              <a:t>2.</a:t>
            </a:r>
          </a:p>
          <a:p>
            <a:r>
              <a:rPr lang="ru-RU" sz="2000" b="1" dirty="0" smtClean="0">
                <a:solidFill>
                  <a:srgbClr val="C00000"/>
                </a:solidFill>
              </a:rPr>
              <a:t>3.</a:t>
            </a:r>
          </a:p>
          <a:p>
            <a:r>
              <a:rPr lang="ru-RU" sz="2000" b="1" dirty="0" smtClean="0">
                <a:solidFill>
                  <a:srgbClr val="C00000"/>
                </a:solidFill>
              </a:rPr>
              <a:t>4.</a:t>
            </a:r>
          </a:p>
          <a:p>
            <a:r>
              <a:rPr lang="ru-RU" sz="2000" b="1" dirty="0" smtClean="0">
                <a:solidFill>
                  <a:srgbClr val="C00000"/>
                </a:solidFill>
              </a:rPr>
              <a:t>5.</a:t>
            </a:r>
          </a:p>
          <a:p>
            <a:r>
              <a:rPr lang="ru-RU" sz="2000" b="1" dirty="0" smtClean="0">
                <a:solidFill>
                  <a:srgbClr val="C00000"/>
                </a:solidFill>
              </a:rPr>
              <a:t>6.</a:t>
            </a:r>
          </a:p>
          <a:p>
            <a:r>
              <a:rPr lang="ru-RU" sz="2000" b="1" dirty="0" smtClean="0">
                <a:solidFill>
                  <a:srgbClr val="C00000"/>
                </a:solidFill>
              </a:rPr>
              <a:t>7.</a:t>
            </a:r>
          </a:p>
          <a:p>
            <a:r>
              <a:rPr lang="ru-RU" sz="2000" b="1" dirty="0" smtClean="0">
                <a:solidFill>
                  <a:srgbClr val="C00000"/>
                </a:solidFill>
              </a:rPr>
              <a:t>8.</a:t>
            </a:r>
          </a:p>
          <a:p>
            <a:endParaRPr lang="ru-RU"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02" y="1571612"/>
            <a:ext cx="8643998" cy="4525963"/>
          </a:xfrm>
        </p:spPr>
        <p:txBody>
          <a:bodyPr/>
          <a:lstStyle/>
          <a:p>
            <a:pPr marL="514350" lvl="0" indent="-514350">
              <a:buFont typeface="+mj-lt"/>
              <a:buAutoNum type="arabicPeriod"/>
            </a:pPr>
            <a:r>
              <a:rPr lang="ru-RU" sz="2800" b="1" dirty="0" smtClean="0"/>
              <a:t>Навязчивое желание проверить </a:t>
            </a:r>
            <a:r>
              <a:rPr lang="ru-RU" sz="2800" b="1" dirty="0" err="1" smtClean="0"/>
              <a:t>e-mail</a:t>
            </a:r>
            <a:r>
              <a:rPr lang="ru-RU" sz="2800" b="1" dirty="0" smtClean="0"/>
              <a:t>. </a:t>
            </a:r>
          </a:p>
          <a:p>
            <a:pPr marL="514350" lvl="0" indent="-514350">
              <a:buFont typeface="+mj-lt"/>
              <a:buAutoNum type="arabicPeriod"/>
            </a:pPr>
            <a:r>
              <a:rPr lang="ru-RU" sz="2800" b="1" dirty="0" smtClean="0"/>
              <a:t>Постоянное желание следующего выхода в Интернет. </a:t>
            </a:r>
          </a:p>
          <a:p>
            <a:pPr marL="514350" lvl="0" indent="-514350">
              <a:buFont typeface="+mj-lt"/>
              <a:buAutoNum type="arabicPeriod"/>
            </a:pPr>
            <a:r>
              <a:rPr lang="ru-RU" sz="2800" b="1" dirty="0" smtClean="0"/>
              <a:t>Жалобы окружающих на то, что человек проводит слишком много времени в Интернет. </a:t>
            </a:r>
          </a:p>
          <a:p>
            <a:pPr marL="514350" lvl="0" indent="-514350">
              <a:buFont typeface="+mj-lt"/>
              <a:buAutoNum type="arabicPeriod"/>
            </a:pPr>
            <a:r>
              <a:rPr lang="ru-RU" sz="2800" b="1" dirty="0" smtClean="0"/>
              <a:t>Жалобы окружающих на то, что человек тратит слишком много денег на Интернет</a:t>
            </a:r>
            <a:r>
              <a:rPr lang="ru-RU" dirty="0" smtClean="0"/>
              <a:t>. </a:t>
            </a:r>
          </a:p>
          <a:p>
            <a:pPr marL="514350" indent="-514350">
              <a:buFont typeface="+mj-lt"/>
              <a:buAutoNum type="arabicPeriod"/>
            </a:pPr>
            <a:endParaRPr lang="ru-RU" dirty="0"/>
          </a:p>
        </p:txBody>
      </p:sp>
      <p:sp>
        <p:nvSpPr>
          <p:cNvPr id="4" name="Заголовок 3"/>
          <p:cNvSpPr>
            <a:spLocks noGrp="1"/>
          </p:cNvSpPr>
          <p:nvPr>
            <p:ph type="title"/>
          </p:nvPr>
        </p:nvSpPr>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1000"/>
                                        <p:tgtEl>
                                          <p:spTgt spid="3">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1000"/>
                                        <p:tgtEl>
                                          <p:spTgt spid="3">
                                            <p:txEl>
                                              <p:pRg st="2" end="2"/>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9001156" cy="5643602"/>
          </a:xfrm>
        </p:spPr>
        <p:txBody>
          <a:bodyPr/>
          <a:lstStyle/>
          <a:p>
            <a:pPr lvl="0">
              <a:buFont typeface="+mj-lt"/>
              <a:buAutoNum type="arabicPeriod"/>
            </a:pPr>
            <a:r>
              <a:rPr lang="ru-RU" sz="2000" b="1" dirty="0" smtClean="0"/>
              <a:t>Количество времени, которое нужно провести в Интернет, чтобы достичь удовлетворения (иногда чувство удовольствия от общения в сети граничит с эйфорией), заметно возрастает. </a:t>
            </a:r>
          </a:p>
          <a:p>
            <a:pPr lvl="0">
              <a:buFont typeface="+mj-lt"/>
              <a:buAutoNum type="arabicPeriod"/>
            </a:pPr>
            <a:r>
              <a:rPr lang="ru-RU" sz="2000" b="1" dirty="0" smtClean="0"/>
              <a:t>Если человек не увеличивает количество времени, которое он проводит в Интернет, то эффект заметно снижается. </a:t>
            </a:r>
          </a:p>
          <a:p>
            <a:pPr lvl="0">
              <a:buFont typeface="+mj-lt"/>
              <a:buAutoNum type="arabicPeriod"/>
            </a:pPr>
            <a:r>
              <a:rPr lang="ru-RU" sz="2000" b="1" dirty="0" smtClean="0"/>
              <a:t>Пользователь совершает попытки отказаться от Интернет или хотя бы меньше проводить в нем меньше времени. </a:t>
            </a:r>
          </a:p>
          <a:p>
            <a:pPr lvl="0">
              <a:buFont typeface="+mj-lt"/>
              <a:buAutoNum type="arabicPeriod"/>
            </a:pPr>
            <a:r>
              <a:rPr lang="ru-RU" sz="2000" b="1" dirty="0" smtClean="0"/>
              <a:t>Прекращение или сокращение времени, проводимого в Интернет, приводит пользователя к плохому самочувствию, которое развивается в течении от нескольких дней до месяца и выражается двумя или более факторами: </a:t>
            </a:r>
          </a:p>
          <a:p>
            <a:pPr lvl="1"/>
            <a:r>
              <a:rPr lang="ru-RU" sz="2000" b="1" dirty="0" smtClean="0"/>
              <a:t>Эмоциональное и двигательное возбуждение </a:t>
            </a:r>
          </a:p>
          <a:p>
            <a:pPr lvl="1"/>
            <a:r>
              <a:rPr lang="ru-RU" sz="2000" b="1" dirty="0" smtClean="0"/>
              <a:t>Тревога </a:t>
            </a:r>
          </a:p>
          <a:p>
            <a:pPr lvl="1"/>
            <a:r>
              <a:rPr lang="ru-RU" sz="2000" b="1" dirty="0" smtClean="0"/>
              <a:t>Навязчивые размышления о том, что сейчас происходит в Интернет </a:t>
            </a:r>
          </a:p>
          <a:p>
            <a:pPr lvl="1"/>
            <a:r>
              <a:rPr lang="ru-RU" sz="2000" b="1" dirty="0" smtClean="0"/>
              <a:t>Фантазии и мечты об Интернет </a:t>
            </a:r>
          </a:p>
          <a:p>
            <a:pPr lvl="1"/>
            <a:r>
              <a:rPr lang="ru-RU" sz="2000" b="1" dirty="0" smtClean="0"/>
              <a:t>Произвольные или непроизвольные движения пальцами, напоминающие печатание на клавиатуре. </a:t>
            </a:r>
          </a:p>
          <a:p>
            <a:pPr lvl="0"/>
            <a:endParaRPr lang="ru-RU" sz="1600" dirty="0" smtClean="0"/>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714356"/>
            <a:ext cx="8515352" cy="5168905"/>
          </a:xfrm>
        </p:spPr>
        <p:txBody>
          <a:bodyPr/>
          <a:lstStyle/>
          <a:p>
            <a:pPr marL="457200" lvl="0" indent="-457200">
              <a:buFont typeface="+mj-lt"/>
              <a:buAutoNum type="arabicPeriod" startAt="5"/>
            </a:pPr>
            <a:r>
              <a:rPr lang="ru-RU" sz="2000" b="1" dirty="0" smtClean="0"/>
              <a:t>Использование Интернет позволяет избежать "синдрома отказа". </a:t>
            </a:r>
          </a:p>
          <a:p>
            <a:pPr marL="457200" lvl="0" indent="-457200">
              <a:buFont typeface="+mj-lt"/>
              <a:buAutoNum type="arabicPeriod" startAt="5"/>
            </a:pPr>
            <a:r>
              <a:rPr lang="ru-RU" sz="2000" b="1" dirty="0" smtClean="0"/>
              <a:t>Интернет часто используется в течение большого количества времени или чаще, чем было задумано. </a:t>
            </a:r>
          </a:p>
          <a:p>
            <a:pPr marL="457200" lvl="0" indent="-457200">
              <a:buFont typeface="+mj-lt"/>
              <a:buAutoNum type="arabicPeriod" startAt="5"/>
            </a:pPr>
            <a:r>
              <a:rPr lang="ru-RU" sz="2000" b="1" dirty="0" smtClean="0"/>
              <a:t>Значимая социальная, профессиональная деятельность, отдых прекращаются или редуцируются в связи с использование Интернет. </a:t>
            </a:r>
          </a:p>
          <a:p>
            <a:pPr marL="457200" lvl="0" indent="-457200">
              <a:buFont typeface="+mj-lt"/>
              <a:buAutoNum type="arabicPeriod" startAt="5"/>
            </a:pPr>
            <a:r>
              <a:rPr lang="ru-RU" sz="2000" b="1" dirty="0" smtClean="0"/>
              <a:t>Использование Интернет продолжается, несмотря на знание об имеющихся или постоянных физических, психологических, социальных, профессиональных проблемах, которые вызываются использованием Интернет (недосыпание, семейные проблемы, опоздания на назначенные на утро встречи, пренебрежение профессиональными обязанностями, или чувство оставленности значимыми другими).</a:t>
            </a:r>
          </a:p>
          <a:p>
            <a:pPr marL="457200" indent="-457200">
              <a:buFont typeface="+mj-lt"/>
              <a:buAutoNum type="arabicPeriod" startAt="5"/>
            </a:pPr>
            <a:endParaRPr lang="ru-RU"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9" name="Picture 3" descr="G:\для презентаций\картинки на школьныю тему\картинки на школьныю тему\Рисунок4.png"/>
          <p:cNvPicPr>
            <a:picLocks noGrp="1" noChangeAspect="1" noChangeArrowheads="1"/>
          </p:cNvPicPr>
          <p:nvPr>
            <p:ph idx="1"/>
          </p:nvPr>
        </p:nvPicPr>
        <p:blipFill>
          <a:blip r:embed="rId2"/>
          <a:srcRect/>
          <a:stretch>
            <a:fillRect/>
          </a:stretch>
        </p:blipFill>
        <p:spPr bwMode="auto">
          <a:xfrm>
            <a:off x="2071670" y="428604"/>
            <a:ext cx="5715040" cy="61261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G:\для презентаций\картинки на школьныю тему\картинки на школьныю тему\Рисунок7.png"/>
          <p:cNvPicPr>
            <a:picLocks noGrp="1" noChangeAspect="1" noChangeArrowheads="1"/>
          </p:cNvPicPr>
          <p:nvPr>
            <p:ph idx="1"/>
          </p:nvPr>
        </p:nvPicPr>
        <p:blipFill>
          <a:blip r:embed="rId2"/>
          <a:srcRect/>
          <a:stretch>
            <a:fillRect/>
          </a:stretch>
        </p:blipFill>
        <p:spPr bwMode="auto">
          <a:xfrm>
            <a:off x="642910" y="142852"/>
            <a:ext cx="8072494" cy="5786454"/>
          </a:xfrm>
          <a:prstGeom prst="rect">
            <a:avLst/>
          </a:prstGeom>
          <a:noFill/>
        </p:spPr>
      </p:pic>
      <p:sp>
        <p:nvSpPr>
          <p:cNvPr id="5" name="Скругленный прямоугольник 4"/>
          <p:cNvSpPr/>
          <p:nvPr/>
        </p:nvSpPr>
        <p:spPr>
          <a:xfrm>
            <a:off x="3857620" y="3429000"/>
            <a:ext cx="57150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C00000"/>
                </a:solidFill>
              </a:rPr>
              <a:t>2</a:t>
            </a:r>
            <a:endParaRPr lang="ru-RU" sz="3600" b="1" dirty="0">
              <a:solidFill>
                <a:srgbClr val="C00000"/>
              </a:solidFill>
            </a:endParaRPr>
          </a:p>
        </p:txBody>
      </p:sp>
      <p:sp>
        <p:nvSpPr>
          <p:cNvPr id="6" name="Скругленный прямоугольник 5"/>
          <p:cNvSpPr/>
          <p:nvPr/>
        </p:nvSpPr>
        <p:spPr>
          <a:xfrm>
            <a:off x="3428992" y="4500570"/>
            <a:ext cx="128588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C00000"/>
                </a:solidFill>
              </a:rPr>
              <a:t>В школу</a:t>
            </a:r>
          </a:p>
          <a:p>
            <a:pPr algn="ctr"/>
            <a:r>
              <a:rPr lang="ru-RU" b="1" dirty="0" smtClean="0">
                <a:solidFill>
                  <a:srgbClr val="C00000"/>
                </a:solidFill>
              </a:rPr>
              <a:t>К 8.00</a:t>
            </a:r>
            <a:endParaRPr lang="ru-RU" b="1"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endParaRPr lang="ru-RU" dirty="0" smtClean="0"/>
          </a:p>
        </p:txBody>
      </p:sp>
      <p:sp>
        <p:nvSpPr>
          <p:cNvPr id="3075" name="Subtitle 2"/>
          <p:cNvSpPr>
            <a:spLocks noGrp="1"/>
          </p:cNvSpPr>
          <p:nvPr>
            <p:ph type="subTitle" idx="1"/>
          </p:nvPr>
        </p:nvSpPr>
        <p:spPr/>
        <p:txBody>
          <a:bodyPr/>
          <a:lstStyle/>
          <a:p>
            <a:pPr eaLnBrk="1" hangingPunct="1"/>
            <a:endParaRPr lang="ru-RU" dirty="0" smtClean="0"/>
          </a:p>
        </p:txBody>
      </p:sp>
      <p:pic>
        <p:nvPicPr>
          <p:cNvPr id="6146" name="Picture 2" descr="C:\Users\User\Downloads\MC900423493.WMF"/>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3571876"/>
            <a:ext cx="8229600" cy="1143000"/>
          </a:xfrm>
        </p:spPr>
        <p:txBody>
          <a:bodyPr/>
          <a:lstStyle/>
          <a:p>
            <a:r>
              <a:rPr lang="ru-RU" sz="2800" b="1" dirty="0" smtClean="0"/>
              <a:t>В первый день осенний ранний</a:t>
            </a:r>
            <a:br>
              <a:rPr lang="ru-RU" sz="2800" b="1" dirty="0" smtClean="0"/>
            </a:br>
            <a:r>
              <a:rPr lang="ru-RU" sz="2800" b="1" dirty="0" smtClean="0"/>
              <a:t>Все как будто в первый раз:</a:t>
            </a:r>
            <a:br>
              <a:rPr lang="ru-RU" sz="2800" b="1" dirty="0" smtClean="0"/>
            </a:br>
            <a:r>
              <a:rPr lang="ru-RU" sz="2800" b="1" dirty="0" smtClean="0"/>
              <a:t>Поздравления в День знаний -</a:t>
            </a:r>
            <a:br>
              <a:rPr lang="ru-RU" sz="2800" b="1" dirty="0" smtClean="0"/>
            </a:br>
            <a:r>
              <a:rPr lang="ru-RU" sz="2800" b="1" dirty="0" smtClean="0"/>
              <a:t>Вновь друзья, подруги, класс!</a:t>
            </a:r>
            <a:br>
              <a:rPr lang="ru-RU" sz="2800" b="1" dirty="0" smtClean="0"/>
            </a:br>
            <a:r>
              <a:rPr lang="ru-RU" sz="2800" b="1" dirty="0" smtClean="0"/>
              <a:t>Должен ты, школяр, учиться</a:t>
            </a:r>
            <a:br>
              <a:rPr lang="ru-RU" sz="2800" b="1" dirty="0" smtClean="0"/>
            </a:br>
            <a:r>
              <a:rPr lang="ru-RU" sz="2800" b="1" dirty="0" smtClean="0"/>
              <a:t>После отдыха начать</a:t>
            </a:r>
            <a:br>
              <a:rPr lang="ru-RU" sz="2800" b="1" dirty="0" smtClean="0"/>
            </a:br>
            <a:r>
              <a:rPr lang="ru-RU" sz="2800" b="1" dirty="0" smtClean="0"/>
              <a:t>Так, чтоб снова отличиться -</a:t>
            </a:r>
            <a:br>
              <a:rPr lang="ru-RU" sz="2800" b="1" dirty="0" smtClean="0"/>
            </a:br>
            <a:r>
              <a:rPr lang="ru-RU" sz="2800" b="1" dirty="0" smtClean="0"/>
              <a:t>Лишь «десятки» в школе получать!!!</a:t>
            </a:r>
            <a:r>
              <a:rPr lang="ru-RU" b="1" dirty="0" smtClean="0"/>
              <a:t/>
            </a:r>
            <a:br>
              <a:rPr lang="ru-RU" b="1" dirty="0" smtClean="0"/>
            </a:br>
            <a:endParaRPr lang="ru-RU" b="1" dirty="0"/>
          </a:p>
        </p:txBody>
      </p:sp>
      <p:pic>
        <p:nvPicPr>
          <p:cNvPr id="4" name="Содержимое 3" descr="MC900423491.WMF"/>
          <p:cNvPicPr>
            <a:picLocks noGrp="1" noChangeAspect="1"/>
          </p:cNvPicPr>
          <p:nvPr>
            <p:ph idx="1"/>
          </p:nvPr>
        </p:nvPicPr>
        <p:blipFill>
          <a:blip r:embed="rId2"/>
          <a:stretch>
            <a:fillRect/>
          </a:stretch>
        </p:blipFill>
        <p:spPr>
          <a:xfrm>
            <a:off x="2214546" y="357166"/>
            <a:ext cx="5143536" cy="1500174"/>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Интернет-</a:t>
            </a:r>
            <a:endParaRPr lang="ru-RU" b="1" dirty="0">
              <a:solidFill>
                <a:srgbClr val="C00000"/>
              </a:solidFill>
            </a:endParaRPr>
          </a:p>
        </p:txBody>
      </p:sp>
      <p:sp>
        <p:nvSpPr>
          <p:cNvPr id="3" name="Содержимое 2"/>
          <p:cNvSpPr>
            <a:spLocks noGrp="1"/>
          </p:cNvSpPr>
          <p:nvPr>
            <p:ph idx="1"/>
          </p:nvPr>
        </p:nvSpPr>
        <p:spPr>
          <a:xfrm>
            <a:off x="428596" y="1643050"/>
            <a:ext cx="8229600" cy="4525963"/>
          </a:xfrm>
        </p:spPr>
        <p:txBody>
          <a:bodyPr/>
          <a:lstStyle/>
          <a:p>
            <a:r>
              <a:rPr lang="ru-RU" sz="2400" b="1" dirty="0" smtClean="0"/>
              <a:t>Прежде всего - это средство развлечения, а уж потом источник знаний и помощник в учёбе. </a:t>
            </a:r>
          </a:p>
          <a:p>
            <a:r>
              <a:rPr lang="ru-RU" sz="2400" b="1" dirty="0" smtClean="0"/>
              <a:t>    Для большинства подростков Всемирная сеть - это очередная игрушка для получения интересующей его информации.</a:t>
            </a:r>
          </a:p>
          <a:p>
            <a:r>
              <a:rPr lang="ru-RU" sz="2400" b="1" dirty="0" smtClean="0"/>
              <a:t>    Миллионы людей находятся в своеобразной зависимости от Интернета.</a:t>
            </a:r>
          </a:p>
          <a:p>
            <a:endParaRPr lang="ru-RU" sz="1600" dirty="0" smtClean="0"/>
          </a:p>
          <a:p>
            <a:endParaRPr lang="ru-RU" dirty="0"/>
          </a:p>
        </p:txBody>
      </p:sp>
      <p:pic>
        <p:nvPicPr>
          <p:cNvPr id="7170" name="Picture 2" descr="G:\для презентаций\для презентаций\1193989089_w_916.gif"/>
          <p:cNvPicPr>
            <a:picLocks noChangeAspect="1" noChangeArrowheads="1" noCrop="1"/>
          </p:cNvPicPr>
          <p:nvPr/>
        </p:nvPicPr>
        <p:blipFill>
          <a:blip r:embed="rId2"/>
          <a:srcRect/>
          <a:stretch>
            <a:fillRect/>
          </a:stretch>
        </p:blipFill>
        <p:spPr bwMode="auto">
          <a:xfrm>
            <a:off x="3071802" y="4643446"/>
            <a:ext cx="2643206" cy="19288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r>
              <a:rPr lang="ru-RU" dirty="0" smtClean="0"/>
              <a:t>Интернет плох тем, что он не имеет границ! </a:t>
            </a:r>
          </a:p>
          <a:p>
            <a:r>
              <a:rPr lang="ru-RU" dirty="0" smtClean="0"/>
              <a:t>То есть, он не ограждает подростков от не нормативной информации, которую им совершенно незачем знать</a:t>
            </a:r>
          </a:p>
          <a:p>
            <a:endParaRPr lang="ru-RU" dirty="0"/>
          </a:p>
        </p:txBody>
      </p:sp>
      <p:pic>
        <p:nvPicPr>
          <p:cNvPr id="9218" name="Picture 2" descr="G:\для презентаций\для презентаций\comp2.gif"/>
          <p:cNvPicPr>
            <a:picLocks noChangeAspect="1" noChangeArrowheads="1"/>
          </p:cNvPicPr>
          <p:nvPr/>
        </p:nvPicPr>
        <p:blipFill>
          <a:blip r:embed="rId2"/>
          <a:srcRect/>
          <a:stretch>
            <a:fillRect/>
          </a:stretch>
        </p:blipFill>
        <p:spPr bwMode="auto">
          <a:xfrm>
            <a:off x="6715140" y="4357694"/>
            <a:ext cx="2214578" cy="250030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1428736"/>
            <a:ext cx="8286776" cy="4525963"/>
          </a:xfrm>
        </p:spPr>
        <p:txBody>
          <a:bodyPr/>
          <a:lstStyle/>
          <a:p>
            <a:pPr>
              <a:buNone/>
            </a:pPr>
            <a:r>
              <a:rPr lang="ru-RU" sz="2800" b="1" dirty="0" smtClean="0"/>
              <a:t>    </a:t>
            </a:r>
            <a:r>
              <a:rPr lang="ru-RU" sz="2400" b="1" dirty="0" smtClean="0"/>
              <a:t>Испокон века, каждое поколение взрослых видит в новых технологиях их тенденцию разрушения. </a:t>
            </a:r>
          </a:p>
          <a:p>
            <a:pPr>
              <a:buNone/>
            </a:pPr>
            <a:r>
              <a:rPr lang="ru-RU" sz="2400" b="1" dirty="0" smtClean="0"/>
              <a:t>    Платон предупреждал </a:t>
            </a:r>
          </a:p>
          <a:p>
            <a:pPr>
              <a:buNone/>
            </a:pPr>
            <a:r>
              <a:rPr lang="ru-RU" sz="2400" b="1" dirty="0" smtClean="0"/>
              <a:t>    (и совершенно справедливо): «Письменность и чтение уничтожат ораторское искусство». </a:t>
            </a:r>
          </a:p>
          <a:p>
            <a:pPr>
              <a:buNone/>
            </a:pPr>
            <a:r>
              <a:rPr lang="ru-RU" sz="2400" b="1" dirty="0" smtClean="0"/>
              <a:t>    Автомобиль отнял у нас способность к созерцательности. Телефон привел в упадок эпистолярный жанр.</a:t>
            </a:r>
          </a:p>
          <a:p>
            <a:pPr>
              <a:buNone/>
            </a:pPr>
            <a:r>
              <a:rPr lang="ru-RU" sz="2400" b="1" dirty="0" smtClean="0"/>
              <a:t>    Место ораторского искусства заняла литература. На смену созерцательности пришла драма. </a:t>
            </a:r>
          </a:p>
          <a:p>
            <a:pPr>
              <a:buNone/>
            </a:pPr>
            <a:r>
              <a:rPr lang="ru-RU" sz="2400" b="1" dirty="0" smtClean="0"/>
              <a:t>    А эпистолярный жанр был возрожден в электронной почте.</a:t>
            </a:r>
          </a:p>
          <a:p>
            <a:endParaRPr lang="ru-RU" dirty="0"/>
          </a:p>
        </p:txBody>
      </p:sp>
      <p:pic>
        <p:nvPicPr>
          <p:cNvPr id="5122" name="Picture 2" descr="G:\для презентаций\картинки на школьныю тему\картинки на школьныю тему\Рисунок16.png"/>
          <p:cNvPicPr>
            <a:picLocks noChangeAspect="1" noChangeArrowheads="1"/>
          </p:cNvPicPr>
          <p:nvPr/>
        </p:nvPicPr>
        <p:blipFill>
          <a:blip r:embed="rId2"/>
          <a:srcRect/>
          <a:stretch>
            <a:fillRect/>
          </a:stretch>
        </p:blipFill>
        <p:spPr bwMode="auto">
          <a:xfrm>
            <a:off x="0" y="1"/>
            <a:ext cx="1643042" cy="205259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714356"/>
            <a:ext cx="8229600" cy="1143000"/>
          </a:xfrm>
        </p:spPr>
        <p:txBody>
          <a:bodyPr/>
          <a:lstStyle/>
          <a:p>
            <a:r>
              <a:rPr lang="ru-RU" sz="3600" b="1" dirty="0" smtClean="0"/>
              <a:t>Критерии оценки </a:t>
            </a:r>
            <a:br>
              <a:rPr lang="ru-RU" sz="3600" b="1" dirty="0" smtClean="0"/>
            </a:br>
            <a:r>
              <a:rPr lang="ru-RU" sz="3600" b="1" dirty="0" smtClean="0"/>
              <a:t>Интернет- зависимости</a:t>
            </a:r>
            <a:r>
              <a:rPr lang="ru-RU" b="1" dirty="0" smtClean="0"/>
              <a:t/>
            </a:r>
            <a:br>
              <a:rPr lang="ru-RU" b="1" dirty="0" smtClean="0"/>
            </a:br>
            <a:endParaRPr lang="ru-RU" dirty="0"/>
          </a:p>
        </p:txBody>
      </p:sp>
      <p:pic>
        <p:nvPicPr>
          <p:cNvPr id="4" name="Рисунок 3" descr="Homo Computerus"/>
          <p:cNvPicPr/>
          <p:nvPr/>
        </p:nvPicPr>
        <p:blipFill>
          <a:blip r:embed="rId2"/>
          <a:srcRect/>
          <a:stretch>
            <a:fillRect/>
          </a:stretch>
        </p:blipFill>
        <p:spPr bwMode="auto">
          <a:xfrm>
            <a:off x="2285984" y="1643050"/>
            <a:ext cx="4643470" cy="5000660"/>
          </a:xfrm>
          <a:prstGeom prst="rect">
            <a:avLst/>
          </a:prstGeom>
          <a:noFill/>
          <a:ln w="9525">
            <a:noFill/>
            <a:miter lim="800000"/>
            <a:headEnd/>
            <a:tailEnd/>
          </a:ln>
          <a:effectLst>
            <a:softEdge rad="317500"/>
          </a:effectLst>
        </p:spPr>
      </p:pic>
      <p:pic>
        <p:nvPicPr>
          <p:cNvPr id="6" name="Рисунок 5" descr="Homo Computerus"/>
          <p:cNvPicPr/>
          <p:nvPr/>
        </p:nvPicPr>
        <p:blipFill>
          <a:blip r:embed="rId2"/>
          <a:srcRect/>
          <a:stretch>
            <a:fillRect/>
          </a:stretch>
        </p:blipFill>
        <p:spPr bwMode="auto">
          <a:xfrm>
            <a:off x="571472" y="4643446"/>
            <a:ext cx="1347798" cy="1724036"/>
          </a:xfrm>
          <a:prstGeom prst="rect">
            <a:avLst/>
          </a:prstGeom>
          <a:noFill/>
          <a:ln w="9525">
            <a:noFill/>
            <a:miter lim="800000"/>
            <a:headEnd/>
            <a:tailEnd/>
          </a:ln>
          <a:effectLst>
            <a:softEdge rad="127000"/>
          </a:effectLst>
        </p:spPr>
      </p:pic>
      <p:pic>
        <p:nvPicPr>
          <p:cNvPr id="7" name="Рисунок 6" descr="Homo Computerus"/>
          <p:cNvPicPr/>
          <p:nvPr/>
        </p:nvPicPr>
        <p:blipFill>
          <a:blip r:embed="rId2"/>
          <a:srcRect/>
          <a:stretch>
            <a:fillRect/>
          </a:stretch>
        </p:blipFill>
        <p:spPr bwMode="auto">
          <a:xfrm flipH="1">
            <a:off x="7358082" y="4714884"/>
            <a:ext cx="1285884" cy="1724036"/>
          </a:xfrm>
          <a:prstGeom prst="rect">
            <a:avLst/>
          </a:prstGeom>
          <a:noFill/>
          <a:ln w="9525">
            <a:noFill/>
            <a:miter lim="800000"/>
            <a:headEnd/>
            <a:tailEnd/>
          </a:ln>
          <a:effectLst>
            <a:softEdge rad="127000"/>
          </a:effectLst>
        </p:spPr>
      </p:pic>
      <p:pic>
        <p:nvPicPr>
          <p:cNvPr id="8194" name="Picture 2" descr="G:\для презентаций\для презентаций\1193989089_w_916.gif"/>
          <p:cNvPicPr>
            <a:picLocks noChangeAspect="1" noChangeArrowheads="1" noCrop="1"/>
          </p:cNvPicPr>
          <p:nvPr/>
        </p:nvPicPr>
        <p:blipFill>
          <a:blip r:embed="rId3"/>
          <a:srcRect/>
          <a:stretch>
            <a:fillRect/>
          </a:stretch>
        </p:blipFill>
        <p:spPr bwMode="auto">
          <a:xfrm flipH="1">
            <a:off x="5643570" y="2928934"/>
            <a:ext cx="1190640" cy="952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42918"/>
            <a:ext cx="8229600" cy="1143000"/>
          </a:xfrm>
        </p:spPr>
        <p:txBody>
          <a:bodyPr/>
          <a:lstStyle/>
          <a:p>
            <a:r>
              <a:rPr lang="ru-RU" sz="2400" b="1" dirty="0" smtClean="0"/>
              <a:t>Исследователи приводят различные критерии, по которым можно судить об Интернет- зависимости. </a:t>
            </a:r>
            <a:br>
              <a:rPr lang="ru-RU" sz="2400" b="1" dirty="0" smtClean="0"/>
            </a:br>
            <a:r>
              <a:rPr lang="ru-RU" sz="2400" b="1" dirty="0" smtClean="0"/>
              <a:t>Так, </a:t>
            </a:r>
            <a:r>
              <a:rPr lang="ru-RU" sz="2400" b="1" dirty="0" smtClean="0">
                <a:solidFill>
                  <a:srgbClr val="C00000"/>
                </a:solidFill>
              </a:rPr>
              <a:t>Кимберли Янг приводит четыре признака: </a:t>
            </a:r>
            <a:r>
              <a:rPr lang="ru-RU" sz="1600" dirty="0" smtClean="0"/>
              <a:t/>
            </a:r>
            <a:br>
              <a:rPr lang="ru-RU" sz="1600" dirty="0" smtClean="0"/>
            </a:br>
            <a:endParaRPr lang="ru-RU" sz="1600" dirty="0"/>
          </a:p>
        </p:txBody>
      </p:sp>
      <p:sp>
        <p:nvSpPr>
          <p:cNvPr id="3" name="Содержимое 2"/>
          <p:cNvSpPr>
            <a:spLocks noGrp="1"/>
          </p:cNvSpPr>
          <p:nvPr>
            <p:ph idx="1"/>
          </p:nvPr>
        </p:nvSpPr>
        <p:spPr>
          <a:xfrm>
            <a:off x="500002" y="2000240"/>
            <a:ext cx="8643998" cy="4525963"/>
          </a:xfrm>
        </p:spPr>
        <p:txBody>
          <a:bodyPr/>
          <a:lstStyle/>
          <a:p>
            <a:pPr marL="514350" lvl="0" indent="-514350">
              <a:buFont typeface="+mj-lt"/>
              <a:buAutoNum type="arabicPeriod"/>
            </a:pPr>
            <a:r>
              <a:rPr lang="ru-RU" sz="2800" b="1" dirty="0" smtClean="0"/>
              <a:t>Навязчивое желание проверить </a:t>
            </a:r>
            <a:r>
              <a:rPr lang="ru-RU" sz="2800" b="1" dirty="0" err="1" smtClean="0"/>
              <a:t>e-mail</a:t>
            </a:r>
            <a:r>
              <a:rPr lang="ru-RU" sz="2800" b="1" dirty="0" smtClean="0"/>
              <a:t>. </a:t>
            </a:r>
          </a:p>
          <a:p>
            <a:pPr marL="514350" lvl="0" indent="-514350">
              <a:buFont typeface="+mj-lt"/>
              <a:buAutoNum type="arabicPeriod"/>
            </a:pPr>
            <a:r>
              <a:rPr lang="ru-RU" sz="2800" b="1" dirty="0" smtClean="0"/>
              <a:t>Постоянное желание следующего выхода в Интернет. </a:t>
            </a:r>
          </a:p>
          <a:p>
            <a:pPr marL="514350" lvl="0" indent="-514350">
              <a:buFont typeface="+mj-lt"/>
              <a:buAutoNum type="arabicPeriod"/>
            </a:pPr>
            <a:r>
              <a:rPr lang="ru-RU" sz="2800" b="1" dirty="0" smtClean="0"/>
              <a:t>Жалобы окружающих на то, что человек проводит слишком много времени в Интернет. </a:t>
            </a:r>
          </a:p>
          <a:p>
            <a:pPr marL="514350" lvl="0" indent="-514350">
              <a:buFont typeface="+mj-lt"/>
              <a:buAutoNum type="arabicPeriod"/>
            </a:pPr>
            <a:r>
              <a:rPr lang="ru-RU" sz="2800" b="1" dirty="0" smtClean="0"/>
              <a:t>Жалобы окружающих на то, что человек тратит слишком много денег на Интернет</a:t>
            </a:r>
            <a:r>
              <a:rPr lang="ru-RU" dirty="0" smtClean="0"/>
              <a:t>. </a:t>
            </a:r>
          </a:p>
          <a:p>
            <a:pPr marL="514350" indent="-514350">
              <a:buFont typeface="+mj-lt"/>
              <a:buAutoNum type="arabicPeriod"/>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1000"/>
                                        <p:tgtEl>
                                          <p:spTgt spid="3">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1000"/>
                                        <p:tgtEl>
                                          <p:spTgt spid="3">
                                            <p:txEl>
                                              <p:pRg st="2" end="2"/>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29600" cy="1143000"/>
          </a:xfrm>
        </p:spPr>
        <p:txBody>
          <a:bodyPr/>
          <a:lstStyle/>
          <a:p>
            <a:r>
              <a:rPr lang="ru-RU" sz="2800" b="1" dirty="0" smtClean="0"/>
              <a:t>Критерии </a:t>
            </a:r>
            <a:r>
              <a:rPr lang="ru-RU" sz="2800" b="1" dirty="0" smtClean="0">
                <a:solidFill>
                  <a:srgbClr val="C00000"/>
                </a:solidFill>
              </a:rPr>
              <a:t>Ивана </a:t>
            </a:r>
            <a:r>
              <a:rPr lang="ru-RU" sz="2800" b="1" dirty="0" err="1" smtClean="0">
                <a:solidFill>
                  <a:srgbClr val="C00000"/>
                </a:solidFill>
              </a:rPr>
              <a:t>Голдберга</a:t>
            </a:r>
            <a:r>
              <a:rPr lang="ru-RU" sz="2800" b="1" dirty="0" smtClean="0"/>
              <a:t>.</a:t>
            </a:r>
            <a:endParaRPr lang="ru-RU" sz="2800" b="1" dirty="0"/>
          </a:p>
        </p:txBody>
      </p:sp>
      <p:sp>
        <p:nvSpPr>
          <p:cNvPr id="3" name="Содержимое 2"/>
          <p:cNvSpPr>
            <a:spLocks noGrp="1"/>
          </p:cNvSpPr>
          <p:nvPr>
            <p:ph idx="1"/>
          </p:nvPr>
        </p:nvSpPr>
        <p:spPr>
          <a:xfrm>
            <a:off x="571472" y="1214422"/>
            <a:ext cx="8229600" cy="4525963"/>
          </a:xfrm>
        </p:spPr>
        <p:txBody>
          <a:bodyPr/>
          <a:lstStyle/>
          <a:p>
            <a:pPr lvl="0">
              <a:buFont typeface="+mj-lt"/>
              <a:buAutoNum type="arabicPeriod"/>
            </a:pPr>
            <a:r>
              <a:rPr lang="ru-RU" sz="1600" b="1" dirty="0" smtClean="0"/>
              <a:t>Количество времени, которое нужно провести в Интернет, чтобы достичь удовлетворения (иногда чувство удовольствия от общения в сети граничит с эйфорией), заметно возрастает. </a:t>
            </a:r>
          </a:p>
          <a:p>
            <a:pPr lvl="0">
              <a:buFont typeface="+mj-lt"/>
              <a:buAutoNum type="arabicPeriod"/>
            </a:pPr>
            <a:r>
              <a:rPr lang="ru-RU" sz="1600" b="1" dirty="0" smtClean="0"/>
              <a:t>Если человек не увеличивает количество времени, которое он проводит в Интернет, то эффект заметно снижается. </a:t>
            </a:r>
          </a:p>
          <a:p>
            <a:pPr lvl="0">
              <a:buFont typeface="+mj-lt"/>
              <a:buAutoNum type="arabicPeriod"/>
            </a:pPr>
            <a:r>
              <a:rPr lang="ru-RU" sz="1800" b="1" dirty="0" smtClean="0"/>
              <a:t>Пользователь совершает попытки отказаться </a:t>
            </a:r>
            <a:r>
              <a:rPr lang="ru-RU" sz="1800" b="1" dirty="0" err="1" smtClean="0"/>
              <a:t>отИнтернет</a:t>
            </a:r>
            <a:r>
              <a:rPr lang="ru-RU" sz="1800" b="1" dirty="0" smtClean="0"/>
              <a:t> или хотя бы меньше проводить в нем меньше времени. </a:t>
            </a:r>
          </a:p>
          <a:p>
            <a:pPr lvl="0">
              <a:buFont typeface="+mj-lt"/>
              <a:buAutoNum type="arabicPeriod"/>
            </a:pPr>
            <a:r>
              <a:rPr lang="ru-RU" sz="1800" b="1" dirty="0" smtClean="0"/>
              <a:t>Прекращение или сокращение времени, проводимого в Интернет, приводит пользователя к плохому самочувствию, которое развивается в течении от нескольких дней до месяца и выражается двумя или более факторами: </a:t>
            </a:r>
          </a:p>
          <a:p>
            <a:pPr lvl="1"/>
            <a:r>
              <a:rPr lang="ru-RU" sz="1800" b="1" dirty="0" smtClean="0"/>
              <a:t>Эмоциональное и двигательное возбуждение </a:t>
            </a:r>
          </a:p>
          <a:p>
            <a:pPr lvl="1"/>
            <a:r>
              <a:rPr lang="ru-RU" sz="1800" b="1" dirty="0" smtClean="0"/>
              <a:t>Тревога </a:t>
            </a:r>
          </a:p>
          <a:p>
            <a:pPr lvl="1"/>
            <a:r>
              <a:rPr lang="ru-RU" sz="1800" b="1" dirty="0" smtClean="0"/>
              <a:t>Навязчивые размышления о том, что сейчас происходит в Интернет </a:t>
            </a:r>
          </a:p>
          <a:p>
            <a:pPr lvl="1"/>
            <a:r>
              <a:rPr lang="ru-RU" sz="1800" b="1" dirty="0" smtClean="0"/>
              <a:t>Фантазии и мечты об Интернет </a:t>
            </a:r>
          </a:p>
          <a:p>
            <a:pPr lvl="1"/>
            <a:r>
              <a:rPr lang="ru-RU" sz="1800" b="1" dirty="0" smtClean="0"/>
              <a:t>Произвольные или непроизвольные движения пальцами, напоминающие печатание на клавиатуре. </a:t>
            </a:r>
          </a:p>
          <a:p>
            <a:pPr lvl="0"/>
            <a:endParaRPr lang="ru-RU" sz="1600" dirty="0" smtClean="0"/>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0069043">
  <a:themeElements>
    <a:clrScheme name="Office Theme 2">
      <a:dk1>
        <a:srgbClr val="000000"/>
      </a:dk1>
      <a:lt1>
        <a:srgbClr val="E8C567"/>
      </a:lt1>
      <a:dk2>
        <a:srgbClr val="2B5502"/>
      </a:dk2>
      <a:lt2>
        <a:srgbClr val="777777"/>
      </a:lt2>
      <a:accent1>
        <a:srgbClr val="909082"/>
      </a:accent1>
      <a:accent2>
        <a:srgbClr val="809EA8"/>
      </a:accent2>
      <a:accent3>
        <a:srgbClr val="F2DFB8"/>
      </a:accent3>
      <a:accent4>
        <a:srgbClr val="000000"/>
      </a:accent4>
      <a:accent5>
        <a:srgbClr val="C6C6C1"/>
      </a:accent5>
      <a:accent6>
        <a:srgbClr val="738F98"/>
      </a:accent6>
      <a:hlink>
        <a:srgbClr val="FFCC66"/>
      </a:hlink>
      <a:folHlink>
        <a:srgbClr val="E9DCB9"/>
      </a:folHlink>
    </a:clrScheme>
    <a:fontScheme name="Office Theme">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E8C567"/>
        </a:lt1>
        <a:dk2>
          <a:srgbClr val="2B5502"/>
        </a:dk2>
        <a:lt2>
          <a:srgbClr val="969696"/>
        </a:lt2>
        <a:accent1>
          <a:srgbClr val="FBDF53"/>
        </a:accent1>
        <a:accent2>
          <a:srgbClr val="FF9966"/>
        </a:accent2>
        <a:accent3>
          <a:srgbClr val="F2DFB8"/>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E8C567"/>
        </a:lt1>
        <a:dk2>
          <a:srgbClr val="2B5502"/>
        </a:dk2>
        <a:lt2>
          <a:srgbClr val="777777"/>
        </a:lt2>
        <a:accent1>
          <a:srgbClr val="909082"/>
        </a:accent1>
        <a:accent2>
          <a:srgbClr val="809EA8"/>
        </a:accent2>
        <a:accent3>
          <a:srgbClr val="F2DFB8"/>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10069043</Template>
  <TotalTime>112</TotalTime>
  <Words>815</Words>
  <Application>Microsoft Office PowerPoint</Application>
  <PresentationFormat>Экран (4:3)</PresentationFormat>
  <Paragraphs>77</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10069043</vt:lpstr>
      <vt:lpstr>Классный час  по теме : «Безопасный интернет»</vt:lpstr>
      <vt:lpstr>Слайд 2</vt:lpstr>
      <vt:lpstr>В первый день осенний ранний Все как будто в первый раз: Поздравления в День знаний - Вновь друзья, подруги, класс! Должен ты, школяр, учиться После отдыха начать Так, чтоб снова отличиться - Лишь «десятки» в школе получать!!! </vt:lpstr>
      <vt:lpstr>Интернет-</vt:lpstr>
      <vt:lpstr>Слайд 5</vt:lpstr>
      <vt:lpstr>Слайд 6</vt:lpstr>
      <vt:lpstr>Критерии оценки  Интернет- зависимости </vt:lpstr>
      <vt:lpstr>Исследователи приводят различные критерии, по которым можно судить об Интернет- зависимости.  Так, Кимберли Янг приводит четыре признака:  </vt:lpstr>
      <vt:lpstr>Критерии Ивана Голдберга.</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20</cp:revision>
  <dcterms:created xsi:type="dcterms:W3CDTF">2011-08-31T17:00:42Z</dcterms:created>
  <dcterms:modified xsi:type="dcterms:W3CDTF">2012-01-24T17:50:40Z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TC100690431049</vt:lpwstr>
  </property>
</Properties>
</file>