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267" r:id="rId3"/>
    <p:sldId id="269" r:id="rId4"/>
    <p:sldId id="266" r:id="rId5"/>
    <p:sldId id="268" r:id="rId6"/>
    <p:sldId id="275" r:id="rId7"/>
    <p:sldId id="274" r:id="rId8"/>
    <p:sldId id="271" r:id="rId9"/>
    <p:sldId id="273" r:id="rId10"/>
    <p:sldId id="272" r:id="rId11"/>
    <p:sldId id="259"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32BD5-9AB4-48F0-A28E-52954A6FB5C6}" type="datetimeFigureOut">
              <a:rPr lang="ru-RU" smtClean="0"/>
              <a:pPr/>
              <a:t>31.10.2013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BD520-0E0B-41E2-94BD-98E1974530C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EBD520-0E0B-41E2-94BD-98E1974530C8}"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31.10.2013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31.10.2013</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31.10.2013</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285720" y="1500174"/>
            <a:ext cx="4253865" cy="4143375"/>
          </a:xfrm>
          <a:prstGeom prst="rect">
            <a:avLst/>
          </a:prstGeom>
          <a:noFill/>
          <a:ln w="9525">
            <a:noFill/>
            <a:miter lim="800000"/>
            <a:headEnd/>
            <a:tailEnd/>
          </a:ln>
          <a:effectLst/>
        </p:spPr>
      </p:pic>
      <p:sp>
        <p:nvSpPr>
          <p:cNvPr id="5" name="Заголовок 4"/>
          <p:cNvSpPr>
            <a:spLocks noGrp="1"/>
          </p:cNvSpPr>
          <p:nvPr>
            <p:ph type="title" idx="4294967295"/>
          </p:nvPr>
        </p:nvSpPr>
        <p:spPr>
          <a:xfrm>
            <a:off x="2357438" y="512762"/>
            <a:ext cx="6786562" cy="6345238"/>
          </a:xfrm>
        </p:spPr>
        <p:txBody>
          <a:bodyPr/>
          <a:lstStyle/>
          <a:p>
            <a:r>
              <a:rPr lang="ru-RU" sz="7200" dirty="0" smtClean="0"/>
              <a:t>БЕЗОПАСНОСТЬ</a:t>
            </a:r>
            <a:br>
              <a:rPr lang="ru-RU" sz="7200" dirty="0" smtClean="0"/>
            </a:br>
            <a:r>
              <a:rPr lang="ru-RU" dirty="0" smtClean="0"/>
              <a:t>             </a:t>
            </a:r>
            <a:br>
              <a:rPr lang="ru-RU" dirty="0" smtClean="0"/>
            </a:br>
            <a:r>
              <a:rPr lang="ru-RU" dirty="0" smtClean="0"/>
              <a:t>             НА ЖЕЛЕЗНОЙ</a:t>
            </a:r>
            <a:br>
              <a:rPr lang="ru-RU" dirty="0" smtClean="0"/>
            </a:br>
            <a:r>
              <a:rPr lang="ru-RU" dirty="0" smtClean="0"/>
              <a:t>                ДОРОГЕ</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000" dirty="0" smtClean="0"/>
              <a:t>Классный час для учащихся старших классов.</a:t>
            </a:r>
            <a:br>
              <a:rPr lang="ru-RU" sz="2000" dirty="0" smtClean="0"/>
            </a:br>
            <a:r>
              <a:rPr lang="ru-RU" sz="2000" dirty="0" smtClean="0"/>
              <a:t>Разработала Стышнева Р.Г.  </a:t>
            </a:r>
            <a:endParaRPr lang="ru-RU"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43840"/>
            <a:ext cx="8358246" cy="4308872"/>
          </a:xfrm>
          <a:prstGeom prst="rect">
            <a:avLst/>
          </a:prstGeom>
        </p:spPr>
        <p:txBody>
          <a:bodyPr wrap="square">
            <a:spAutoFit/>
          </a:bodyPr>
          <a:lstStyle/>
          <a:p>
            <a:r>
              <a:rPr lang="ru-RU" sz="3200" dirty="0" smtClean="0">
                <a:solidFill>
                  <a:srgbClr val="FF0000"/>
                </a:solidFill>
              </a:rPr>
              <a:t>Как действовать при железнодорожной аварии? </a:t>
            </a:r>
          </a:p>
          <a:p>
            <a:endParaRPr lang="ru-RU" dirty="0" smtClean="0"/>
          </a:p>
          <a:p>
            <a:r>
              <a:rPr lang="ru-RU" sz="2400" dirty="0" smtClean="0"/>
              <a:t>При крушении или экстренном торможении примите устойчивое положение и постарайтесь закрепиться, чтобы избежать падения и  травмирования. Для этого схватитесь за поручни и упритесь в стену или сиденье ногами. Безопаснее всего опуститься на пол вагона. После первого удара не расслабляйтесь и держите все мышцы напряженными до тех пор, пока не станет окончательно ясно, что движения больше не будет.</a:t>
            </a:r>
            <a:endParaRPr lang="ru-RU"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762000" y="890588"/>
            <a:ext cx="7620000" cy="50768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357158" y="214290"/>
            <a:ext cx="3381375" cy="2536032"/>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email"/>
          <a:srcRect/>
          <a:stretch>
            <a:fillRect/>
          </a:stretch>
        </p:blipFill>
        <p:spPr bwMode="auto">
          <a:xfrm>
            <a:off x="5357818" y="4143380"/>
            <a:ext cx="3357586" cy="2551765"/>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srcRect/>
          <a:stretch>
            <a:fillRect/>
          </a:stretch>
        </p:blipFill>
        <p:spPr bwMode="auto">
          <a:xfrm>
            <a:off x="285720" y="4143380"/>
            <a:ext cx="4111370" cy="2507936"/>
          </a:xfrm>
          <a:prstGeom prst="rect">
            <a:avLst/>
          </a:prstGeom>
          <a:noFill/>
          <a:ln w="9525">
            <a:noFill/>
            <a:miter lim="800000"/>
            <a:headEnd/>
            <a:tailEnd/>
          </a:ln>
          <a:effectLst/>
        </p:spPr>
      </p:pic>
      <p:sp>
        <p:nvSpPr>
          <p:cNvPr id="7" name="Заголовок 6"/>
          <p:cNvSpPr>
            <a:spLocks noGrp="1"/>
          </p:cNvSpPr>
          <p:nvPr>
            <p:ph type="ctrTitle" idx="4294967295"/>
          </p:nvPr>
        </p:nvSpPr>
        <p:spPr>
          <a:xfrm>
            <a:off x="4071934" y="642918"/>
            <a:ext cx="5072066" cy="1428750"/>
          </a:xfrm>
        </p:spPr>
        <p:txBody>
          <a:bodyPr/>
          <a:lstStyle/>
          <a:p>
            <a:r>
              <a:rPr lang="ru-RU" dirty="0" smtClean="0">
                <a:solidFill>
                  <a:srgbClr val="FF0000"/>
                </a:solidFill>
              </a:rPr>
              <a:t>Не делай ошибок! </a:t>
            </a:r>
            <a:endParaRPr lang="ru-RU" dirty="0">
              <a:solidFill>
                <a:srgbClr val="FF0000"/>
              </a:solidFill>
            </a:endParaRPr>
          </a:p>
        </p:txBody>
      </p:sp>
      <p:sp>
        <p:nvSpPr>
          <p:cNvPr id="8" name="Подзаголовок 7"/>
          <p:cNvSpPr>
            <a:spLocks noGrp="1"/>
          </p:cNvSpPr>
          <p:nvPr>
            <p:ph type="subTitle" idx="4294967295"/>
          </p:nvPr>
        </p:nvSpPr>
        <p:spPr>
          <a:xfrm>
            <a:off x="500034" y="2928934"/>
            <a:ext cx="7929618" cy="1508125"/>
          </a:xfrm>
        </p:spPr>
        <p:txBody>
          <a:bodyPr>
            <a:normAutofit fontScale="85000" lnSpcReduction="20000"/>
          </a:bodyPr>
          <a:lstStyle/>
          <a:p>
            <a:pPr>
              <a:buNone/>
            </a:pPr>
            <a:r>
              <a:rPr lang="ru-RU" sz="5600" dirty="0" smtClean="0">
                <a:solidFill>
                  <a:srgbClr val="FF0000"/>
                </a:solidFill>
              </a:rPr>
              <a:t>      Жизнь дается один раз.</a:t>
            </a:r>
          </a:p>
          <a:p>
            <a:pPr>
              <a:buNone/>
            </a:pPr>
            <a:r>
              <a:rPr lang="ru-RU" dirty="0" smtClean="0"/>
              <a:t/>
            </a:r>
            <a:br>
              <a:rPr lang="ru-RU" dirty="0" smtClean="0"/>
            </a:b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1142984"/>
            <a:ext cx="7858180" cy="4585871"/>
          </a:xfrm>
          <a:prstGeom prst="rect">
            <a:avLst/>
          </a:prstGeom>
        </p:spPr>
        <p:txBody>
          <a:bodyPr wrap="square">
            <a:spAutoFit/>
          </a:bodyPr>
          <a:lstStyle/>
          <a:p>
            <a:r>
              <a:rPr lang="ru-RU" sz="3200" dirty="0" smtClean="0"/>
              <a:t>. В 2012 году на территории Центральной  России   зарегистрировано 1977 случаев травмирования  граждан железнодорожным транспортом. Для сравнения: в 2011 году таких случаев зарегистрировано 1579, в 2010 — 1676. Из этого числа в 2012 году погибло 1236 человек, в 2011 — 1108, в 2010 — 1182.</a:t>
            </a:r>
          </a:p>
          <a:p>
            <a:endParaRPr lang="ru-RU" dirty="0" smtClean="0"/>
          </a:p>
          <a:p>
            <a:r>
              <a:rPr lang="ru-RU" dirty="0" smtClean="0"/>
              <a:t> </a:t>
            </a:r>
            <a:endParaRPr lang="ru-RU"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285860"/>
            <a:ext cx="7643866" cy="4832092"/>
          </a:xfrm>
          <a:prstGeom prst="rect">
            <a:avLst/>
          </a:prstGeom>
        </p:spPr>
        <p:txBody>
          <a:bodyPr wrap="square">
            <a:spAutoFit/>
          </a:bodyPr>
          <a:lstStyle/>
          <a:p>
            <a:r>
              <a:rPr lang="ru-RU" sz="2800" dirty="0" smtClean="0"/>
              <a:t>     Особую тревогу вызывает рост числа травматизма несовершеннолетних и малолетних. В 2012 году только в Москве и Московской области пострадали 69 несовершеннолетних, 41 человек из них погиб. Наступивший 2013 год уже отметился ростом детского травматизма: только в январе-феврале зарегистрировано уже 10 подобных случаев, семь детей и подростков погибли. Для сравнения: за январь-февраль 2012 года было зарегистрировано четыре подобных факта.</a:t>
            </a:r>
            <a:endParaRPr lang="ru-RU"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srcRect/>
          <a:stretch>
            <a:fillRect/>
          </a:stretch>
        </p:blipFill>
        <p:spPr bwMode="auto">
          <a:xfrm>
            <a:off x="4786314" y="500042"/>
            <a:ext cx="3810000" cy="28575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email"/>
          <a:srcRect/>
          <a:stretch>
            <a:fillRect/>
          </a:stretch>
        </p:blipFill>
        <p:spPr bwMode="auto">
          <a:xfrm>
            <a:off x="571472" y="3714752"/>
            <a:ext cx="4071951" cy="271463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5" cstate="email"/>
          <a:srcRect/>
          <a:stretch>
            <a:fillRect/>
          </a:stretch>
        </p:blipFill>
        <p:spPr bwMode="auto">
          <a:xfrm>
            <a:off x="5000628" y="3786190"/>
            <a:ext cx="3476636" cy="2607477"/>
          </a:xfrm>
          <a:prstGeom prst="rect">
            <a:avLst/>
          </a:prstGeom>
          <a:noFill/>
          <a:ln w="9525">
            <a:noFill/>
            <a:miter lim="800000"/>
            <a:headEnd/>
            <a:tailEnd/>
          </a:ln>
          <a:effectLst/>
        </p:spPr>
      </p:pic>
      <p:pic>
        <p:nvPicPr>
          <p:cNvPr id="11269" name="Picture 5"/>
          <p:cNvPicPr>
            <a:picLocks noChangeAspect="1" noChangeArrowheads="1"/>
          </p:cNvPicPr>
          <p:nvPr/>
        </p:nvPicPr>
        <p:blipFill>
          <a:blip r:embed="rId6" cstate="email"/>
          <a:srcRect/>
          <a:stretch>
            <a:fillRect/>
          </a:stretch>
        </p:blipFill>
        <p:spPr bwMode="auto">
          <a:xfrm>
            <a:off x="500034" y="357166"/>
            <a:ext cx="4095779" cy="3071834"/>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ipe(down)">
                                      <p:cBhvr>
                                        <p:cTn id="17" dur="5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42852"/>
            <a:ext cx="8143932" cy="6001643"/>
          </a:xfrm>
          <a:prstGeom prst="rect">
            <a:avLst/>
          </a:prstGeom>
        </p:spPr>
        <p:txBody>
          <a:bodyPr wrap="square">
            <a:spAutoFit/>
          </a:bodyPr>
          <a:lstStyle/>
          <a:p>
            <a:r>
              <a:rPr lang="ru-RU" sz="3200" dirty="0" smtClean="0"/>
              <a:t>В нашей стране фактически "</a:t>
            </a:r>
            <a:r>
              <a:rPr lang="ru-RU" sz="3200" dirty="0" err="1" smtClean="0"/>
              <a:t>зацепинг</a:t>
            </a:r>
            <a:r>
              <a:rPr lang="ru-RU" sz="3200" dirty="0" smtClean="0"/>
              <a:t>" вновь родился в 2010 году — в связи с ростом цен на билеты и сокращением числа пригородных электричек. Определенная часть взрослого населения стала перемещаться вне вагонов — и из-за желания сэкономить на покупке билетов, и, часто, из-за отсутствия мест в поезде в час пик, когда ехать было надо. А потом дети, как это происходит всегда, стали брать пример со взрослых... Так и возродилась эта субкультура.</a:t>
            </a:r>
            <a:endParaRPr lang="ru-RU" sz="32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714348" y="214290"/>
            <a:ext cx="7772400" cy="914400"/>
          </a:xfrm>
        </p:spPr>
        <p:txBody>
          <a:bodyPr/>
          <a:lstStyle/>
          <a:p>
            <a:r>
              <a:rPr lang="ru-RU" sz="3200" dirty="0" smtClean="0"/>
              <a:t>Каждый человек в среднем один-два раза в год едет куда-нибудь на поезде. Поезда – достаточно безопасный вид транспорта, но все же нужно быть готовым к возможным опасным ситуациям, чтобы не растеряться в трудную минуту и действовать правильно.</a:t>
            </a:r>
            <a:endParaRPr lang="ru-RU" sz="3200" dirty="0"/>
          </a:p>
        </p:txBody>
      </p:sp>
      <p:pic>
        <p:nvPicPr>
          <p:cNvPr id="4" name="Picture 2"/>
          <p:cNvPicPr>
            <a:picLocks noChangeAspect="1" noChangeArrowheads="1"/>
          </p:cNvPicPr>
          <p:nvPr/>
        </p:nvPicPr>
        <p:blipFill>
          <a:blip r:embed="rId2" cstate="email"/>
          <a:srcRect/>
          <a:stretch>
            <a:fillRect/>
          </a:stretch>
        </p:blipFill>
        <p:spPr bwMode="auto">
          <a:xfrm>
            <a:off x="357158" y="4357694"/>
            <a:ext cx="4953008" cy="2333627"/>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857232"/>
            <a:ext cx="7358114" cy="5016758"/>
          </a:xfrm>
          <a:prstGeom prst="rect">
            <a:avLst/>
          </a:prstGeom>
        </p:spPr>
        <p:txBody>
          <a:bodyPr wrap="square">
            <a:spAutoFit/>
          </a:bodyPr>
          <a:lstStyle/>
          <a:p>
            <a:pPr algn="ctr"/>
            <a:r>
              <a:rPr lang="ru-RU" sz="8000" dirty="0" smtClean="0">
                <a:solidFill>
                  <a:srgbClr val="FF0000"/>
                </a:solidFill>
              </a:rPr>
              <a:t>Что делать при аварии</a:t>
            </a:r>
          </a:p>
          <a:p>
            <a:pPr algn="ctr"/>
            <a:r>
              <a:rPr lang="ru-RU" sz="8000" dirty="0" smtClean="0">
                <a:solidFill>
                  <a:srgbClr val="FF0000"/>
                </a:solidFill>
              </a:rPr>
              <a:t> на железной дороге?</a:t>
            </a:r>
            <a:endParaRPr lang="ru-RU" sz="8000"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0"/>
            <a:ext cx="8001056" cy="6432530"/>
          </a:xfrm>
          <a:prstGeom prst="rect">
            <a:avLst/>
          </a:prstGeom>
        </p:spPr>
        <p:txBody>
          <a:bodyPr wrap="square">
            <a:spAutoFit/>
          </a:bodyPr>
          <a:lstStyle/>
          <a:p>
            <a:r>
              <a:rPr lang="ru-RU" sz="3200" dirty="0" smtClean="0">
                <a:solidFill>
                  <a:srgbClr val="FF0000"/>
                </a:solidFill>
              </a:rPr>
              <a:t>Как предотвратить? </a:t>
            </a:r>
          </a:p>
          <a:p>
            <a:endParaRPr lang="ru-RU" sz="2000" dirty="0" smtClean="0"/>
          </a:p>
          <a:p>
            <a:r>
              <a:rPr lang="ru-RU" sz="2000" dirty="0" smtClean="0"/>
              <a:t>1. Выбирайте центральные вагоны, купе с аварийным выходом-окном или расположенное ближе к выходу из вагона, отдайте предпочтение нижним полкам т. к. эти места являются самыми лучшими с точки зрения безопасности. </a:t>
            </a:r>
          </a:p>
          <a:p>
            <a:r>
              <a:rPr lang="ru-RU" sz="2000" dirty="0" smtClean="0"/>
              <a:t>2. Обращайте внимание на расположение аварийных выходов и огнетушителей. </a:t>
            </a:r>
          </a:p>
          <a:p>
            <a:r>
              <a:rPr lang="ru-RU" sz="2000" dirty="0" smtClean="0"/>
              <a:t>3. Не открывайте наружные двери, не стойте на подножках и не высовывайтесь из окон при движении поезда. </a:t>
            </a:r>
          </a:p>
          <a:p>
            <a:r>
              <a:rPr lang="ru-RU" sz="2000" dirty="0" smtClean="0"/>
              <a:t>4. Не срывайте без крайней необходимости стоп-кран. Бывают ситуации, при которых экстренная остановка поезда может только осложнить положение. К примеру, нельзя останавливать поезд на мосту, в тоннелях и в других местах, где может быть затруднена эвакуация пассажиров. </a:t>
            </a:r>
          </a:p>
          <a:p>
            <a:r>
              <a:rPr lang="ru-RU" sz="2000" dirty="0" smtClean="0"/>
              <a:t>5. В целях предотвращения возгораний, не возите с собой горючие, химические и взрывоопасные вещества и не включайте в электросеть вагона бытовые приборы. Курите только в установленных местах </a:t>
            </a:r>
          </a:p>
          <a:p>
            <a:r>
              <a:rPr lang="ru-RU" sz="2000" dirty="0" smtClean="0"/>
              <a:t>6. При первых проявлениях дыма, запаха горелой резины или других признаках возгорания немедленно сообщите проводнику.</a:t>
            </a:r>
            <a:endParaRPr lang="ru-RU"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6"/>
            <a:ext cx="8215354" cy="5786199"/>
          </a:xfrm>
          <a:prstGeom prst="rect">
            <a:avLst/>
          </a:prstGeom>
        </p:spPr>
        <p:txBody>
          <a:bodyPr wrap="square">
            <a:spAutoFit/>
          </a:bodyPr>
          <a:lstStyle/>
          <a:p>
            <a:r>
              <a:rPr lang="ru-RU" sz="2800" b="1" dirty="0" smtClean="0">
                <a:solidFill>
                  <a:srgbClr val="FF0000"/>
                </a:solidFill>
              </a:rPr>
              <a:t>Что делать после аварии? </a:t>
            </a:r>
          </a:p>
          <a:p>
            <a:endParaRPr lang="ru-RU" dirty="0" smtClean="0"/>
          </a:p>
          <a:p>
            <a:r>
              <a:rPr lang="ru-RU" dirty="0" smtClean="0"/>
              <a:t>Сразу после аварии постарайтесь немедленно выбраться из вагона через дверь или окна – аварийные выходы (в зависимости от обстановки), так как высока вероятность пожара. При необходимости разбивайте окно купе только тяжелыми подручными предметами. Покидая вагон, выбирайтесь только на полевую сторону железнодорожного пути. По возможности возьмите с собой документы, деньги, одежду или одеяла. </a:t>
            </a:r>
          </a:p>
          <a:p>
            <a:endParaRPr lang="ru-RU" dirty="0" smtClean="0"/>
          </a:p>
          <a:p>
            <a:r>
              <a:rPr lang="ru-RU" dirty="0" smtClean="0"/>
              <a:t>При пожаре в вагоне закройте окна, чтобы ветер не раздувал пламя, и уходите от пожара в передние вагоны. Если не возможно – идите в конец поезда, плотно закрывая за собой все двери. Прежде чем выйти в коридор, подготовьте защиту для дыхания: шапки, шарфы, куски ткани, смоченные водой. Помните о том, что при пожаре материал, которым облицованы стены вагонов – </a:t>
            </a:r>
            <a:r>
              <a:rPr lang="ru-RU" dirty="0" err="1" smtClean="0"/>
              <a:t>малминит</a:t>
            </a:r>
            <a:r>
              <a:rPr lang="ru-RU" dirty="0" smtClean="0"/>
              <a:t> – выделяет токсичный газ, опасный для жизни. </a:t>
            </a:r>
          </a:p>
          <a:p>
            <a:endParaRPr lang="ru-RU" dirty="0" smtClean="0"/>
          </a:p>
          <a:p>
            <a:r>
              <a:rPr lang="ru-RU" dirty="0" smtClean="0"/>
              <a:t>Оказавшись снаружи, немедленно включайтесь в спасательные работы: при необходимости помогите пассажирам других купе разбить окна, вытаскивайте пострадавших и т.д. </a:t>
            </a:r>
          </a:p>
          <a:p>
            <a:endParaRPr lang="ru-RU"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74</TotalTime>
  <Words>669</Words>
  <Application>Microsoft Office PowerPoint</Application>
  <PresentationFormat>Экран (4:3)</PresentationFormat>
  <Paragraphs>31</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БЕЗОПАСНОСТЬ                            НА ЖЕЛЕЗНОЙ                 ДОРОГЕ               Классный час для учащихся старших классов. Разработала Стышнева Р.Г.  </vt:lpstr>
      <vt:lpstr>Слайд 2</vt:lpstr>
      <vt:lpstr>Слайд 3</vt:lpstr>
      <vt:lpstr>Слайд 4</vt:lpstr>
      <vt:lpstr>Слайд 5</vt:lpstr>
      <vt:lpstr>Каждый человек в среднем один-два раза в год едет куда-нибудь на поезде. Поезда – достаточно безопасный вид транспорта, но все же нужно быть готовым к возможным опасным ситуациям, чтобы не растеряться в трудную минуту и действовать правильно.</vt:lpstr>
      <vt:lpstr>Слайд 7</vt:lpstr>
      <vt:lpstr>Слайд 8</vt:lpstr>
      <vt:lpstr>Слайд 9</vt:lpstr>
      <vt:lpstr>Слайд 10</vt:lpstr>
      <vt:lpstr>Слайд 11</vt:lpstr>
      <vt:lpstr>Не делай ошибок!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Римма</dc:creator>
  <cp:lastModifiedBy>Римма</cp:lastModifiedBy>
  <cp:revision>10</cp:revision>
  <dcterms:created xsi:type="dcterms:W3CDTF">2013-09-29T18:23:12Z</dcterms:created>
  <dcterms:modified xsi:type="dcterms:W3CDTF">2013-10-31T19:23:03Z</dcterms:modified>
</cp:coreProperties>
</file>