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4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A50C3E-A348-4C72-AFF7-CD1760F3F8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DD00-189B-4818-AD10-B6B43E7FC5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2D545-97B4-4304-83F8-4D54FA6C00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69D53-0E2F-42E8-B7BC-B1D959F736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19ED4-4298-460A-AAEB-D6F139A312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98A1-EBBA-412E-AC42-91F9E4C2A8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4EC65-7F04-43C5-AC4B-5B6EDE2041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1C4F5-CB05-4BF6-9866-A974189846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500DF-FFAB-4CBF-9919-904ACF7455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16BEC-C15E-42A1-A87C-78BD5B07FC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22730-99D9-4E37-ABC5-D8CDFAEA79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3F341E6-1B20-45C8-982A-7E5D0C0E276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89;&#1074;&#1077;&#1090;&#1083;&#1072;&#1085;&#1072;_2\&#1056;&#1072;&#1073;&#1086;&#1095;&#1080;&#1081;%20&#1089;&#1090;&#1086;&#1083;\036_&#1064;&#1086;&#1087;&#1077;&#1085;%20-%20&#1053;&#1086;&#1082;&#1090;&#1102;&#1088;&#1085;%20N2%20&#1084;&#1080;-&#1073;&#1077;&#1084;&#1086;&#1083;&#1100;%20(&#1054;&#1087;&#1091;&#1089;%209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9;&#1074;&#1077;&#1090;&#1083;&#1072;&#1085;&#1072;_2\&#1056;&#1072;&#1073;&#1086;&#1095;&#1080;&#1081;%20&#1089;&#1090;&#1086;&#1083;\036_&#1064;&#1086;&#1087;&#1077;&#1085;%20-%20&#1053;&#1086;&#1082;&#1090;&#1102;&#1088;&#1085;%20N2%20&#1084;&#1080;-&#1073;&#1077;&#1084;&#1086;&#1083;&#1100;%20(&#1054;&#1087;&#1091;&#1089;%209)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аколпина\autumn_sep7.jpg"/>
          <p:cNvPicPr>
            <a:picLocks noChangeAspect="1" noChangeArrowheads="1"/>
          </p:cNvPicPr>
          <p:nvPr/>
        </p:nvPicPr>
        <p:blipFill>
          <a:blip r:embed="rId3"/>
          <a:srcRect r="10156" b="10416"/>
          <a:stretch>
            <a:fillRect/>
          </a:stretch>
        </p:blipFill>
        <p:spPr bwMode="auto">
          <a:xfrm>
            <a:off x="0" y="0"/>
            <a:ext cx="9170581" cy="70009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>
            <a:scene3d>
              <a:camera prst="perspectiveFront"/>
              <a:lightRig rig="threePt" dir="t"/>
            </a:scene3d>
            <a:sp3d/>
          </a:bodyPr>
          <a:lstStyle/>
          <a:p>
            <a:r>
              <a:rPr lang="en-US" sz="8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/>
            </a:r>
            <a:br>
              <a:rPr lang="en-US" sz="8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</a:br>
            <a:r>
              <a:rPr lang="en-US" sz="8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/>
            </a:r>
            <a:br>
              <a:rPr lang="en-US" sz="8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</a:br>
            <a:r>
              <a:rPr lang="en-US" sz="8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/>
            </a:r>
            <a:br>
              <a:rPr lang="en-US" sz="8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</a:br>
            <a:r>
              <a:rPr lang="ru-RU" sz="8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Осень </a:t>
            </a:r>
            <a:r>
              <a:rPr lang="ru-RU" sz="8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золотая</a:t>
            </a:r>
            <a:r>
              <a:rPr lang="en-US" sz="6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/>
            </a:r>
            <a:br>
              <a:rPr lang="en-US" sz="6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</a:br>
            <a:r>
              <a:rPr lang="ru-RU" sz="6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/>
            </a:r>
            <a:br>
              <a:rPr lang="ru-RU" sz="6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</a:br>
            <a:r>
              <a:rPr lang="ru-RU" sz="115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itchFamily="18" charset="0"/>
              </a:rPr>
              <a:t>сентябрь</a:t>
            </a:r>
            <a:r>
              <a:rPr lang="en-US" sz="115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itchFamily="18" charset="0"/>
              </a:rPr>
              <a:t/>
            </a:r>
            <a:br>
              <a:rPr lang="en-US" sz="115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itchFamily="18" charset="0"/>
              </a:rPr>
            </a:br>
            <a:r>
              <a:rPr lang="en-US" sz="115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itchFamily="18" charset="0"/>
              </a:rPr>
              <a:t/>
            </a:r>
            <a:br>
              <a:rPr lang="en-US" sz="115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itchFamily="18" charset="0"/>
              </a:rPr>
            </a:br>
            <a:endParaRPr lang="ru-RU" sz="115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4929190" y="5572140"/>
            <a:ext cx="3857652" cy="1000132"/>
          </a:xfrm>
        </p:spPr>
        <p:txBody>
          <a:bodyPr/>
          <a:lstStyle/>
          <a:p>
            <a:pPr algn="r"/>
            <a:r>
              <a:rPr lang="ru-RU" sz="2000" dirty="0" smtClean="0"/>
              <a:t>Презентацию подготовила </a:t>
            </a:r>
          </a:p>
          <a:p>
            <a:pPr algn="r"/>
            <a:r>
              <a:rPr lang="ru-RU" sz="2000" dirty="0" smtClean="0"/>
              <a:t>ученица 5 класса</a:t>
            </a:r>
          </a:p>
          <a:p>
            <a:pPr algn="r"/>
            <a:r>
              <a:rPr lang="ru-RU" sz="2000" dirty="0" smtClean="0"/>
              <a:t> Евдокимова Дарья</a:t>
            </a:r>
            <a:endParaRPr lang="ru-RU" sz="2000" dirty="0"/>
          </a:p>
        </p:txBody>
      </p:sp>
      <p:pic>
        <p:nvPicPr>
          <p:cNvPr id="4" name="036_Шопен - Ноктюрн N2 ми-бемоль (Опус 9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Заколпина\autumn_sep8+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b="9162"/>
          <a:stretch>
            <a:fillRect/>
          </a:stretch>
        </p:blipFill>
        <p:spPr bwMode="auto">
          <a:xfrm>
            <a:off x="4714876" y="1000108"/>
            <a:ext cx="4243445" cy="514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28670"/>
            <a:ext cx="47148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Хмурится небо, и ветер ревёт: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Знать, появился сентябрь у ворот.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Птички исчезли, и вянет трава,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И пожелтела густая листва.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Осень настала, а лето прошло.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Радостей много оно унесло.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Но не печалься, дружок! Мой совет: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Лучше из листьев ты сделай букет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357422" y="5429264"/>
            <a:ext cx="2857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err="1" smtClean="0">
                <a:solidFill>
                  <a:schemeClr val="accent4">
                    <a:lumMod val="10000"/>
                  </a:schemeClr>
                </a:solidFill>
                <a:latin typeface="Book Antiqua" pitchFamily="18" charset="0"/>
              </a:rPr>
              <a:t>Т.Керстен</a:t>
            </a:r>
            <a:endParaRPr kumimoji="0" lang="ru-RU" sz="1600" b="0" i="1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Book Antiqua" pitchFamily="18" charset="0"/>
            </a:endParaRPr>
          </a:p>
        </p:txBody>
      </p:sp>
      <p:pic>
        <p:nvPicPr>
          <p:cNvPr id="5" name="036_Шопен - Ноктюрн N2 ми-бемоль (Опус 9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5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357298"/>
            <a:ext cx="414340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</a:rPr>
              <a:t>И вот сентябрь!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</a:rPr>
              <a:t>Замедля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</a:rPr>
              <a:t> свой восход,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</a:rPr>
              <a:t>Сияньем хладным солнце блещет,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</a:rPr>
              <a:t>И луч его в зерцале зыбком вод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</a:rPr>
              <a:t>Неверным золотом трепещет.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Седая мгла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виется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вкруг холмов;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Росой затоплены равнины;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Желтеет сень кудрявых дубов,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 красен круглый лист осины;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Умолкли птиц живые голоса,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Безмолвен лес, беззвучны небеса!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4" name="Picture 8" descr="1ра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3687" y="1071546"/>
            <a:ext cx="5040313" cy="4392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4546" y="5572140"/>
            <a:ext cx="1624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chemeClr val="accent4">
                    <a:lumMod val="10000"/>
                  </a:schemeClr>
                </a:solidFill>
              </a:rPr>
              <a:t>Е. Баратынский</a:t>
            </a:r>
            <a:endParaRPr lang="ru-RU" sz="1600" i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j018925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51163" cy="1600200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0" y="3286124"/>
            <a:ext cx="50720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Но </a:t>
            </a:r>
            <a:r>
              <a:rPr lang="ru-RU" sz="2000" dirty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в середине - конце сентября ждали наступления тихого и солнечного «бабьего лета», когда солнце греет еще по-летнему, но утренние холода уже дают о себе знать. В сентябре принято заканчивать полевые работы, и не случайно когда-то он был первым месяцем в году: старый год заканчивался, и начинался год нового урожая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2000" dirty="0">
              <a:solidFill>
                <a:schemeClr val="accent5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4" descr="осень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71744"/>
            <a:ext cx="3786214" cy="398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2944" y="1285860"/>
            <a:ext cx="8001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Первый осенний месяц сентябрь назывался на Руси «листопадом», у словаков - «</a:t>
            </a:r>
            <a:r>
              <a:rPr lang="ru-RU" sz="2000" dirty="0" err="1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груденем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», на Украине - «</a:t>
            </a:r>
            <a:r>
              <a:rPr lang="ru-RU" sz="2000" dirty="0" err="1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вересенем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». Имел он и другое название - «ревун» («</a:t>
            </a:r>
            <a:r>
              <a:rPr lang="ru-RU" sz="2000" dirty="0" err="1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рюян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» у хорватов), потому что именно в сентябре начинались осенние холодные ветры.</a:t>
            </a:r>
            <a:endParaRPr lang="ru-RU" sz="2000" dirty="0">
              <a:solidFill>
                <a:schemeClr val="accent5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12" descr="j02135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00694" y="5286388"/>
            <a:ext cx="3313112" cy="122396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26" y="4500570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Сперва незаметно, украдкой, а потом все громче о себе заявляя, подкралась осень. Зарумянились кроны осин, озолотились липы и березы, все чаще моросят затяжные дожди. Собираются в стаи перелетные птицы - пора, пора в теплые края! </a:t>
            </a:r>
          </a:p>
        </p:txBody>
      </p:sp>
      <p:pic>
        <p:nvPicPr>
          <p:cNvPr id="5" name="Рисунок 4" descr="фотография"/>
          <p:cNvPicPr/>
          <p:nvPr/>
        </p:nvPicPr>
        <p:blipFill>
          <a:blip r:embed="rId2">
            <a:lum contrast="20000"/>
          </a:blip>
          <a:srcRect l="2273" t="1695"/>
          <a:stretch>
            <a:fillRect/>
          </a:stretch>
        </p:blipFill>
        <p:spPr bwMode="auto">
          <a:xfrm>
            <a:off x="1357290" y="214290"/>
            <a:ext cx="6572296" cy="457203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43438" y="4286256"/>
            <a:ext cx="428624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Спешат собрать припасы запасливые четвероногие - зима не за горами. </a:t>
            </a:r>
            <a:b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Деревья роняют последние листья. Небо все чаще затягивается низкими лохматыми облаками, из которых вот-вот посыплется снег, остужающий приземный воздух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 descr="фотография"/>
          <p:cNvPicPr/>
          <p:nvPr/>
        </p:nvPicPr>
        <p:blipFill>
          <a:blip r:embed="rId2">
            <a:lum contrast="30000"/>
          </a:blip>
          <a:srcRect l="2597" t="1887" r="2597"/>
          <a:stretch>
            <a:fillRect/>
          </a:stretch>
        </p:blipFill>
        <p:spPr bwMode="auto">
          <a:xfrm>
            <a:off x="4429124" y="357166"/>
            <a:ext cx="457200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фотография"/>
          <p:cNvPicPr/>
          <p:nvPr/>
        </p:nvPicPr>
        <p:blipFill>
          <a:blip r:embed="rId3">
            <a:lum contrast="30000"/>
          </a:blip>
          <a:srcRect l="5262" r="3510" b="4643"/>
          <a:stretch>
            <a:fillRect/>
          </a:stretch>
        </p:blipFill>
        <p:spPr bwMode="auto">
          <a:xfrm>
            <a:off x="142844" y="3429000"/>
            <a:ext cx="4429124" cy="321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928670"/>
            <a:ext cx="428624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Суточные температуры воздуха снижаются к 15 градусам тепла и ниже и хотя ночных заморозков не бывает и на земле не осаждается иней, все равно воздух выхолаживается день ото дня.</a:t>
            </a:r>
            <a:b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 descr="j02191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42852"/>
            <a:ext cx="1655762" cy="3028950"/>
          </a:xfrm>
          <a:prstGeom prst="rect">
            <a:avLst/>
          </a:prstGeom>
          <a:noFill/>
          <a:ln/>
        </p:spPr>
      </p:pic>
      <p:pic>
        <p:nvPicPr>
          <p:cNvPr id="2050" name="Picture 2" descr="F:\Заколпина\autumn07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5937" t="3564" r="3125"/>
          <a:stretch>
            <a:fillRect/>
          </a:stretch>
        </p:blipFill>
        <p:spPr bwMode="auto">
          <a:xfrm>
            <a:off x="142844" y="3214686"/>
            <a:ext cx="5000629" cy="3533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Заколпина\autumn03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3125" t="4972" r="6458"/>
          <a:stretch>
            <a:fillRect/>
          </a:stretch>
        </p:blipFill>
        <p:spPr bwMode="auto">
          <a:xfrm>
            <a:off x="4000496" y="142852"/>
            <a:ext cx="5000628" cy="350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785794"/>
            <a:ext cx="4000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Весь облик живой природы покажется усталым, созрелым для сезонных перемен. 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4500570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Когда температура воздуха падает ниже 10 градусов, перелетные птицы сбиваются в стаи, а осенний лес 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запестревает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начинается первый период осени.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571744"/>
            <a:ext cx="864396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Приметы и </a:t>
            </a: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поговорки</a:t>
            </a: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сентября</a:t>
            </a:r>
            <a:b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9297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В сентябре днем погоже, да по утрам 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негоже</a:t>
            </a:r>
          </a:p>
          <a:p>
            <a:pPr>
              <a:buFont typeface="Wingdings" pitchFamily="2" charset="2"/>
              <a:buChar char="q"/>
            </a:pPr>
            <a:endParaRPr lang="ru-RU" sz="2400" b="1" i="1" dirty="0" smtClean="0">
              <a:solidFill>
                <a:schemeClr val="accent4">
                  <a:lumMod val="1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сентябре лес реже и птичий голос 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тише.</a:t>
            </a:r>
          </a:p>
          <a:p>
            <a:pPr>
              <a:buFont typeface="Wingdings" pitchFamily="2" charset="2"/>
              <a:buChar char="q"/>
            </a:pPr>
            <a:endParaRPr lang="ru-RU" sz="2400" b="1" i="1" dirty="0" smtClean="0">
              <a:solidFill>
                <a:schemeClr val="accent4">
                  <a:lumMod val="1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Гром </a:t>
            </a: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в сентябре - к долгой 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осени.</a:t>
            </a:r>
          </a:p>
          <a:p>
            <a:pPr>
              <a:buFont typeface="Wingdings" pitchFamily="2" charset="2"/>
              <a:buChar char="q"/>
            </a:pPr>
            <a:endParaRPr lang="ru-RU" sz="2400" b="1" i="1" dirty="0" smtClean="0">
              <a:solidFill>
                <a:schemeClr val="accent4">
                  <a:lumMod val="1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Сентябрь </a:t>
            </a: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кафтан с плеча срывает, тулуп 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надевает.</a:t>
            </a:r>
          </a:p>
          <a:p>
            <a:pPr>
              <a:buFont typeface="Wingdings" pitchFamily="2" charset="2"/>
              <a:buChar char="q"/>
            </a:pPr>
            <a:endParaRPr lang="ru-RU" sz="2400" b="1" i="1" dirty="0" smtClean="0">
              <a:solidFill>
                <a:schemeClr val="accent4">
                  <a:lumMod val="1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сентябре держись крепче за кафтан</a:t>
            </a: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sz="2400" b="1" i="1" dirty="0" smtClean="0">
              <a:solidFill>
                <a:schemeClr val="accent4">
                  <a:lumMod val="1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В сентябре и лист на дереве не держится.</a:t>
            </a:r>
          </a:p>
          <a:p>
            <a:pPr>
              <a:buFont typeface="Wingdings" pitchFamily="2" charset="2"/>
              <a:buChar char="q"/>
            </a:pPr>
            <a:endParaRPr lang="ru-RU" sz="2400" b="1" i="1" dirty="0" smtClean="0">
              <a:solidFill>
                <a:schemeClr val="accent4">
                  <a:lumMod val="1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В сентябре одна ягода, да и та - горькая рябина.</a:t>
            </a:r>
          </a:p>
          <a:p>
            <a:pPr>
              <a:buFont typeface="Wingdings" pitchFamily="2" charset="2"/>
              <a:buChar char="q"/>
            </a:pPr>
            <a:endParaRPr lang="ru-RU" sz="2400" b="1" i="1" dirty="0" smtClean="0">
              <a:solidFill>
                <a:schemeClr val="accent4">
                  <a:lumMod val="10000"/>
                </a:schemeClr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  <a:t>В сентябре синица просит осень в гости.</a:t>
            </a:r>
            <a:b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  <a:latin typeface="Century Gothic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 rot="464811">
            <a:off x="4599235" y="1229365"/>
            <a:ext cx="3588868" cy="2766958"/>
          </a:xfrm>
          <a:prstGeom prst="cloudCallout">
            <a:avLst>
              <a:gd name="adj1" fmla="val -67625"/>
              <a:gd name="adj2" fmla="val 94375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rot="464811">
            <a:off x="5068067" y="3987214"/>
            <a:ext cx="3222709" cy="2278736"/>
          </a:xfrm>
          <a:prstGeom prst="cloudCallout">
            <a:avLst>
              <a:gd name="adj1" fmla="val -79029"/>
              <a:gd name="adj2" fmla="val 4358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0" y="1571612"/>
            <a:ext cx="4214842" cy="2786082"/>
          </a:xfrm>
          <a:prstGeom prst="cloudCallout">
            <a:avLst>
              <a:gd name="adj1" fmla="val 23849"/>
              <a:gd name="adj2" fmla="val 7111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85918" y="0"/>
            <a:ext cx="557216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2"/>
            <a:ext cx="400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Опустел колхозный сад,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Паутинки вдаль летят,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на южный край земли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Потянулись журавли.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Распахнулись двери школ.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за месяц к нам пришёл? </a:t>
            </a:r>
            <a:endParaRPr lang="ru-RU" sz="2000" i="1" dirty="0">
              <a:solidFill>
                <a:schemeClr val="accent4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4429132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Несу я урожаи,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Поля вновь засеваю,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Птиц к югу отправляю,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Деревья раздеваю.</a:t>
            </a:r>
            <a:endParaRPr lang="ru-RU" sz="2000" i="1" dirty="0">
              <a:solidFill>
                <a:schemeClr val="accent4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12" descr="j02827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894259"/>
            <a:ext cx="1963741" cy="196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43504" y="1857364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Дни стали короче,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Длинней стали ночи,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Кто скажет, кто знает,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i="1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Когда это бывает?</a:t>
            </a:r>
            <a:endParaRPr lang="ru-RU" sz="2000" i="1" dirty="0">
              <a:solidFill>
                <a:schemeClr val="accent4">
                  <a:lumMod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4" grpId="0"/>
      <p:bldP spid="10" grpId="0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163</TotalTime>
  <Words>390</Words>
  <Application>Microsoft Office PowerPoint</Application>
  <PresentationFormat>Экран (4:3)</PresentationFormat>
  <Paragraphs>47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Клен</vt:lpstr>
      <vt:lpstr>   Осень золотая  сентябрь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светлана_2</dc:creator>
  <cp:lastModifiedBy>светлана_2</cp:lastModifiedBy>
  <cp:revision>19</cp:revision>
  <dcterms:created xsi:type="dcterms:W3CDTF">2009-04-26T18:02:13Z</dcterms:created>
  <dcterms:modified xsi:type="dcterms:W3CDTF">2012-01-10T17:17:12Z</dcterms:modified>
</cp:coreProperties>
</file>