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256" r:id="rId2"/>
    <p:sldId id="257" r:id="rId3"/>
    <p:sldId id="278" r:id="rId4"/>
    <p:sldId id="259" r:id="rId5"/>
    <p:sldId id="279" r:id="rId6"/>
    <p:sldId id="277" r:id="rId7"/>
    <p:sldId id="280" r:id="rId8"/>
    <p:sldId id="263" r:id="rId9"/>
    <p:sldId id="281" r:id="rId10"/>
    <p:sldId id="265" r:id="rId11"/>
    <p:sldId id="282" r:id="rId12"/>
    <p:sldId id="268" r:id="rId13"/>
    <p:sldId id="269" r:id="rId14"/>
    <p:sldId id="270" r:id="rId15"/>
    <p:sldId id="271" r:id="rId16"/>
    <p:sldId id="272" r:id="rId17"/>
    <p:sldId id="273" r:id="rId18"/>
    <p:sldId id="28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456" y="-108"/>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163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4067DF-72E3-4364-A721-74BA630787DD}" type="datetimeFigureOut">
              <a:rPr lang="ru-RU" smtClean="0"/>
              <a:pPr/>
              <a:t>11.01.2012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4A7FB-B2EC-454A-A911-42056B9AF36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505200"/>
          </a:xfrm>
        </p:spPr>
      </p:sp>
      <p:sp>
        <p:nvSpPr>
          <p:cNvPr id="3" name="Заметки 2"/>
          <p:cNvSpPr>
            <a:spLocks noGrp="1"/>
          </p:cNvSpPr>
          <p:nvPr>
            <p:ph type="body" idx="1"/>
          </p:nvPr>
        </p:nvSpPr>
        <p:spPr>
          <a:xfrm>
            <a:off x="685800" y="5486400"/>
            <a:ext cx="5486400" cy="2819400"/>
          </a:xfrm>
        </p:spPr>
        <p:txBody>
          <a:bodyPr>
            <a:noAutofit/>
          </a:bodyPr>
          <a:lstStyle/>
          <a:p>
            <a:endParaRPr lang="ru-RU" sz="2400" dirty="0" smtClean="0"/>
          </a:p>
        </p:txBody>
      </p:sp>
      <p:sp>
        <p:nvSpPr>
          <p:cNvPr id="4" name="Номер слайда 3"/>
          <p:cNvSpPr>
            <a:spLocks noGrp="1"/>
          </p:cNvSpPr>
          <p:nvPr>
            <p:ph type="sldNum" sz="quarter" idx="10"/>
          </p:nvPr>
        </p:nvSpPr>
        <p:spPr/>
        <p:txBody>
          <a:bodyPr/>
          <a:lstStyle/>
          <a:p>
            <a:fld id="{E3B4A7FB-B2EC-454A-A911-42056B9AF36D}"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3B4A7FB-B2EC-454A-A911-42056B9AF36D}" type="slidenum">
              <a:rPr lang="ru-RU" smtClean="0"/>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3B4A7FB-B2EC-454A-A911-42056B9AF36D}" type="slidenum">
              <a:rPr lang="ru-RU" smtClean="0"/>
              <a:pPr/>
              <a:t>18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213EF67E-1730-4C6E-BCEC-ED4E32595990}" type="datetimeFigureOut">
              <a:rPr lang="ru-RU" smtClean="0"/>
              <a:pPr/>
              <a:t>11.01.2012</a:t>
            </a:fld>
            <a:endParaRPr lang="ru-RU"/>
          </a:p>
        </p:txBody>
      </p:sp>
      <p:sp>
        <p:nvSpPr>
          <p:cNvPr id="16" name="Номер слайда 15"/>
          <p:cNvSpPr>
            <a:spLocks noGrp="1"/>
          </p:cNvSpPr>
          <p:nvPr>
            <p:ph type="sldNum" sz="quarter" idx="11"/>
          </p:nvPr>
        </p:nvSpPr>
        <p:spPr/>
        <p:txBody>
          <a:bodyPr/>
          <a:lstStyle/>
          <a:p>
            <a:fld id="{ED3B99AC-84EC-4357-A6A2-B82004EB77D1}"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13EF67E-1730-4C6E-BCEC-ED4E32595990}" type="datetimeFigureOut">
              <a:rPr lang="ru-RU" smtClean="0"/>
              <a:pPr/>
              <a:t>11.01.2012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3B99AC-84EC-4357-A6A2-B82004EB77D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13EF67E-1730-4C6E-BCEC-ED4E32595990}" type="datetimeFigureOut">
              <a:rPr lang="ru-RU" smtClean="0"/>
              <a:pPr/>
              <a:t>11.01.2012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3B99AC-84EC-4357-A6A2-B82004EB77D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213EF67E-1730-4C6E-BCEC-ED4E32595990}" type="datetimeFigureOut">
              <a:rPr lang="ru-RU" smtClean="0"/>
              <a:pPr/>
              <a:t>11.01.2012</a:t>
            </a:fld>
            <a:endParaRPr lang="ru-RU"/>
          </a:p>
        </p:txBody>
      </p:sp>
      <p:sp>
        <p:nvSpPr>
          <p:cNvPr id="15" name="Номер слайда 14"/>
          <p:cNvSpPr>
            <a:spLocks noGrp="1"/>
          </p:cNvSpPr>
          <p:nvPr>
            <p:ph type="sldNum" sz="quarter" idx="15"/>
          </p:nvPr>
        </p:nvSpPr>
        <p:spPr/>
        <p:txBody>
          <a:bodyPr/>
          <a:lstStyle>
            <a:lvl1pPr algn="ctr">
              <a:defRPr/>
            </a:lvl1pPr>
          </a:lstStyle>
          <a:p>
            <a:fld id="{ED3B99AC-84EC-4357-A6A2-B82004EB77D1}"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213EF67E-1730-4C6E-BCEC-ED4E32595990}" type="datetimeFigureOut">
              <a:rPr lang="ru-RU" smtClean="0"/>
              <a:pPr/>
              <a:t>11.01.2012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3B99AC-84EC-4357-A6A2-B82004EB77D1}"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213EF67E-1730-4C6E-BCEC-ED4E32595990}" type="datetimeFigureOut">
              <a:rPr lang="ru-RU" smtClean="0"/>
              <a:pPr/>
              <a:t>11.01.2012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3B99AC-84EC-4357-A6A2-B82004EB77D1}"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ED3B99AC-84EC-4357-A6A2-B82004EB77D1}"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213EF67E-1730-4C6E-BCEC-ED4E32595990}" type="datetimeFigureOut">
              <a:rPr lang="ru-RU" smtClean="0"/>
              <a:pPr/>
              <a:t>11.01.2012</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213EF67E-1730-4C6E-BCEC-ED4E32595990}" type="datetimeFigureOut">
              <a:rPr lang="ru-RU" smtClean="0"/>
              <a:pPr/>
              <a:t>11.01.2012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D3B99AC-84EC-4357-A6A2-B82004EB77D1}"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13EF67E-1730-4C6E-BCEC-ED4E32595990}" type="datetimeFigureOut">
              <a:rPr lang="ru-RU" smtClean="0"/>
              <a:pPr/>
              <a:t>11.01.2012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D3B99AC-84EC-4357-A6A2-B82004EB77D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213EF67E-1730-4C6E-BCEC-ED4E32595990}" type="datetimeFigureOut">
              <a:rPr lang="ru-RU" smtClean="0"/>
              <a:pPr/>
              <a:t>11.01.2012</a:t>
            </a:fld>
            <a:endParaRPr lang="ru-RU"/>
          </a:p>
        </p:txBody>
      </p:sp>
      <p:sp>
        <p:nvSpPr>
          <p:cNvPr id="9" name="Номер слайда 8"/>
          <p:cNvSpPr>
            <a:spLocks noGrp="1"/>
          </p:cNvSpPr>
          <p:nvPr>
            <p:ph type="sldNum" sz="quarter" idx="15"/>
          </p:nvPr>
        </p:nvSpPr>
        <p:spPr/>
        <p:txBody>
          <a:bodyPr/>
          <a:lstStyle/>
          <a:p>
            <a:fld id="{ED3B99AC-84EC-4357-A6A2-B82004EB77D1}"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213EF67E-1730-4C6E-BCEC-ED4E32595990}" type="datetimeFigureOut">
              <a:rPr lang="ru-RU" smtClean="0"/>
              <a:pPr/>
              <a:t>11.01.2012</a:t>
            </a:fld>
            <a:endParaRPr lang="ru-RU"/>
          </a:p>
        </p:txBody>
      </p:sp>
      <p:sp>
        <p:nvSpPr>
          <p:cNvPr id="9" name="Номер слайда 8"/>
          <p:cNvSpPr>
            <a:spLocks noGrp="1"/>
          </p:cNvSpPr>
          <p:nvPr>
            <p:ph type="sldNum" sz="quarter" idx="11"/>
          </p:nvPr>
        </p:nvSpPr>
        <p:spPr/>
        <p:txBody>
          <a:bodyPr/>
          <a:lstStyle/>
          <a:p>
            <a:fld id="{ED3B99AC-84EC-4357-A6A2-B82004EB77D1}"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13EF67E-1730-4C6E-BCEC-ED4E32595990}" type="datetimeFigureOut">
              <a:rPr lang="ru-RU" smtClean="0"/>
              <a:pPr/>
              <a:t>11.01.2012</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D3B99AC-84EC-4357-A6A2-B82004EB77D1}"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russianculture.ru/zoomimg.asp?Name=39-78-1"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smtClean="0"/>
              <a:t>Составитель: Смирнова З.Ф., учитель истории и обществознания МОУ АСОШ №1</a:t>
            </a:r>
            <a:endParaRPr lang="ru-RU" dirty="0"/>
          </a:p>
        </p:txBody>
      </p:sp>
      <p:sp>
        <p:nvSpPr>
          <p:cNvPr id="2" name="Заголовок 1"/>
          <p:cNvSpPr>
            <a:spLocks noGrp="1"/>
          </p:cNvSpPr>
          <p:nvPr>
            <p:ph type="ctrTitle"/>
          </p:nvPr>
        </p:nvSpPr>
        <p:spPr/>
        <p:txBody>
          <a:bodyPr/>
          <a:lstStyle/>
          <a:p>
            <a:r>
              <a:rPr lang="ru-RU" dirty="0" smtClean="0"/>
              <a:t>Ломоносов М.В.</a:t>
            </a:r>
            <a:br>
              <a:rPr lang="ru-RU" dirty="0" smtClean="0"/>
            </a:br>
            <a:r>
              <a:rPr lang="ru-RU" dirty="0" smtClean="0"/>
              <a:t>1711-1765</a:t>
            </a:r>
            <a:endParaRPr lang="ru-RU" dirty="0"/>
          </a:p>
        </p:txBody>
      </p:sp>
    </p:spTree>
  </p:cSld>
  <p:clrMapOvr>
    <a:masterClrMapping/>
  </p:clrMapOvr>
  <p:transition>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Административная деятельность</a:t>
            </a:r>
            <a:endParaRPr lang="ru-RU" dirty="0"/>
          </a:p>
        </p:txBody>
      </p:sp>
      <p:pic>
        <p:nvPicPr>
          <p:cNvPr id="3074" name="Picture 2" descr="C:\Documents and Settings\Артём\Рабочий стол\Ломоносов\539.jpg"/>
          <p:cNvPicPr>
            <a:picLocks noGrp="1" noChangeAspect="1" noChangeArrowheads="1"/>
          </p:cNvPicPr>
          <p:nvPr>
            <p:ph sz="half" idx="1"/>
          </p:nvPr>
        </p:nvPicPr>
        <p:blipFill>
          <a:blip r:embed="rId2" cstate="print"/>
          <a:stretch>
            <a:fillRect/>
          </a:stretch>
        </p:blipFill>
        <p:spPr bwMode="auto">
          <a:xfrm>
            <a:off x="762000" y="1676400"/>
            <a:ext cx="3581400" cy="4267200"/>
          </a:xfrm>
          <a:prstGeom prst="rect">
            <a:avLst/>
          </a:prstGeom>
          <a:noFill/>
        </p:spPr>
      </p:pic>
      <p:sp>
        <p:nvSpPr>
          <p:cNvPr id="4" name="Содержимое 3"/>
          <p:cNvSpPr>
            <a:spLocks noGrp="1"/>
          </p:cNvSpPr>
          <p:nvPr>
            <p:ph sz="half" idx="2"/>
          </p:nvPr>
        </p:nvSpPr>
        <p:spPr/>
        <p:txBody>
          <a:bodyPr>
            <a:normAutofit fontScale="77500" lnSpcReduction="20000"/>
          </a:bodyPr>
          <a:lstStyle/>
          <a:p>
            <a:pPr>
              <a:buNone/>
            </a:pPr>
            <a:r>
              <a:rPr lang="ru-RU" dirty="0" smtClean="0"/>
              <a:t>      Сколько писем, навеянных бессонными ночами, было отправлено государственным лицам и лично императрице! Натренированный годами учёбы ум вырабатывал идеи и рекомендации по их воплощению. Замечательно, что они сохранились до наших дней, что у нас есть возможность знакомиться с проектами государственного значения, которые принадлежат перу Михаила Васильевича Ломоносова.</a:t>
            </a:r>
          </a:p>
          <a:p>
            <a:endParaRPr lang="ru-RU" dirty="0"/>
          </a:p>
        </p:txBody>
      </p:sp>
    </p:spTree>
  </p:cSld>
  <p:clrMapOvr>
    <a:masterClrMapping/>
  </p:clrMapOvr>
  <p:transition>
    <p:push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Педагогическая деятельность</a:t>
            </a:r>
            <a:endParaRPr lang="ru-RU" dirty="0"/>
          </a:p>
        </p:txBody>
      </p:sp>
      <p:sp>
        <p:nvSpPr>
          <p:cNvPr id="3" name="Содержимое 2"/>
          <p:cNvSpPr>
            <a:spLocks noGrp="1"/>
          </p:cNvSpPr>
          <p:nvPr>
            <p:ph sz="half" idx="1"/>
          </p:nvPr>
        </p:nvSpPr>
        <p:spPr/>
        <p:txBody>
          <a:bodyPr>
            <a:normAutofit fontScale="92500" lnSpcReduction="20000"/>
          </a:bodyPr>
          <a:lstStyle/>
          <a:p>
            <a:r>
              <a:rPr lang="ru-RU" dirty="0" smtClean="0"/>
              <a:t> М.В. Ломоносов был сторонником идеи переустройства общественной и личной жизни людей средствами правильно поставленного школьного образования, развивающего разум, мышление и способствующего совершенствованию нравов. Он разделял позицию деистов, пытавшихся примирить науку и религию. </a:t>
            </a:r>
            <a:endParaRPr lang="ru-RU" dirty="0"/>
          </a:p>
        </p:txBody>
      </p:sp>
      <p:pic>
        <p:nvPicPr>
          <p:cNvPr id="5" name="Picture 4" descr="lomonosov[1]"/>
          <p:cNvPicPr>
            <a:picLocks noGrp="1" noChangeAspect="1" noChangeArrowheads="1"/>
          </p:cNvPicPr>
          <p:nvPr>
            <p:ph sz="half" idx="2"/>
          </p:nvPr>
        </p:nvPicPr>
        <p:blipFill>
          <a:blip r:embed="rId2" cstate="print"/>
          <a:srcRect/>
          <a:stretch>
            <a:fillRect/>
          </a:stretch>
        </p:blipFill>
        <p:spPr>
          <a:xfrm>
            <a:off x="4900357" y="1524000"/>
            <a:ext cx="3554924" cy="4572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r>
              <a:rPr lang="ru-RU" dirty="0" smtClean="0"/>
              <a:t>    В 1741 г. и до самой своей смерти М.В. Ломоносов вел научную и преподавательскую деятельность в России, вначале как адъюнкт Академии наук, с 1745 г. — как профессор химии, а затем — как академик. В 50-е гг. центр деятельности М.В. Ломоносова переместился в Москву, где в 1755 г. по его инициативе был открыт Московский университет. По точному и ставшему крылатым изречению А.С. Пушкина, сам М.В. Ломоносов явился для русского народа «первым нашим университетом». </a:t>
            </a:r>
          </a:p>
          <a:p>
            <a:endParaRPr lang="ru-RU" dirty="0"/>
          </a:p>
        </p:txBody>
      </p:sp>
      <p:sp>
        <p:nvSpPr>
          <p:cNvPr id="2" name="Заголовок 1"/>
          <p:cNvSpPr>
            <a:spLocks noGrp="1"/>
          </p:cNvSpPr>
          <p:nvPr>
            <p:ph type="title"/>
          </p:nvPr>
        </p:nvSpPr>
        <p:spPr/>
        <p:txBody>
          <a:bodyPr>
            <a:normAutofit/>
          </a:bodyPr>
          <a:lstStyle/>
          <a:p>
            <a:r>
              <a:rPr lang="ru-RU" dirty="0" smtClean="0"/>
              <a:t>Педагогическая деятельность</a:t>
            </a:r>
            <a:endParaRPr lang="ru-RU"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dirty="0" smtClean="0"/>
              <a:t>   В 40—50-е гг. XVIII в. у М.В. Ломоносова сложилась стройная система педагогических убеждений. Цели воспитания он формулировал в рамках идеологии Просвещения и в русле своих демократических взглядов на обучение детей всех сословий. </a:t>
            </a:r>
          </a:p>
          <a:p>
            <a:endParaRPr lang="ru-RU" dirty="0"/>
          </a:p>
        </p:txBody>
      </p:sp>
      <p:sp>
        <p:nvSpPr>
          <p:cNvPr id="2" name="Заголовок 1"/>
          <p:cNvSpPr>
            <a:spLocks noGrp="1"/>
          </p:cNvSpPr>
          <p:nvPr>
            <p:ph type="title"/>
          </p:nvPr>
        </p:nvSpPr>
        <p:spPr/>
        <p:txBody>
          <a:bodyPr>
            <a:normAutofit/>
          </a:bodyPr>
          <a:lstStyle/>
          <a:p>
            <a:r>
              <a:rPr lang="ru-RU" dirty="0" smtClean="0"/>
              <a:t>Педагогическая деятельность</a:t>
            </a:r>
            <a:endParaRPr lang="ru-RU" dirty="0"/>
          </a:p>
        </p:txBody>
      </p:sp>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Педагогическая деятельность</a:t>
            </a:r>
            <a:endParaRPr lang="ru-RU" dirty="0"/>
          </a:p>
        </p:txBody>
      </p:sp>
      <p:sp>
        <p:nvSpPr>
          <p:cNvPr id="3" name="Содержимое 2"/>
          <p:cNvSpPr>
            <a:spLocks noGrp="1"/>
          </p:cNvSpPr>
          <p:nvPr>
            <p:ph sz="half" idx="1"/>
          </p:nvPr>
        </p:nvSpPr>
        <p:spPr/>
        <p:txBody>
          <a:bodyPr>
            <a:normAutofit fontScale="70000" lnSpcReduction="20000"/>
          </a:bodyPr>
          <a:lstStyle/>
          <a:p>
            <a:pPr>
              <a:buNone/>
            </a:pPr>
            <a:r>
              <a:rPr lang="ru-RU" dirty="0" smtClean="0"/>
              <a:t>     В январе 1755 г. императрицей был издан указ об учреждении "в Москве университета и двух гимназий при нем: для дворян и для разночинцев. Благодаря этому в Московском университете удалось создать преемственную систему среднего и высшего образования. Сам М.В. Ломоносов был не только профессором университета, но и с 1758 г. руководил университетскими гимназиями. Важным документом этого периода явился «Регламент академической гимназии», разработанный им в 1758 г. </a:t>
            </a:r>
          </a:p>
          <a:p>
            <a:endParaRPr lang="ru-RU" dirty="0"/>
          </a:p>
        </p:txBody>
      </p:sp>
      <p:pic>
        <p:nvPicPr>
          <p:cNvPr id="5" name="Содержимое 4" descr="Ломоносов М.В.">
            <a:hlinkClick r:id="rId2"/>
          </p:cNvPr>
          <p:cNvPicPr>
            <a:picLocks noGrp="1"/>
          </p:cNvPicPr>
          <p:nvPr>
            <p:ph sz="half" idx="2"/>
          </p:nvPr>
        </p:nvPicPr>
        <p:blipFill>
          <a:blip r:embed="rId3" cstate="print"/>
          <a:stretch>
            <a:fillRect/>
          </a:stretch>
        </p:blipFill>
        <p:spPr bwMode="auto">
          <a:xfrm>
            <a:off x="5638800" y="1600200"/>
            <a:ext cx="2362200" cy="3276601"/>
          </a:xfrm>
          <a:prstGeom prst="rect">
            <a:avLst/>
          </a:prstGeom>
          <a:noFill/>
          <a:ln w="9525">
            <a:noFill/>
            <a:miter lim="800000"/>
            <a:headEnd/>
            <a:tailEnd/>
          </a:ln>
        </p:spPr>
      </p:pic>
    </p:spTree>
  </p:cSld>
  <p:clrMapOvr>
    <a:masterClrMapping/>
  </p:clrMapOvr>
  <p:transition>
    <p:push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r>
              <a:rPr lang="ru-RU" dirty="0" smtClean="0"/>
              <a:t>    Ломоносов был не только великий учёный, но и лучший поэт своего времени. Гражданин-патриот Ломоносов ценил то искусство, которое служит пользе общества, народа. Он боролся за содержательность и идейность литературы. Сам Ломоносов в своей поэтической деятельности блестяще осуществил требования, которые он предъявлял к литературе и к поэту. </a:t>
            </a:r>
          </a:p>
          <a:p>
            <a:endParaRPr lang="ru-RU" dirty="0"/>
          </a:p>
        </p:txBody>
      </p:sp>
      <p:sp>
        <p:nvSpPr>
          <p:cNvPr id="2" name="Заголовок 1"/>
          <p:cNvSpPr>
            <a:spLocks noGrp="1"/>
          </p:cNvSpPr>
          <p:nvPr>
            <p:ph type="title"/>
          </p:nvPr>
        </p:nvSpPr>
        <p:spPr/>
        <p:txBody>
          <a:bodyPr/>
          <a:lstStyle/>
          <a:p>
            <a:r>
              <a:rPr lang="ru-RU" dirty="0" smtClean="0"/>
              <a:t>Творческая деятельность</a:t>
            </a:r>
            <a:endParaRPr lang="ru-RU" dirty="0"/>
          </a:p>
        </p:txBody>
      </p:sp>
    </p:spTree>
  </p:cSld>
  <p:clrMapOvr>
    <a:masterClrMapping/>
  </p:clrMapOvr>
  <p:transition>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r>
              <a:rPr lang="ru-RU" dirty="0" smtClean="0">
                <a:latin typeface="Times New Roman" pitchFamily="18" charset="0"/>
                <a:cs typeface="Times New Roman" pitchFamily="18" charset="0"/>
              </a:rPr>
              <a:t>     В своих одах Ломоносов прославляет победы русских над врагами или отмечает различные торжественные даты. Родина, ее необъятные просторы, ее неисчерпаемые природные богатства, ее сила и мощь, ее будущее величие и слава – это основная тема од Ломоносова. Ломоносов воспевает талантливость великого русского народа, могучий дух его войска, русский флот. Он выражает твердую уверенность, что Русская земля способна рождать собственных великих ученых, своих «российских </a:t>
            </a:r>
            <a:r>
              <a:rPr lang="ru-RU" dirty="0" err="1" smtClean="0">
                <a:latin typeface="Times New Roman" pitchFamily="18" charset="0"/>
                <a:cs typeface="Times New Roman" pitchFamily="18" charset="0"/>
              </a:rPr>
              <a:t>колумбов</a:t>
            </a:r>
            <a:r>
              <a:rPr lang="ru-RU" dirty="0" smtClean="0">
                <a:latin typeface="Times New Roman" pitchFamily="18" charset="0"/>
                <a:cs typeface="Times New Roman" pitchFamily="18" charset="0"/>
              </a:rPr>
              <a:t>», великих деятелей культуры. </a:t>
            </a:r>
          </a:p>
          <a:p>
            <a:endParaRPr lang="ru-RU" dirty="0"/>
          </a:p>
        </p:txBody>
      </p:sp>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Творческая деятельность</a:t>
            </a:r>
            <a:endParaRPr lang="ru-RU" dirty="0">
              <a:latin typeface="Times New Roman" pitchFamily="18" charset="0"/>
              <a:cs typeface="Times New Roman" pitchFamily="18" charset="0"/>
            </a:endParaRPr>
          </a:p>
        </p:txBody>
      </p:sp>
    </p:spTree>
  </p:cSld>
  <p:clrMapOvr>
    <a:masterClrMapping/>
  </p:clrMapOvr>
  <p:transition>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Они носят имя Ломоносова</a:t>
            </a:r>
            <a:endParaRPr lang="ru-RU" dirty="0"/>
          </a:p>
        </p:txBody>
      </p:sp>
      <p:sp>
        <p:nvSpPr>
          <p:cNvPr id="3" name="Содержимое 2"/>
          <p:cNvSpPr>
            <a:spLocks noGrp="1"/>
          </p:cNvSpPr>
          <p:nvPr>
            <p:ph sz="half" idx="1"/>
          </p:nvPr>
        </p:nvSpPr>
        <p:spPr/>
        <p:txBody>
          <a:bodyPr>
            <a:normAutofit fontScale="40000" lnSpcReduction="20000"/>
          </a:bodyPr>
          <a:lstStyle/>
          <a:p>
            <a:r>
              <a:rPr lang="ru-RU" dirty="0" smtClean="0"/>
              <a:t>Учреждения науки, образования и культуры: </a:t>
            </a:r>
          </a:p>
          <a:p>
            <a:r>
              <a:rPr lang="ru-RU" dirty="0" smtClean="0"/>
              <a:t>Московский государственный университет имени М. В. Ломоносова </a:t>
            </a:r>
          </a:p>
          <a:p>
            <a:r>
              <a:rPr lang="ru-RU" dirty="0" smtClean="0"/>
              <a:t>Музей М.В. Ломоносова Российской Академии Наук </a:t>
            </a:r>
          </a:p>
          <a:p>
            <a:r>
              <a:rPr lang="ru-RU" dirty="0" smtClean="0"/>
              <a:t>Московская государственная академия тонкой химической технологии им. М. В. Ломоносова </a:t>
            </a:r>
          </a:p>
          <a:p>
            <a:r>
              <a:rPr lang="ru-RU" dirty="0" smtClean="0"/>
              <a:t>Архангельский театр драмы имени М. В. Ломоносова </a:t>
            </a:r>
          </a:p>
          <a:p>
            <a:r>
              <a:rPr lang="ru-RU" dirty="0" smtClean="0"/>
              <a:t>Поморский государственный университет имени М. В. Ломоносова </a:t>
            </a:r>
          </a:p>
          <a:p>
            <a:r>
              <a:rPr lang="ru-RU" dirty="0" smtClean="0"/>
              <a:t>Архангельский городской лицей имени М. В. Ломоносова </a:t>
            </a:r>
          </a:p>
          <a:p>
            <a:r>
              <a:rPr lang="ru-RU" dirty="0" smtClean="0"/>
              <a:t>Гимназия Ломоносова в Риге </a:t>
            </a:r>
          </a:p>
          <a:p>
            <a:r>
              <a:rPr lang="ru-RU" dirty="0" smtClean="0"/>
              <a:t>Лицей им. М. В. Ломоносова в Йошкар-Оле </a:t>
            </a:r>
          </a:p>
          <a:p>
            <a:r>
              <a:rPr lang="ru-RU" dirty="0" smtClean="0"/>
              <a:t>Самарская средняя школа № 6 им. М. В. Ломоносова </a:t>
            </a:r>
          </a:p>
          <a:p>
            <a:r>
              <a:rPr lang="ru-RU" dirty="0" smtClean="0"/>
              <a:t>Гимназия № 73 «Ломоносовская гимназия» в Санкт-Петербурге </a:t>
            </a:r>
          </a:p>
          <a:p>
            <a:r>
              <a:rPr lang="ru-RU" dirty="0" smtClean="0"/>
              <a:t>Гимназия № 1530 «Школа Ломоносова» в Москве </a:t>
            </a:r>
          </a:p>
          <a:p>
            <a:r>
              <a:rPr lang="ru-RU" dirty="0" smtClean="0"/>
              <a:t>Национальный горный университет им. М. В. Ломоносова в Днепропетровске </a:t>
            </a:r>
          </a:p>
          <a:p>
            <a:r>
              <a:rPr lang="ru-RU" dirty="0" smtClean="0"/>
              <a:t>Ломоносовская школа </a:t>
            </a:r>
          </a:p>
          <a:p>
            <a:endParaRPr lang="ru-RU" dirty="0"/>
          </a:p>
        </p:txBody>
      </p:sp>
      <p:sp>
        <p:nvSpPr>
          <p:cNvPr id="4" name="Содержимое 3"/>
          <p:cNvSpPr>
            <a:spLocks noGrp="1"/>
          </p:cNvSpPr>
          <p:nvPr>
            <p:ph sz="half" idx="2"/>
          </p:nvPr>
        </p:nvSpPr>
        <p:spPr/>
        <p:txBody>
          <a:bodyPr>
            <a:normAutofit fontScale="40000" lnSpcReduction="20000"/>
          </a:bodyPr>
          <a:lstStyle/>
          <a:p>
            <a:r>
              <a:rPr lang="ru-RU" dirty="0" smtClean="0"/>
              <a:t>Предприятия: </a:t>
            </a:r>
          </a:p>
          <a:p>
            <a:r>
              <a:rPr lang="ru-RU" dirty="0" smtClean="0"/>
              <a:t>         Ленинградский фарфоровый завод имени М. В. Ломоносова — Ломоносовский фарфоровый завод /ЛФЗ/ (1925—2005 гг.) </a:t>
            </a:r>
          </a:p>
          <a:p>
            <a:r>
              <a:rPr lang="ru-RU" dirty="0" smtClean="0"/>
              <a:t>Географические объекты: </a:t>
            </a:r>
          </a:p>
          <a:p>
            <a:r>
              <a:rPr lang="ru-RU" dirty="0" smtClean="0"/>
              <a:t>Хребет Ломоносова </a:t>
            </a:r>
          </a:p>
          <a:p>
            <a:r>
              <a:rPr lang="ru-RU" dirty="0" smtClean="0"/>
              <a:t>Полуостров Ломоносова </a:t>
            </a:r>
          </a:p>
          <a:p>
            <a:r>
              <a:rPr lang="ru-RU" dirty="0" smtClean="0"/>
              <a:t>Кратер Ломоносов на Луне </a:t>
            </a:r>
          </a:p>
          <a:p>
            <a:r>
              <a:rPr lang="ru-RU" dirty="0" smtClean="0"/>
              <a:t>Мост Ломоносова через Фонтанку. Санкт-Петербург</a:t>
            </a:r>
          </a:p>
          <a:p>
            <a:r>
              <a:rPr lang="ru-RU" dirty="0" smtClean="0"/>
              <a:t>Населенные пункты, улицы, площади, станции метро</a:t>
            </a:r>
          </a:p>
          <a:p>
            <a:r>
              <a:rPr lang="ru-RU" dirty="0" smtClean="0"/>
              <a:t>Морское течение</a:t>
            </a:r>
          </a:p>
          <a:p>
            <a:r>
              <a:rPr lang="ru-RU" dirty="0" smtClean="0"/>
              <a:t>Ломоносова течение — холодное течение, </a:t>
            </a:r>
            <a:r>
              <a:rPr lang="ru-RU" dirty="0" err="1" smtClean="0"/>
              <a:t>подповерхностное</a:t>
            </a:r>
            <a:r>
              <a:rPr lang="ru-RU" dirty="0" smtClean="0"/>
              <a:t> </a:t>
            </a:r>
            <a:r>
              <a:rPr lang="ru-RU" dirty="0" err="1" smtClean="0"/>
              <a:t>противотечение</a:t>
            </a:r>
            <a:r>
              <a:rPr lang="ru-RU" dirty="0" smtClean="0"/>
              <a:t> в Атлантическом океане </a:t>
            </a:r>
          </a:p>
          <a:p>
            <a:r>
              <a:rPr lang="ru-RU" dirty="0" smtClean="0"/>
              <a:t>Биологический вид: </a:t>
            </a:r>
          </a:p>
          <a:p>
            <a:r>
              <a:rPr lang="ru-RU" dirty="0" err="1" smtClean="0"/>
              <a:t>Stygiopontius</a:t>
            </a:r>
            <a:r>
              <a:rPr lang="ru-RU" dirty="0" smtClean="0"/>
              <a:t> </a:t>
            </a:r>
            <a:r>
              <a:rPr lang="ru-RU" dirty="0" err="1" smtClean="0"/>
              <a:t>lomonosovi</a:t>
            </a:r>
            <a:r>
              <a:rPr lang="ru-RU" dirty="0" smtClean="0"/>
              <a:t> (вид ракообразных) </a:t>
            </a:r>
          </a:p>
          <a:p>
            <a:r>
              <a:rPr lang="ru-RU" dirty="0" smtClean="0"/>
              <a:t>Астрономический эффект</a:t>
            </a:r>
          </a:p>
          <a:p>
            <a:r>
              <a:rPr lang="ru-RU" dirty="0" smtClean="0"/>
              <a:t>Явление Ломоносова </a:t>
            </a:r>
          </a:p>
          <a:p>
            <a:r>
              <a:rPr lang="ru-RU" dirty="0" smtClean="0"/>
              <a:t>Геологическая порода</a:t>
            </a:r>
          </a:p>
          <a:p>
            <a:r>
              <a:rPr lang="ru-RU" dirty="0" smtClean="0"/>
              <a:t>Минерал </a:t>
            </a:r>
            <a:r>
              <a:rPr lang="ru-RU" dirty="0" err="1" smtClean="0"/>
              <a:t>Ломоносовит</a:t>
            </a:r>
            <a:r>
              <a:rPr lang="ru-RU" dirty="0" smtClean="0"/>
              <a:t> </a:t>
            </a:r>
          </a:p>
          <a:p>
            <a:r>
              <a:rPr lang="ru-RU" dirty="0" smtClean="0"/>
              <a:t>и другие явления, объекты и т. д.</a:t>
            </a:r>
          </a:p>
          <a:p>
            <a:endParaRPr lang="ru-RU" dirty="0"/>
          </a:p>
        </p:txBody>
      </p:sp>
    </p:spTree>
  </p:cSld>
  <p:clrMapOvr>
    <a:masterClrMapping/>
  </p:clrMapOvr>
  <p:transition>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памятник 2"/>
          <p:cNvPicPr>
            <a:picLocks noChangeAspect="1" noChangeArrowheads="1"/>
          </p:cNvPicPr>
          <p:nvPr/>
        </p:nvPicPr>
        <p:blipFill>
          <a:blip r:embed="rId3" cstate="print"/>
          <a:srcRect/>
          <a:stretch>
            <a:fillRect/>
          </a:stretch>
        </p:blipFill>
        <p:spPr bwMode="auto">
          <a:xfrm>
            <a:off x="395288" y="333375"/>
            <a:ext cx="4032250" cy="6048375"/>
          </a:xfrm>
          <a:prstGeom prst="rect">
            <a:avLst/>
          </a:prstGeom>
          <a:noFill/>
          <a:ln w="9525">
            <a:noFill/>
            <a:miter lim="800000"/>
            <a:headEnd/>
            <a:tailEnd/>
          </a:ln>
        </p:spPr>
      </p:pic>
      <p:pic>
        <p:nvPicPr>
          <p:cNvPr id="3" name="Picture 5" descr="5"/>
          <p:cNvPicPr>
            <a:picLocks noChangeAspect="1" noChangeArrowheads="1"/>
          </p:cNvPicPr>
          <p:nvPr/>
        </p:nvPicPr>
        <p:blipFill>
          <a:blip r:embed="rId4" cstate="print"/>
          <a:srcRect/>
          <a:stretch>
            <a:fillRect/>
          </a:stretch>
        </p:blipFill>
        <p:spPr bwMode="auto">
          <a:xfrm>
            <a:off x="4787900" y="333375"/>
            <a:ext cx="4032250" cy="5305425"/>
          </a:xfrm>
          <a:prstGeom prst="rect">
            <a:avLst/>
          </a:prstGeom>
          <a:noFill/>
          <a:ln w="9525">
            <a:noFill/>
            <a:miter lim="800000"/>
            <a:headEnd/>
            <a:tailEnd/>
          </a:ln>
        </p:spPr>
      </p:pic>
      <p:sp>
        <p:nvSpPr>
          <p:cNvPr id="5" name="Прямоугольник 4"/>
          <p:cNvSpPr/>
          <p:nvPr/>
        </p:nvSpPr>
        <p:spPr>
          <a:xfrm>
            <a:off x="5602288" y="5599797"/>
            <a:ext cx="2286000" cy="646331"/>
          </a:xfrm>
          <a:prstGeom prst="rect">
            <a:avLst/>
          </a:prstGeom>
        </p:spPr>
        <p:txBody>
          <a:bodyPr>
            <a:spAutoFit/>
          </a:bodyPr>
          <a:lstStyle/>
          <a:p>
            <a:r>
              <a:rPr lang="ru-RU" dirty="0" smtClean="0">
                <a:solidFill>
                  <a:prstClr val="white"/>
                </a:solidFill>
              </a:rPr>
              <a:t>Могила </a:t>
            </a:r>
            <a:r>
              <a:rPr lang="ru-RU" dirty="0" err="1" smtClean="0">
                <a:solidFill>
                  <a:prstClr val="white"/>
                </a:solidFill>
              </a:rPr>
              <a:t>М.В.Ломоносо</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Детство </a:t>
            </a:r>
            <a:endParaRPr lang="ru-RU" dirty="0"/>
          </a:p>
        </p:txBody>
      </p:sp>
      <p:pic>
        <p:nvPicPr>
          <p:cNvPr id="1026" name="Picture 2" descr="C:\Documents and Settings\Артём\Рабочий стол\Ломоносов\img_item_37.jpg"/>
          <p:cNvPicPr>
            <a:picLocks noGrp="1" noChangeAspect="1" noChangeArrowheads="1"/>
          </p:cNvPicPr>
          <p:nvPr>
            <p:ph sz="half" idx="1"/>
          </p:nvPr>
        </p:nvPicPr>
        <p:blipFill>
          <a:blip r:embed="rId2" cstate="print"/>
          <a:srcRect/>
          <a:stretch>
            <a:fillRect/>
          </a:stretch>
        </p:blipFill>
        <p:spPr bwMode="auto">
          <a:xfrm>
            <a:off x="533400" y="1447800"/>
            <a:ext cx="3657600" cy="4572000"/>
          </a:xfrm>
          <a:prstGeom prst="rect">
            <a:avLst/>
          </a:prstGeom>
          <a:noFill/>
        </p:spPr>
      </p:pic>
      <p:sp>
        <p:nvSpPr>
          <p:cNvPr id="4" name="Содержимое 3"/>
          <p:cNvSpPr>
            <a:spLocks noGrp="1"/>
          </p:cNvSpPr>
          <p:nvPr>
            <p:ph sz="half" idx="2"/>
          </p:nvPr>
        </p:nvSpPr>
        <p:spPr/>
        <p:txBody>
          <a:bodyPr>
            <a:normAutofit fontScale="70000" lnSpcReduction="20000"/>
          </a:bodyPr>
          <a:lstStyle/>
          <a:p>
            <a:r>
              <a:rPr lang="ru-RU" dirty="0" smtClean="0"/>
              <a:t>Осенью 8 ноября (по новому стилю — 19 ноября) 1711 года жена крестьянина Василия </a:t>
            </a:r>
            <a:r>
              <a:rPr lang="ru-RU" dirty="0" err="1" smtClean="0"/>
              <a:t>Дорофеевича</a:t>
            </a:r>
            <a:r>
              <a:rPr lang="ru-RU" dirty="0" smtClean="0"/>
              <a:t> Ломоносова Елена Ивановна </a:t>
            </a:r>
            <a:r>
              <a:rPr lang="ru-RU" dirty="0" err="1" smtClean="0"/>
              <a:t>Сивкова</a:t>
            </a:r>
            <a:r>
              <a:rPr lang="ru-RU" dirty="0" smtClean="0"/>
              <a:t> родила сына — Михайло. Произошло это в деревне </a:t>
            </a:r>
            <a:r>
              <a:rPr lang="ru-RU" dirty="0" err="1" smtClean="0"/>
              <a:t>Мишанинская</a:t>
            </a:r>
            <a:r>
              <a:rPr lang="ru-RU" dirty="0" smtClean="0"/>
              <a:t> (ныне — село </a:t>
            </a:r>
            <a:r>
              <a:rPr lang="ru-RU" dirty="0" err="1" smtClean="0"/>
              <a:t>Ломоносово</a:t>
            </a:r>
            <a:r>
              <a:rPr lang="ru-RU" dirty="0" smtClean="0"/>
              <a:t>), которая раскинулась недалеко от Холмогор, на одном из многочисленных островов в устье Северной Двины при впадении в Белое море. Первые годы своей жизни маленький Михайло находился на попечении своей матери. От нее он унаследовал тонкий художественный вкус, поэтическое восприятие мира, добросердечность и деятельную отзывчивость.</a:t>
            </a:r>
          </a:p>
          <a:p>
            <a:endParaRPr lang="ru-RU" dirty="0"/>
          </a:p>
        </p:txBody>
      </p:sp>
    </p:spTree>
  </p:cSld>
  <p:clrMapOvr>
    <a:masterClrMapping/>
  </p:clrMapOvr>
  <p:transition>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Детство </a:t>
            </a:r>
            <a:endParaRPr lang="ru-RU" dirty="0"/>
          </a:p>
        </p:txBody>
      </p:sp>
      <p:sp>
        <p:nvSpPr>
          <p:cNvPr id="4" name="Содержимое 3"/>
          <p:cNvSpPr>
            <a:spLocks noGrp="1"/>
          </p:cNvSpPr>
          <p:nvPr>
            <p:ph sz="half" idx="2"/>
          </p:nvPr>
        </p:nvSpPr>
        <p:spPr/>
        <p:txBody>
          <a:bodyPr>
            <a:normAutofit fontScale="85000" lnSpcReduction="20000"/>
          </a:bodyPr>
          <a:lstStyle/>
          <a:p>
            <a:pPr>
              <a:buNone/>
            </a:pPr>
            <a:r>
              <a:rPr lang="en-US" dirty="0" smtClean="0"/>
              <a:t>    </a:t>
            </a:r>
            <a:r>
              <a:rPr lang="ru-RU" dirty="0" smtClean="0"/>
              <a:t>Детские годы Ломоносова протекли в обычных условиях жизни детей поморов: до 10 лет он оставался дома, а с этого времени отец стал брать его с собою каждый год на промысел, чтобы с малых лет приучить сына к этому делу. Вместе с отцом он также нередко бывал и жил у родных в Архангельске, где встречал, конечно, немало интересного и поучительного.</a:t>
            </a:r>
            <a:endParaRPr lang="ru-RU" dirty="0"/>
          </a:p>
        </p:txBody>
      </p:sp>
      <p:pic>
        <p:nvPicPr>
          <p:cNvPr id="5" name="Picture 11" descr="24557809_dom_lomonosova"/>
          <p:cNvPicPr>
            <a:picLocks noGrp="1" noChangeAspect="1" noChangeArrowheads="1"/>
          </p:cNvPicPr>
          <p:nvPr>
            <p:ph sz="half" idx="1"/>
          </p:nvPr>
        </p:nvPicPr>
        <p:blipFill>
          <a:blip r:embed="rId3" cstate="print"/>
          <a:srcRect/>
          <a:stretch>
            <a:fillRect/>
          </a:stretch>
        </p:blipFill>
        <p:spPr bwMode="auto">
          <a:xfrm>
            <a:off x="228600" y="1447800"/>
            <a:ext cx="42672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r>
              <a:rPr lang="ru-RU" dirty="0" smtClean="0"/>
              <a:t>    Замечал он и красоты Севера, которые позже вылились в стихи: </a:t>
            </a:r>
          </a:p>
          <a:p>
            <a:pPr>
              <a:buNone/>
            </a:pPr>
            <a:r>
              <a:rPr lang="en-US" dirty="0" smtClean="0"/>
              <a:t>     </a:t>
            </a:r>
            <a:r>
              <a:rPr lang="ru-RU" dirty="0" smtClean="0"/>
              <a:t>Достигло дневное до полночи светило,</a:t>
            </a:r>
            <a:br>
              <a:rPr lang="ru-RU" dirty="0" smtClean="0"/>
            </a:br>
            <a:r>
              <a:rPr lang="ru-RU" dirty="0" smtClean="0"/>
              <a:t>Но в глубине лица горящего не скрыло,</a:t>
            </a:r>
            <a:br>
              <a:rPr lang="ru-RU" dirty="0" smtClean="0"/>
            </a:br>
            <a:r>
              <a:rPr lang="ru-RU" dirty="0" smtClean="0"/>
              <a:t>Как пламенна гора казалось меж валов</a:t>
            </a:r>
            <a:br>
              <a:rPr lang="ru-RU" dirty="0" smtClean="0"/>
            </a:br>
            <a:r>
              <a:rPr lang="ru-RU" dirty="0" smtClean="0"/>
              <a:t>И простирало блеск багровый из-за льдов.</a:t>
            </a:r>
            <a:br>
              <a:rPr lang="ru-RU" dirty="0" smtClean="0"/>
            </a:br>
            <a:r>
              <a:rPr lang="ru-RU" dirty="0" smtClean="0"/>
              <a:t>Среди </a:t>
            </a:r>
            <a:r>
              <a:rPr lang="ru-RU" dirty="0" err="1" smtClean="0"/>
              <a:t>пречудныя</a:t>
            </a:r>
            <a:r>
              <a:rPr lang="ru-RU" dirty="0" smtClean="0"/>
              <a:t> при ясном солнце ночи</a:t>
            </a:r>
            <a:br>
              <a:rPr lang="ru-RU" dirty="0" smtClean="0"/>
            </a:br>
            <a:r>
              <a:rPr lang="ru-RU" dirty="0" err="1" smtClean="0"/>
              <a:t>Верьхи</a:t>
            </a:r>
            <a:r>
              <a:rPr lang="ru-RU" dirty="0" smtClean="0"/>
              <a:t> златых зыбей пловцам сверкают в очи.</a:t>
            </a:r>
          </a:p>
          <a:p>
            <a:endParaRPr lang="ru-RU" dirty="0"/>
          </a:p>
        </p:txBody>
      </p:sp>
      <p:sp>
        <p:nvSpPr>
          <p:cNvPr id="2" name="Заголовок 1"/>
          <p:cNvSpPr>
            <a:spLocks noGrp="1"/>
          </p:cNvSpPr>
          <p:nvPr>
            <p:ph type="title"/>
          </p:nvPr>
        </p:nvSpPr>
        <p:spPr/>
        <p:txBody>
          <a:bodyPr/>
          <a:lstStyle/>
          <a:p>
            <a:r>
              <a:rPr lang="ru-RU" dirty="0" smtClean="0"/>
              <a:t>Детство</a:t>
            </a:r>
            <a:endParaRPr lang="ru-RU" dirty="0"/>
          </a:p>
        </p:txBody>
      </p:sp>
    </p:spTree>
  </p:cSld>
  <p:clrMapOvr>
    <a:masterClrMapping/>
  </p:clrMapOvr>
  <p:transition>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Учеба</a:t>
            </a:r>
            <a:endParaRPr lang="ru-RU" dirty="0"/>
          </a:p>
        </p:txBody>
      </p:sp>
      <p:sp>
        <p:nvSpPr>
          <p:cNvPr id="3" name="Содержимое 2"/>
          <p:cNvSpPr>
            <a:spLocks noGrp="1"/>
          </p:cNvSpPr>
          <p:nvPr>
            <p:ph sz="half" idx="1"/>
          </p:nvPr>
        </p:nvSpPr>
        <p:spPr/>
        <p:txBody>
          <a:bodyPr>
            <a:normAutofit fontScale="77500" lnSpcReduction="20000"/>
          </a:bodyPr>
          <a:lstStyle/>
          <a:p>
            <a:pPr>
              <a:buNone/>
            </a:pPr>
            <a:r>
              <a:rPr lang="en-US" dirty="0" smtClean="0"/>
              <a:t>    </a:t>
            </a:r>
            <a:r>
              <a:rPr lang="ru-RU" dirty="0" smtClean="0"/>
              <a:t>Ломоносов рано научился грамоте; успехи его были поразительны, так как по сохранившимся известиям он уже 12 лет читал в приходской церкви псалмы и каноны лучше других, более старых начетчиков. Сперва он имел доступ только к книгам духовным, а потом нашел у соседа Дудина грамматику </a:t>
            </a:r>
            <a:r>
              <a:rPr lang="ru-RU" dirty="0" err="1" smtClean="0"/>
              <a:t>Смотрицкого</a:t>
            </a:r>
            <a:r>
              <a:rPr lang="ru-RU" dirty="0" smtClean="0"/>
              <a:t> и энциклопедию точных наук Магницкого под названием «Арифметика» и быстро усвоил содержание их.</a:t>
            </a:r>
          </a:p>
          <a:p>
            <a:endParaRPr lang="ru-RU" dirty="0"/>
          </a:p>
        </p:txBody>
      </p:sp>
      <p:pic>
        <p:nvPicPr>
          <p:cNvPr id="5" name="Picture 5" descr="18_2"/>
          <p:cNvPicPr>
            <a:picLocks noGrp="1" noChangeAspect="1" noChangeArrowheads="1"/>
          </p:cNvPicPr>
          <p:nvPr>
            <p:ph sz="half" idx="2"/>
          </p:nvPr>
        </p:nvPicPr>
        <p:blipFill>
          <a:blip r:embed="rId2" cstate="print"/>
          <a:srcRect/>
          <a:stretch>
            <a:fillRect/>
          </a:stretch>
        </p:blipFill>
        <p:spPr bwMode="auto">
          <a:xfrm>
            <a:off x="4495800" y="762000"/>
            <a:ext cx="4211638" cy="2895600"/>
          </a:xfrm>
          <a:prstGeom prst="rect">
            <a:avLst/>
          </a:prstGeom>
          <a:noFill/>
          <a:ln w="9525">
            <a:noFill/>
            <a:miter lim="800000"/>
            <a:headEnd/>
            <a:tailEnd/>
          </a:ln>
        </p:spPr>
      </p:pic>
      <p:pic>
        <p:nvPicPr>
          <p:cNvPr id="6" name="Picture 7" descr="18_1"/>
          <p:cNvPicPr>
            <a:picLocks noChangeAspect="1" noChangeArrowheads="1"/>
          </p:cNvPicPr>
          <p:nvPr/>
        </p:nvPicPr>
        <p:blipFill>
          <a:blip r:embed="rId3" cstate="print"/>
          <a:srcRect/>
          <a:stretch>
            <a:fillRect/>
          </a:stretch>
        </p:blipFill>
        <p:spPr bwMode="auto">
          <a:xfrm>
            <a:off x="4953000" y="4267200"/>
            <a:ext cx="3838575" cy="2065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Учеба</a:t>
            </a:r>
            <a:endParaRPr lang="ru-RU" dirty="0"/>
          </a:p>
        </p:txBody>
      </p:sp>
      <p:sp>
        <p:nvSpPr>
          <p:cNvPr id="3" name="Содержимое 2"/>
          <p:cNvSpPr>
            <a:spLocks noGrp="1"/>
          </p:cNvSpPr>
          <p:nvPr>
            <p:ph sz="half" idx="1"/>
          </p:nvPr>
        </p:nvSpPr>
        <p:spPr/>
        <p:txBody>
          <a:bodyPr>
            <a:normAutofit fontScale="92500"/>
          </a:bodyPr>
          <a:lstStyle/>
          <a:p>
            <a:pPr>
              <a:buNone/>
            </a:pPr>
            <a:r>
              <a:rPr lang="ru-RU" dirty="0" smtClean="0"/>
              <a:t>     В Москву Ломоносов прибыл в самом начале января 1731 г. и остановился у подьячего Сыскного приказа И. </a:t>
            </a:r>
            <a:r>
              <a:rPr lang="ru-RU" dirty="0" err="1" smtClean="0"/>
              <a:t>Дутикова</a:t>
            </a:r>
            <a:r>
              <a:rPr lang="ru-RU" dirty="0" smtClean="0"/>
              <a:t>; в конце января он подал прошение о поступлении в Славяно-греко-латинскую Академию при </a:t>
            </a:r>
            <a:r>
              <a:rPr lang="ru-RU" dirty="0" err="1" smtClean="0"/>
              <a:t>Заиконоспасском</a:t>
            </a:r>
            <a:r>
              <a:rPr lang="ru-RU" dirty="0" smtClean="0"/>
              <a:t> монастыре. </a:t>
            </a:r>
            <a:endParaRPr lang="ru-RU" dirty="0"/>
          </a:p>
        </p:txBody>
      </p:sp>
      <p:sp>
        <p:nvSpPr>
          <p:cNvPr id="4" name="Содержимое 3"/>
          <p:cNvSpPr>
            <a:spLocks noGrp="1"/>
          </p:cNvSpPr>
          <p:nvPr>
            <p:ph sz="half" idx="2"/>
          </p:nvPr>
        </p:nvSpPr>
        <p:spPr/>
        <p:txBody>
          <a:bodyPr>
            <a:normAutofit fontScale="92500"/>
          </a:bodyPr>
          <a:lstStyle/>
          <a:p>
            <a:pPr>
              <a:buNone/>
            </a:pPr>
            <a:r>
              <a:rPr lang="ru-RU" dirty="0" smtClean="0"/>
              <a:t>   В 1736 году троих самых способных учеников, в том числе и Ломоносова, отправили в Германию изучать физику, философию и химию. Там он прожил около 5 лет, получив большие познания во многих областях науки.</a:t>
            </a:r>
          </a:p>
          <a:p>
            <a:endParaRPr lang="ru-RU" dirty="0"/>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Научная деятельность</a:t>
            </a:r>
            <a:endParaRPr lang="ru-RU" dirty="0"/>
          </a:p>
        </p:txBody>
      </p:sp>
      <p:sp>
        <p:nvSpPr>
          <p:cNvPr id="4" name="Содержимое 3"/>
          <p:cNvSpPr>
            <a:spLocks noGrp="1"/>
          </p:cNvSpPr>
          <p:nvPr>
            <p:ph sz="half" idx="2"/>
          </p:nvPr>
        </p:nvSpPr>
        <p:spPr/>
        <p:txBody>
          <a:bodyPr>
            <a:normAutofit fontScale="77500" lnSpcReduction="20000"/>
          </a:bodyPr>
          <a:lstStyle/>
          <a:p>
            <a:r>
              <a:rPr lang="ru-RU" dirty="0" smtClean="0"/>
              <a:t>Оптика и теплота, электричество и тяготение, метеорология и искусство, география и металлургия, история и химия, философия и литература, геология и астрономия—вот те области, в которых Ломоносов ученый оставил свои след.</a:t>
            </a:r>
          </a:p>
          <a:p>
            <a:r>
              <a:rPr lang="ru-RU" dirty="0" smtClean="0"/>
              <a:t>Главные открытия Ломоносова М. В. касаются химии, физики и астрономии. Они на десятилетия опередили работы западноевропейских ученых. </a:t>
            </a:r>
          </a:p>
          <a:p>
            <a:endParaRPr lang="ru-RU" dirty="0"/>
          </a:p>
        </p:txBody>
      </p:sp>
      <p:pic>
        <p:nvPicPr>
          <p:cNvPr id="5" name="Picture 4" descr="3"/>
          <p:cNvPicPr>
            <a:picLocks noGrp="1" noChangeAspect="1" noChangeArrowheads="1"/>
          </p:cNvPicPr>
          <p:nvPr>
            <p:ph sz="half" idx="1"/>
          </p:nvPr>
        </p:nvPicPr>
        <p:blipFill>
          <a:blip r:embed="rId2" cstate="print"/>
          <a:srcRect/>
          <a:stretch>
            <a:fillRect/>
          </a:stretch>
        </p:blipFill>
        <p:spPr bwMode="auto">
          <a:xfrm>
            <a:off x="726599" y="1524000"/>
            <a:ext cx="352044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Научная деятельность</a:t>
            </a:r>
            <a:endParaRPr lang="ru-RU" dirty="0"/>
          </a:p>
        </p:txBody>
      </p:sp>
      <p:pic>
        <p:nvPicPr>
          <p:cNvPr id="2050" name="Picture 2" descr="C:\Documents and Settings\Артём\Рабочий стол\Ломоносов\92432826_tonnel.gif"/>
          <p:cNvPicPr>
            <a:picLocks noGrp="1" noChangeAspect="1" noChangeArrowheads="1"/>
          </p:cNvPicPr>
          <p:nvPr>
            <p:ph sz="half" idx="1"/>
          </p:nvPr>
        </p:nvPicPr>
        <p:blipFill>
          <a:blip r:embed="rId2" cstate="print"/>
          <a:stretch>
            <a:fillRect/>
          </a:stretch>
        </p:blipFill>
        <p:spPr bwMode="auto">
          <a:xfrm>
            <a:off x="1058069" y="1905000"/>
            <a:ext cx="2857500" cy="3810000"/>
          </a:xfrm>
          <a:prstGeom prst="rect">
            <a:avLst/>
          </a:prstGeom>
          <a:noFill/>
        </p:spPr>
      </p:pic>
      <p:sp>
        <p:nvSpPr>
          <p:cNvPr id="4" name="Содержимое 3"/>
          <p:cNvSpPr>
            <a:spLocks noGrp="1"/>
          </p:cNvSpPr>
          <p:nvPr>
            <p:ph sz="half" idx="2"/>
          </p:nvPr>
        </p:nvSpPr>
        <p:spPr/>
        <p:txBody>
          <a:bodyPr>
            <a:normAutofit fontScale="77500" lnSpcReduction="20000"/>
          </a:bodyPr>
          <a:lstStyle/>
          <a:p>
            <a:pPr>
              <a:buNone/>
            </a:pPr>
            <a:r>
              <a:rPr lang="ru-RU" dirty="0" smtClean="0"/>
              <a:t>      Научные интересы Ломоносова касались самых неожиданных сфер и привели его даже в область изящных искусств. В начале пятидесятых Ломоносов проявляет особый интерес к мозаике, стеклянным и бисерным заводам. Именно Ломоносову мы обязаны рождением русской мозаики и истинного шедевра — знаменитого панно, выполненного на Ломоносовском заводе и посвященного битве под Полтавой. </a:t>
            </a:r>
          </a:p>
          <a:p>
            <a:endParaRPr lang="ru-RU" dirty="0"/>
          </a:p>
        </p:txBody>
      </p:sp>
    </p:spTree>
  </p:cSld>
  <p:clrMapOvr>
    <a:masterClrMapping/>
  </p:clrMapOvr>
  <p:transition>
    <p:push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Административная деятельность</a:t>
            </a:r>
            <a:endParaRPr lang="ru-RU" dirty="0"/>
          </a:p>
        </p:txBody>
      </p:sp>
      <p:sp>
        <p:nvSpPr>
          <p:cNvPr id="3" name="Содержимое 2"/>
          <p:cNvSpPr>
            <a:spLocks noGrp="1"/>
          </p:cNvSpPr>
          <p:nvPr>
            <p:ph sz="half" idx="1"/>
          </p:nvPr>
        </p:nvSpPr>
        <p:spPr/>
        <p:txBody>
          <a:bodyPr>
            <a:normAutofit fontScale="70000" lnSpcReduction="20000"/>
          </a:bodyPr>
          <a:lstStyle/>
          <a:p>
            <a:r>
              <a:rPr lang="ru-RU" dirty="0" smtClean="0"/>
              <a:t>Жизнь свою Михайло Ломоносов не мыслил вне деятельности на благо России. Этой землёй рождённый, он дышал её интересами, он страстно желал её славы, он привносил свои соображения для её развития. </a:t>
            </a:r>
          </a:p>
          <a:p>
            <a:r>
              <a:rPr lang="ru-RU" b="1" dirty="0" smtClean="0"/>
              <a:t>Россия экономическая</a:t>
            </a:r>
            <a:r>
              <a:rPr lang="ru-RU" dirty="0" smtClean="0"/>
              <a:t>, </a:t>
            </a:r>
            <a:r>
              <a:rPr lang="ru-RU" b="1" dirty="0" smtClean="0"/>
              <a:t>Россия</a:t>
            </a:r>
            <a:r>
              <a:rPr lang="ru-RU" dirty="0" smtClean="0"/>
              <a:t> </a:t>
            </a:r>
            <a:r>
              <a:rPr lang="ru-RU" b="1" dirty="0" smtClean="0"/>
              <a:t>общественно-политическая, Россия научная, Россия промышленная, Россия культурная – </a:t>
            </a:r>
            <a:r>
              <a:rPr lang="ru-RU" dirty="0" smtClean="0"/>
              <a:t>все стороны родной страны Ломоносов пытался охватить, и не просто погрозить пальцем или укоряющее взглянуть, а дело предложить, научить как лучше. </a:t>
            </a:r>
          </a:p>
          <a:p>
            <a:endParaRPr lang="ru-RU" dirty="0"/>
          </a:p>
        </p:txBody>
      </p:sp>
      <p:pic>
        <p:nvPicPr>
          <p:cNvPr id="5" name="Picture 22" descr="1"/>
          <p:cNvPicPr>
            <a:picLocks noGrp="1" noChangeAspect="1" noChangeArrowheads="1"/>
          </p:cNvPicPr>
          <p:nvPr>
            <p:ph sz="half" idx="2"/>
          </p:nvPr>
        </p:nvPicPr>
        <p:blipFill>
          <a:blip r:embed="rId2" cstate="print"/>
          <a:srcRect/>
          <a:stretch>
            <a:fillRect/>
          </a:stretch>
        </p:blipFill>
        <p:spPr>
          <a:xfrm>
            <a:off x="5257800" y="1676400"/>
            <a:ext cx="3200400" cy="4495800"/>
          </a:xfr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88</TotalTime>
  <Words>988</Words>
  <Application>Microsoft Office PowerPoint</Application>
  <PresentationFormat>Экран (4:3)</PresentationFormat>
  <Paragraphs>72</Paragraphs>
  <Slides>18</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Бумажная</vt:lpstr>
      <vt:lpstr>Ломоносов М.В. 1711-1765</vt:lpstr>
      <vt:lpstr>Детство </vt:lpstr>
      <vt:lpstr>Детство </vt:lpstr>
      <vt:lpstr>Детство</vt:lpstr>
      <vt:lpstr>Учеба</vt:lpstr>
      <vt:lpstr>Учеба</vt:lpstr>
      <vt:lpstr>Научная деятельность</vt:lpstr>
      <vt:lpstr>Научная деятельность</vt:lpstr>
      <vt:lpstr>Административная деятельность</vt:lpstr>
      <vt:lpstr>Административная деятельность</vt:lpstr>
      <vt:lpstr>Педагогическая деятельность</vt:lpstr>
      <vt:lpstr>Педагогическая деятельность</vt:lpstr>
      <vt:lpstr>Педагогическая деятельность</vt:lpstr>
      <vt:lpstr>Педагогическая деятельность</vt:lpstr>
      <vt:lpstr>Творческая деятельность</vt:lpstr>
      <vt:lpstr>Творческая деятельность</vt:lpstr>
      <vt:lpstr>Они носят имя Ломоносова</vt:lpstr>
      <vt:lpstr>Слайд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Ломоносов М.В. 1711-1765</dc:title>
  <dc:creator>Артём</dc:creator>
  <cp:lastModifiedBy>Артём</cp:lastModifiedBy>
  <cp:revision>17</cp:revision>
  <dcterms:created xsi:type="dcterms:W3CDTF">2011-11-05T12:26:10Z</dcterms:created>
  <dcterms:modified xsi:type="dcterms:W3CDTF">2012-01-11T07:30:01Z</dcterms:modified>
</cp:coreProperties>
</file>