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9" r:id="rId4"/>
    <p:sldId id="273" r:id="rId5"/>
    <p:sldId id="256" r:id="rId6"/>
    <p:sldId id="274" r:id="rId7"/>
    <p:sldId id="258" r:id="rId8"/>
    <p:sldId id="275" r:id="rId9"/>
    <p:sldId id="260" r:id="rId10"/>
    <p:sldId id="261" r:id="rId11"/>
    <p:sldId id="267" r:id="rId12"/>
    <p:sldId id="279" r:id="rId13"/>
    <p:sldId id="263" r:id="rId14"/>
    <p:sldId id="262" r:id="rId15"/>
    <p:sldId id="264" r:id="rId16"/>
    <p:sldId id="277" r:id="rId17"/>
    <p:sldId id="265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9FB"/>
    <a:srgbClr val="A50021"/>
    <a:srgbClr val="FDF551"/>
    <a:srgbClr val="00FF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DE92F-7033-45A3-810B-69763AD4220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5BD64-365F-4911-A35B-2643416A83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3;&#1089;&#1091;\Music\Playlists\&#1041;&#1077;&#1079;&#1099;&#1084;&#1103;&#1085;&#1085;&#1099;&#1081;.wm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FFCC"/>
                </a:solidFill>
                <a:latin typeface="Georgia" pitchFamily="18" charset="0"/>
              </a:rPr>
              <a:t>     ЧТО?</a:t>
            </a:r>
            <a:r>
              <a:rPr lang="ru-RU" dirty="0" smtClean="0">
                <a:latin typeface="Georgia" pitchFamily="18" charset="0"/>
              </a:rPr>
              <a:t>    </a:t>
            </a: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ГДЕ?</a:t>
            </a:r>
            <a:r>
              <a:rPr lang="ru-RU" dirty="0" smtClean="0">
                <a:latin typeface="Georgia" pitchFamily="18" charset="0"/>
              </a:rPr>
              <a:t>      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         </a:t>
            </a:r>
            <a:r>
              <a:rPr lang="ru-RU" dirty="0" smtClean="0">
                <a:solidFill>
                  <a:srgbClr val="FF99CC"/>
                </a:solidFill>
                <a:latin typeface="Georgia" pitchFamily="18" charset="0"/>
              </a:rPr>
              <a:t>КОГДА?</a:t>
            </a:r>
            <a:endParaRPr lang="ru-RU" dirty="0">
              <a:solidFill>
                <a:srgbClr val="FF99CC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7854696" cy="1752600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FDF551"/>
              </a:solidFill>
            </a:endParaRPr>
          </a:p>
          <a:p>
            <a:pPr algn="ctr"/>
            <a:r>
              <a:rPr lang="ru-RU" sz="3200" dirty="0" smtClean="0">
                <a:solidFill>
                  <a:srgbClr val="FDF551"/>
                </a:solidFill>
              </a:rPr>
              <a:t>                    </a:t>
            </a:r>
            <a:r>
              <a:rPr lang="ru-RU" sz="3200" b="1" dirty="0" smtClean="0">
                <a:solidFill>
                  <a:srgbClr val="FDF551"/>
                </a:solidFill>
              </a:rPr>
              <a:t>Турнир знатоков</a:t>
            </a:r>
          </a:p>
          <a:p>
            <a:pPr algn="ctr"/>
            <a:r>
              <a:rPr lang="ru-RU" sz="3200" b="1" dirty="0" smtClean="0">
                <a:solidFill>
                  <a:srgbClr val="FDF551"/>
                </a:solidFill>
              </a:rPr>
              <a:t>                                  русского языка</a:t>
            </a:r>
            <a:endParaRPr lang="ru-RU" sz="3200" b="1" dirty="0">
              <a:solidFill>
                <a:srgbClr val="FDF551"/>
              </a:solidFill>
            </a:endParaRPr>
          </a:p>
        </p:txBody>
      </p:sp>
      <p:pic>
        <p:nvPicPr>
          <p:cNvPr id="4" name="Picture 2" descr="aieiaoey-oeoae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2786082" cy="3455988"/>
          </a:xfrm>
          <a:prstGeom prst="rect">
            <a:avLst/>
          </a:prstGeom>
          <a:noFill/>
        </p:spPr>
      </p:pic>
      <p:pic>
        <p:nvPicPr>
          <p:cNvPr id="6" name="Picture 8" descr="peo-girl[1]">
            <a:hlinkClick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71678"/>
            <a:ext cx="2928958" cy="211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4000" b="1" dirty="0" smtClean="0"/>
              <a:t>   </a:t>
            </a:r>
            <a:r>
              <a:rPr lang="ru-RU" sz="2800" b="1" dirty="0" smtClean="0"/>
              <a:t>То, что находится в чёрном ящике, имеется у каждого. Для нас это обычный предмет. А для кого-то это – рабочий инструмент.</a:t>
            </a:r>
            <a:endParaRPr lang="ru-RU" sz="2800" i="1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В древности название этого </a:t>
            </a:r>
            <a:r>
              <a:rPr lang="ru-RU" b="1" dirty="0" smtClean="0"/>
              <a:t>инструмента</a:t>
            </a:r>
            <a:r>
              <a:rPr lang="ru-RU" dirty="0" smtClean="0"/>
              <a:t> стояло в </a:t>
            </a:r>
            <a:r>
              <a:rPr lang="ru-RU" b="1" dirty="0" smtClean="0"/>
              <a:t>двойственном</a:t>
            </a:r>
            <a:r>
              <a:rPr lang="ru-RU" dirty="0" smtClean="0"/>
              <a:t> </a:t>
            </a:r>
            <a:r>
              <a:rPr lang="ru-RU" b="1" dirty="0" smtClean="0"/>
              <a:t>числе</a:t>
            </a:r>
            <a:r>
              <a:rPr lang="ru-RU" dirty="0" smtClean="0"/>
              <a:t>. Ныне оно относится к </a:t>
            </a:r>
            <a:r>
              <a:rPr lang="ru-RU" b="1" dirty="0" smtClean="0"/>
              <a:t>множественному числу</a:t>
            </a:r>
            <a:r>
              <a:rPr lang="ru-RU" dirty="0" smtClean="0"/>
              <a:t>, не имеет формы единственного числа и категории рода. Этим же термином называется </a:t>
            </a:r>
            <a:r>
              <a:rPr lang="ru-RU" b="1" dirty="0" smtClean="0"/>
              <a:t>физическое упражнение</a:t>
            </a:r>
            <a:r>
              <a:rPr lang="ru-RU" dirty="0" smtClean="0"/>
              <a:t>, выполняемое для разминки. </a:t>
            </a:r>
            <a:r>
              <a:rPr lang="ru-RU" b="1" dirty="0" smtClean="0">
                <a:solidFill>
                  <a:srgbClr val="002060"/>
                </a:solidFill>
              </a:rPr>
              <a:t>Подумайте одну минуту и покажите это упражнение.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7166"/>
            <a:ext cx="3940664" cy="5610244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928662" y="1571612"/>
            <a:ext cx="7254298" cy="3269771"/>
            <a:chOff x="928662" y="1571612"/>
            <a:chExt cx="7254298" cy="3269771"/>
          </a:xfrm>
        </p:grpSpPr>
        <p:sp>
          <p:nvSpPr>
            <p:cNvPr id="7" name="TextBox 6"/>
            <p:cNvSpPr txBox="1"/>
            <p:nvPr/>
          </p:nvSpPr>
          <p:spPr>
            <a:xfrm>
              <a:off x="928662" y="1571612"/>
              <a:ext cx="154253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FF0000"/>
                  </a:solidFill>
                </a:rPr>
                <a:t>ЧТО ?</a:t>
              </a:r>
              <a:endParaRPr lang="ru-RU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71942"/>
              <a:ext cx="143186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4809FB"/>
                  </a:solidFill>
                </a:rPr>
                <a:t>ГДЕ ?</a:t>
              </a:r>
              <a:endParaRPr lang="ru-RU" sz="4400" b="1" dirty="0">
                <a:solidFill>
                  <a:srgbClr val="4809FB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00760" y="3286124"/>
              <a:ext cx="21822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00B050"/>
                  </a:solidFill>
                </a:rPr>
                <a:t>КОГДА ?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8912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8</a:t>
            </a:r>
            <a:r>
              <a:rPr lang="ru-RU" sz="3600" dirty="0" smtClean="0"/>
              <a:t>.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Если бы в русском языке существовало слово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кечь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, какой частью речи оно могло бы быть?</a:t>
            </a:r>
          </a:p>
          <a:p>
            <a:pPr algn="ctr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 descr="трое в лодк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4286256"/>
            <a:ext cx="3286148" cy="2103426"/>
          </a:xfrm>
          <a:prstGeom prst="rect">
            <a:avLst/>
          </a:prstGeom>
          <a:noFill/>
          <a:ln/>
        </p:spPr>
      </p:pic>
      <p:pic>
        <p:nvPicPr>
          <p:cNvPr id="6" name="Picture 21" descr="AG00192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3357562"/>
            <a:ext cx="1908175" cy="2786062"/>
          </a:xfrm>
          <a:prstGeom prst="rect">
            <a:avLst/>
          </a:prstGeom>
          <a:noFill/>
          <a:ln/>
        </p:spPr>
      </p:pic>
      <p:pic>
        <p:nvPicPr>
          <p:cNvPr id="7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7225"/>
            <a:ext cx="2520950" cy="1120775"/>
          </a:xfrm>
          <a:prstGeom prst="rect">
            <a:avLst/>
          </a:prstGeom>
          <a:noFill/>
        </p:spPr>
      </p:pic>
      <p:pic>
        <p:nvPicPr>
          <p:cNvPr id="8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5737225"/>
            <a:ext cx="2520950" cy="1120775"/>
          </a:xfrm>
          <a:prstGeom prst="rect">
            <a:avLst/>
          </a:prstGeom>
          <a:noFill/>
        </p:spPr>
      </p:pic>
      <p:pic>
        <p:nvPicPr>
          <p:cNvPr id="9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737225"/>
            <a:ext cx="2520950" cy="1120775"/>
          </a:xfrm>
          <a:prstGeom prst="rect">
            <a:avLst/>
          </a:prstGeom>
          <a:noFill/>
        </p:spPr>
      </p:pic>
      <p:pic>
        <p:nvPicPr>
          <p:cNvPr id="10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050" y="5737225"/>
            <a:ext cx="2520950" cy="1120775"/>
          </a:xfrm>
          <a:prstGeom prst="rect">
            <a:avLst/>
          </a:prstGeom>
          <a:noFill/>
        </p:spPr>
      </p:pic>
      <p:pic>
        <p:nvPicPr>
          <p:cNvPr id="12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214950"/>
            <a:ext cx="2520950" cy="1120775"/>
          </a:xfrm>
          <a:prstGeom prst="rect">
            <a:avLst/>
          </a:prstGeom>
          <a:noFill/>
        </p:spPr>
      </p:pic>
      <p:pic>
        <p:nvPicPr>
          <p:cNvPr id="13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050" y="5286388"/>
            <a:ext cx="2520950" cy="1120775"/>
          </a:xfrm>
          <a:prstGeom prst="rect">
            <a:avLst/>
          </a:prstGeom>
          <a:noFill/>
        </p:spPr>
      </p:pic>
      <p:pic>
        <p:nvPicPr>
          <p:cNvPr id="14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43512"/>
            <a:ext cx="2520950" cy="1120775"/>
          </a:xfrm>
          <a:prstGeom prst="rect">
            <a:avLst/>
          </a:prstGeom>
          <a:noFill/>
        </p:spPr>
      </p:pic>
      <p:pic>
        <p:nvPicPr>
          <p:cNvPr id="11" name="Picture 17" descr="AG0062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214950"/>
            <a:ext cx="252095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>           11. Что ребёнок может называть словом</a:t>
            </a:r>
            <a:br>
              <a:rPr lang="ru-RU" sz="3100" b="1" dirty="0" smtClean="0"/>
            </a:br>
            <a:r>
              <a:rPr lang="ru-RU" sz="3100" b="1" dirty="0" smtClean="0"/>
              <a:t>              </a:t>
            </a:r>
            <a:r>
              <a:rPr lang="ru-RU" sz="3100" dirty="0" smtClean="0">
                <a:solidFill>
                  <a:srgbClr val="A50021"/>
                </a:solidFill>
              </a:rPr>
              <a:t>«</a:t>
            </a:r>
            <a:r>
              <a:rPr lang="ru-RU" sz="3100" b="1" dirty="0" err="1" smtClean="0">
                <a:solidFill>
                  <a:srgbClr val="A50021"/>
                </a:solidFill>
              </a:rPr>
              <a:t>кусарики</a:t>
            </a:r>
            <a:r>
              <a:rPr lang="ru-RU" sz="3100" dirty="0" smtClean="0">
                <a:solidFill>
                  <a:srgbClr val="A50021"/>
                </a:solidFill>
              </a:rPr>
              <a:t>»</a:t>
            </a:r>
            <a:r>
              <a:rPr lang="ru-RU" sz="3100" dirty="0" smtClean="0">
                <a:solidFill>
                  <a:srgbClr val="0070C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Вазелин – 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</a:rPr>
              <a:t>мазелин</a:t>
            </a:r>
            <a:endParaRPr lang="ru-RU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Лопатка – 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</a:rPr>
              <a:t>копатка</a:t>
            </a:r>
            <a:endParaRPr lang="ru-RU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       ?        -  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</a:rPr>
              <a:t>кусарики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30" descr="_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786190"/>
            <a:ext cx="1285884" cy="18214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643050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/>
              <a:t>12. Рассмотрите фрагмент генеалогического древа и </a:t>
            </a:r>
            <a:r>
              <a:rPr lang="ru-RU" sz="2200" b="1" dirty="0" smtClean="0"/>
              <a:t>ответьте на вопрос: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A50021"/>
                </a:solidFill>
              </a:rPr>
              <a:t>кем приходится Юлия Павловна Татьяне Алексеевне?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42886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Людмила Ивановна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242886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Илья Николаевич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1643050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Ильины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80" y="1643050"/>
            <a:ext cx="124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Алексеевы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58016" y="242886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Алексей Петрович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42886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Валентина Петровна 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350043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Павел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4857760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Юля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350043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Татьяна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4857760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Андрей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350043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Ирина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3500438"/>
            <a:ext cx="164307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Сергей</a:t>
            </a:r>
            <a:endParaRPr lang="ru-RU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2143108" y="2571744"/>
            <a:ext cx="357190" cy="142876"/>
            <a:chOff x="2143108" y="2571744"/>
            <a:chExt cx="357190" cy="14287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143108" y="2571744"/>
              <a:ext cx="357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143108" y="2714620"/>
              <a:ext cx="357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единительная линия 27"/>
          <p:cNvCxnSpPr/>
          <p:nvPr/>
        </p:nvCxnSpPr>
        <p:spPr>
          <a:xfrm>
            <a:off x="6429388" y="257174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29388" y="271462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178827" y="289321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465107" y="289321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4143372" y="3643314"/>
            <a:ext cx="642942" cy="142876"/>
            <a:chOff x="2143108" y="2571744"/>
            <a:chExt cx="357190" cy="142876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2143108" y="2571744"/>
              <a:ext cx="357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143108" y="2714620"/>
              <a:ext cx="357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Прямая соединительная линия 38"/>
          <p:cNvCxnSpPr/>
          <p:nvPr/>
        </p:nvCxnSpPr>
        <p:spPr>
          <a:xfrm>
            <a:off x="1357290" y="3071810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15008" y="3071810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142976" y="328612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000364" y="328612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500694" y="328612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358082" y="328612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214810" y="407194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643306" y="4357694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393273" y="4607727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250661" y="4607727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81774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      </a:t>
            </a:r>
            <a:r>
              <a:rPr lang="ru-RU" b="1" dirty="0" smtClean="0"/>
              <a:t>15. </a:t>
            </a:r>
            <a:r>
              <a:rPr lang="ru-RU" dirty="0" smtClean="0">
                <a:solidFill>
                  <a:srgbClr val="002060"/>
                </a:solidFill>
              </a:rPr>
              <a:t>Перед вами предложение на непонятном языке, в котором, однако, приставки, суффиксы, окончания, а также правила соединения слов в предложения точно такие же, как и в русском. За 1 минуту сделайте синтаксический разбор предложения и определите части речи: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err="1" smtClean="0">
                <a:solidFill>
                  <a:srgbClr val="A50021"/>
                </a:solidFill>
              </a:rPr>
              <a:t>Сурепая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dirty="0" err="1" smtClean="0">
                <a:solidFill>
                  <a:srgbClr val="A50021"/>
                </a:solidFill>
              </a:rPr>
              <a:t>рашка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dirty="0" err="1" smtClean="0">
                <a:solidFill>
                  <a:srgbClr val="A50021"/>
                </a:solidFill>
              </a:rPr>
              <a:t>тревело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dirty="0" err="1" smtClean="0">
                <a:solidFill>
                  <a:srgbClr val="A50021"/>
                </a:solidFill>
              </a:rPr>
              <a:t>зажугила</a:t>
            </a:r>
            <a:r>
              <a:rPr lang="ru-RU" sz="4000" b="1" dirty="0" smtClean="0">
                <a:solidFill>
                  <a:srgbClr val="A50021"/>
                </a:solidFill>
              </a:rPr>
              <a:t> </a:t>
            </a:r>
            <a:r>
              <a:rPr lang="ru-RU" sz="4000" b="1" dirty="0" err="1" smtClean="0">
                <a:solidFill>
                  <a:srgbClr val="A50021"/>
                </a:solidFill>
              </a:rPr>
              <a:t>квинячий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dirty="0" err="1" smtClean="0">
                <a:solidFill>
                  <a:srgbClr val="A50021"/>
                </a:solidFill>
              </a:rPr>
              <a:t>торщ</a:t>
            </a:r>
            <a:r>
              <a:rPr lang="ru-RU" sz="4000" b="1" dirty="0" smtClean="0">
                <a:solidFill>
                  <a:srgbClr val="A50021"/>
                </a:solidFill>
              </a:rPr>
              <a:t>.</a:t>
            </a:r>
          </a:p>
        </p:txBody>
      </p:sp>
      <p:pic>
        <p:nvPicPr>
          <p:cNvPr id="4" name="Picture 411" descr="дракоша язык показывае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714752"/>
            <a:ext cx="4572032" cy="26488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3286124"/>
            <a:ext cx="81077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wavyHeavy" dirty="0" err="1" smtClean="0">
                <a:solidFill>
                  <a:srgbClr val="A50021"/>
                </a:solidFill>
              </a:rPr>
              <a:t>Сурепая</a:t>
            </a:r>
            <a:r>
              <a:rPr lang="ru-RU" sz="4000" b="1" u="wavyHeavy" dirty="0" smtClean="0">
                <a:solidFill>
                  <a:srgbClr val="A50021"/>
                </a:solidFill>
              </a:rPr>
              <a:t> </a:t>
            </a:r>
            <a:r>
              <a:rPr lang="ru-RU" sz="4000" b="1" dirty="0" smtClean="0">
                <a:solidFill>
                  <a:srgbClr val="A50021"/>
                </a:solidFill>
              </a:rPr>
              <a:t> </a:t>
            </a:r>
            <a:r>
              <a:rPr lang="ru-RU" sz="4000" b="1" u="sng" dirty="0" err="1" smtClean="0">
                <a:solidFill>
                  <a:srgbClr val="A50021"/>
                </a:solidFill>
              </a:rPr>
              <a:t>рашка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u="dotDash" dirty="0" err="1" smtClean="0">
                <a:solidFill>
                  <a:srgbClr val="A50021"/>
                </a:solidFill>
              </a:rPr>
              <a:t>тревело</a:t>
            </a:r>
            <a:r>
              <a:rPr lang="ru-RU" sz="4000" b="1" dirty="0" smtClean="0">
                <a:solidFill>
                  <a:srgbClr val="A50021"/>
                </a:solidFill>
              </a:rPr>
              <a:t>  </a:t>
            </a:r>
            <a:r>
              <a:rPr lang="ru-RU" sz="4000" b="1" u="dbl" dirty="0" err="1" smtClean="0">
                <a:solidFill>
                  <a:srgbClr val="A50021"/>
                </a:solidFill>
              </a:rPr>
              <a:t>зажугила</a:t>
            </a:r>
            <a:r>
              <a:rPr lang="ru-RU" sz="4000" b="1" dirty="0" smtClean="0">
                <a:solidFill>
                  <a:srgbClr val="A50021"/>
                </a:solidFill>
              </a:rPr>
              <a:t> </a:t>
            </a:r>
          </a:p>
          <a:p>
            <a:r>
              <a:rPr lang="ru-RU" sz="4000" b="1" u="wavyHeavy" dirty="0" err="1" smtClean="0">
                <a:solidFill>
                  <a:srgbClr val="A50021"/>
                </a:solidFill>
              </a:rPr>
              <a:t>квинячий</a:t>
            </a:r>
            <a:r>
              <a:rPr lang="ru-RU" sz="4000" b="1" u="wavyHeavy" dirty="0" smtClean="0">
                <a:solidFill>
                  <a:srgbClr val="A50021"/>
                </a:solidFill>
              </a:rPr>
              <a:t> </a:t>
            </a:r>
            <a:r>
              <a:rPr lang="ru-RU" sz="4000" b="1" dirty="0" smtClean="0">
                <a:solidFill>
                  <a:srgbClr val="A50021"/>
                </a:solidFill>
              </a:rPr>
              <a:t> </a:t>
            </a:r>
            <a:r>
              <a:rPr lang="ru-RU" sz="4000" b="1" u="dashLong" dirty="0" err="1" smtClean="0">
                <a:solidFill>
                  <a:srgbClr val="A50021"/>
                </a:solidFill>
              </a:rPr>
              <a:t>торщ</a:t>
            </a:r>
            <a:r>
              <a:rPr lang="ru-RU" sz="4000" b="1" dirty="0" smtClean="0">
                <a:solidFill>
                  <a:srgbClr val="A50021"/>
                </a:solidFill>
              </a:rPr>
              <a:t>.</a:t>
            </a:r>
            <a:endParaRPr lang="ru-RU" sz="4000" dirty="0" smtClean="0">
              <a:solidFill>
                <a:srgbClr val="A50021"/>
              </a:solidFill>
            </a:endParaRPr>
          </a:p>
        </p:txBody>
      </p:sp>
      <p:pic>
        <p:nvPicPr>
          <p:cNvPr id="8" name="Picture 5" descr="мышь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1646238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7166"/>
            <a:ext cx="3940664" cy="5610244"/>
          </a:xfrm>
          <a:prstGeom prst="rect">
            <a:avLst/>
          </a:prstGeom>
          <a:noFill/>
        </p:spPr>
      </p:pic>
      <p:grpSp>
        <p:nvGrpSpPr>
          <p:cNvPr id="2" name="Группа 9"/>
          <p:cNvGrpSpPr/>
          <p:nvPr/>
        </p:nvGrpSpPr>
        <p:grpSpPr>
          <a:xfrm>
            <a:off x="928662" y="1571612"/>
            <a:ext cx="7254298" cy="3269771"/>
            <a:chOff x="928662" y="1571612"/>
            <a:chExt cx="7254298" cy="3269771"/>
          </a:xfrm>
        </p:grpSpPr>
        <p:sp>
          <p:nvSpPr>
            <p:cNvPr id="7" name="TextBox 6"/>
            <p:cNvSpPr txBox="1"/>
            <p:nvPr/>
          </p:nvSpPr>
          <p:spPr>
            <a:xfrm>
              <a:off x="928662" y="1571612"/>
              <a:ext cx="154253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FF0000"/>
                  </a:solidFill>
                </a:rPr>
                <a:t>ЧТО ?</a:t>
              </a:r>
              <a:endParaRPr lang="ru-RU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71942"/>
              <a:ext cx="143186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4809FB"/>
                  </a:solidFill>
                </a:rPr>
                <a:t>ГДЕ ?</a:t>
              </a:r>
              <a:endParaRPr lang="ru-RU" sz="4400" b="1" dirty="0">
                <a:solidFill>
                  <a:srgbClr val="4809FB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00760" y="3286124"/>
              <a:ext cx="21822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rgbClr val="00B050"/>
                  </a:solidFill>
                </a:rPr>
                <a:t>КОГДА ?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16</a:t>
            </a:r>
            <a:r>
              <a:rPr lang="ru-RU" sz="3600" dirty="0" smtClean="0"/>
              <a:t>. </a:t>
            </a:r>
            <a:r>
              <a:rPr lang="ru-RU" sz="3600" b="1" dirty="0" smtClean="0"/>
              <a:t>За одну минуту подсчитайте, </a:t>
            </a:r>
            <a:br>
              <a:rPr lang="ru-RU" sz="3600" b="1" dirty="0" smtClean="0"/>
            </a:br>
            <a:r>
              <a:rPr lang="ru-RU" sz="3600" b="1" dirty="0" smtClean="0"/>
              <a:t>сколько общих звуков в словах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>
                <a:solidFill>
                  <a:srgbClr val="A50021"/>
                </a:solidFill>
              </a:rPr>
              <a:t>завод </a:t>
            </a:r>
            <a:r>
              <a:rPr lang="ru-RU" sz="3600" b="1" dirty="0" smtClean="0"/>
              <a:t>и</a:t>
            </a:r>
            <a:r>
              <a:rPr lang="ru-RU" sz="3600" dirty="0" smtClean="0"/>
              <a:t> </a:t>
            </a:r>
            <a:r>
              <a:rPr lang="ru-RU" sz="3600" b="1" i="1" dirty="0" smtClean="0">
                <a:solidFill>
                  <a:srgbClr val="A50021"/>
                </a:solidFill>
              </a:rPr>
              <a:t>зовёт</a:t>
            </a:r>
            <a:endParaRPr lang="ru-RU" sz="3600" b="1" i="1" dirty="0">
              <a:solidFill>
                <a:srgbClr val="A50021"/>
              </a:solidFill>
            </a:endParaRPr>
          </a:p>
        </p:txBody>
      </p:sp>
      <p:pic>
        <p:nvPicPr>
          <p:cNvPr id="10" name="Picture 11" descr="рыба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3504" y="3924590"/>
            <a:ext cx="3071834" cy="2933410"/>
          </a:xfrm>
          <a:prstGeom prst="rect">
            <a:avLst/>
          </a:prstGeom>
          <a:noFill/>
          <a:ln/>
        </p:spPr>
      </p:pic>
      <p:pic>
        <p:nvPicPr>
          <p:cNvPr id="6" name="Picture 17" descr="AG0062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7225"/>
            <a:ext cx="2520950" cy="1120775"/>
          </a:xfrm>
          <a:prstGeom prst="rect">
            <a:avLst/>
          </a:prstGeom>
          <a:noFill/>
        </p:spPr>
      </p:pic>
      <p:pic>
        <p:nvPicPr>
          <p:cNvPr id="7" name="Picture 17" descr="AG0062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737225"/>
            <a:ext cx="2520950" cy="1120775"/>
          </a:xfrm>
          <a:prstGeom prst="rect">
            <a:avLst/>
          </a:prstGeom>
          <a:noFill/>
        </p:spPr>
      </p:pic>
      <p:pic>
        <p:nvPicPr>
          <p:cNvPr id="8" name="Picture 17" descr="AG0062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737225"/>
            <a:ext cx="2520950" cy="1120775"/>
          </a:xfrm>
          <a:prstGeom prst="rect">
            <a:avLst/>
          </a:prstGeom>
          <a:noFill/>
        </p:spPr>
      </p:pic>
      <p:pic>
        <p:nvPicPr>
          <p:cNvPr id="9" name="Picture 17" descr="AG0062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3050" y="5737225"/>
            <a:ext cx="252095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ЧТО ?  -  </a:t>
            </a:r>
            <a:r>
              <a:rPr lang="ru-RU" sz="6000" b="1" dirty="0" smtClean="0">
                <a:solidFill>
                  <a:srgbClr val="C00000"/>
                </a:solidFill>
              </a:rPr>
              <a:t>знания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4809FB"/>
                </a:solidFill>
              </a:rPr>
              <a:t>ГДЕ ?  -  </a:t>
            </a:r>
            <a:r>
              <a:rPr lang="ru-RU" sz="6000" b="1" dirty="0" smtClean="0">
                <a:solidFill>
                  <a:srgbClr val="C00000"/>
                </a:solidFill>
              </a:rPr>
              <a:t>в  школе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КОГДА ?   - </a:t>
            </a:r>
            <a:r>
              <a:rPr lang="ru-RU" sz="6000" b="1" dirty="0" smtClean="0">
                <a:solidFill>
                  <a:srgbClr val="C00000"/>
                </a:solidFill>
              </a:rPr>
              <a:t>на каждом уроке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получать не ленись!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142984"/>
            <a:ext cx="3083163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071942"/>
            <a:ext cx="1431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4809FB"/>
                </a:solidFill>
              </a:rPr>
              <a:t>ГДЕ ?</a:t>
            </a:r>
            <a:endParaRPr lang="ru-RU" sz="4400" b="1" dirty="0">
              <a:solidFill>
                <a:srgbClr val="4809F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571612"/>
            <a:ext cx="1542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ЧТО 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286124"/>
            <a:ext cx="2182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КОГДА 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i="1" dirty="0" smtClean="0">
                <a:solidFill>
                  <a:srgbClr val="A50021"/>
                </a:solidFill>
              </a:rPr>
              <a:t>3. По описанию портрета литературного персонажа назовите героя, произведение и автора: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200" dirty="0" smtClean="0"/>
              <a:t>«… человек со влиянием: он известного конокрада заставил возвратить лошадь, которую тот свёл со двора у одного из его знакомых, образумил мужиков соседней деревни, не хотевших принять нового управляющего и т.д. Впрочем, не должно думать, чтобы он это делал из любви к справедливости, из усердия к ближним – нет! Он просто старается предупредить всё то, что может как-нибудь нарушить его спокойствие.</a:t>
            </a:r>
          </a:p>
          <a:p>
            <a:pPr>
              <a:buNone/>
            </a:pPr>
            <a:r>
              <a:rPr lang="ru-RU" sz="2200" dirty="0" smtClean="0"/>
              <a:t>       Когда у него нет посещения, он обыкновенно сидит, как мешок, на земле перед дверью своей избы, подвернув под себя свои тонкие ножки, и перекидывается ласковыми словцами со всеми прохожими».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Безымянный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1714488"/>
            <a:ext cx="857256" cy="85725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73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142984"/>
            <a:ext cx="3083163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071942"/>
            <a:ext cx="1431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4809FB"/>
                </a:solidFill>
              </a:rPr>
              <a:t>ГДЕ ?</a:t>
            </a:r>
            <a:endParaRPr lang="ru-RU" sz="4400" b="1" dirty="0">
              <a:solidFill>
                <a:srgbClr val="4809F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571612"/>
            <a:ext cx="1542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ЧТО 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286124"/>
            <a:ext cx="2182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КОГДА 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002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FF00"/>
                </a:solidFill>
              </a:rPr>
              <a:t> </a:t>
            </a:r>
            <a:r>
              <a:rPr lang="ru-RU" sz="3100" b="1" i="1" dirty="0" smtClean="0">
                <a:solidFill>
                  <a:srgbClr val="A50021"/>
                </a:solidFill>
              </a:rPr>
              <a:t>4. Угадайте, как звучат </a:t>
            </a:r>
            <a:r>
              <a:rPr lang="ru-RU" sz="3100" b="1" i="1" smtClean="0">
                <a:solidFill>
                  <a:srgbClr val="A50021"/>
                </a:solidFill>
              </a:rPr>
              <a:t>по-русски названия </a:t>
            </a:r>
            <a:r>
              <a:rPr lang="ru-RU" sz="3100" b="1" i="1" dirty="0" smtClean="0">
                <a:solidFill>
                  <a:srgbClr val="A50021"/>
                </a:solidFill>
              </a:rPr>
              <a:t>известных </a:t>
            </a:r>
            <a:r>
              <a:rPr lang="ru-RU" sz="3100" b="1" i="1" smtClean="0">
                <a:solidFill>
                  <a:srgbClr val="A50021"/>
                </a:solidFill>
              </a:rPr>
              <a:t>сказок Ш.Перро </a:t>
            </a:r>
            <a:r>
              <a:rPr lang="ru-RU" sz="3100" b="1" i="1" dirty="0" smtClean="0">
                <a:solidFill>
                  <a:srgbClr val="A50021"/>
                </a:solidFill>
              </a:rPr>
              <a:t>и Г.-Х.Андерсена, </a:t>
            </a:r>
            <a:r>
              <a:rPr lang="ru-RU" sz="3100" b="1" i="1" smtClean="0">
                <a:solidFill>
                  <a:srgbClr val="A50021"/>
                </a:solidFill>
              </a:rPr>
              <a:t>представленные на </a:t>
            </a:r>
            <a:r>
              <a:rPr lang="ru-RU" sz="3100" b="1" i="1" dirty="0" smtClean="0">
                <a:solidFill>
                  <a:srgbClr val="A50021"/>
                </a:solidFill>
              </a:rPr>
              <a:t>болгарском, сербском и польском языках. </a:t>
            </a:r>
            <a:r>
              <a:rPr lang="ru-RU" sz="2000" b="1" i="1" dirty="0" smtClean="0">
                <a:solidFill>
                  <a:srgbClr val="A50021"/>
                </a:solidFill>
              </a:rPr>
              <a:t> 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buNone/>
              <a:tabLst>
                <a:tab pos="1143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  <a:buNone/>
              <a:tabLst>
                <a:tab pos="1143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786058"/>
          <a:ext cx="771530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071702"/>
                <a:gridCol w="2071702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Болгарский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Сербский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Польский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Русский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A50021"/>
                          </a:solidFill>
                          <a:latin typeface="Times New Roman"/>
                          <a:ea typeface="Times New Roman"/>
                        </a:rPr>
                        <a:t>Червената шапчица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A50021"/>
                          </a:solidFill>
                          <a:latin typeface="Times New Roman"/>
                          <a:ea typeface="Times New Roman"/>
                        </a:rPr>
                        <a:t>Crvenkapica</a:t>
                      </a:r>
                      <a:endParaRPr lang="ru-RU" sz="2400" b="1" dirty="0" smtClean="0">
                        <a:solidFill>
                          <a:srgbClr val="A5002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A50021"/>
                          </a:solidFill>
                          <a:latin typeface="Times New Roman"/>
                          <a:ea typeface="Times New Roman"/>
                        </a:rPr>
                        <a:t>Czerwony </a:t>
                      </a:r>
                      <a:r>
                        <a:rPr lang="ru-RU" sz="2400" b="1" dirty="0" smtClean="0">
                          <a:solidFill>
                            <a:srgbClr val="A5002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A50021"/>
                          </a:solidFill>
                          <a:latin typeface="Times New Roman"/>
                          <a:ea typeface="Times New Roman"/>
                        </a:rPr>
                        <a:t>kapturek</a:t>
                      </a:r>
                      <a:endParaRPr lang="ru-RU" sz="2400" b="1" dirty="0" smtClean="0">
                        <a:solidFill>
                          <a:srgbClr val="A5002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Пепеляшка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Pepeljuga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Kopciuszek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809FB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4809FB"/>
                          </a:solidFill>
                          <a:latin typeface="Times New Roman"/>
                          <a:ea typeface="Times New Roman"/>
                        </a:rPr>
                        <a:t>Uspavana </a:t>
                      </a:r>
                      <a:r>
                        <a:rPr lang="ru-RU" sz="2400" b="1" dirty="0" smtClean="0">
                          <a:solidFill>
                            <a:srgbClr val="4809FB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2400" b="1" dirty="0" smtClean="0">
                          <a:solidFill>
                            <a:srgbClr val="4809FB"/>
                          </a:solidFill>
                          <a:latin typeface="Times New Roman"/>
                          <a:ea typeface="Times New Roman"/>
                        </a:rPr>
                        <a:t>ljepotica</a:t>
                      </a:r>
                      <a:endParaRPr lang="ru-RU" sz="2400" b="1" dirty="0" smtClean="0">
                        <a:solidFill>
                          <a:srgbClr val="4809FB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err="1" smtClean="0">
                          <a:solidFill>
                            <a:srgbClr val="4809FB"/>
                          </a:solidFill>
                          <a:latin typeface="+mn-lt"/>
                          <a:ea typeface="+mn-ea"/>
                          <a:cs typeface="+mn-cs"/>
                        </a:rPr>
                        <a:t>Śpiąca</a:t>
                      </a:r>
                      <a:r>
                        <a:rPr kumimoji="0" lang="en-US" sz="2400" b="1" kern="1200" dirty="0" smtClean="0">
                          <a:solidFill>
                            <a:srgbClr val="4809FB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rgbClr val="4809FB"/>
                          </a:solidFill>
                          <a:latin typeface="+mn-lt"/>
                          <a:ea typeface="+mn-ea"/>
                          <a:cs typeface="+mn-cs"/>
                        </a:rPr>
                        <a:t>królewna</a:t>
                      </a:r>
                      <a:endParaRPr lang="ru-RU" sz="2400" b="1" dirty="0" smtClean="0">
                        <a:solidFill>
                          <a:srgbClr val="4809FB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0" descr="_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876"/>
            <a:ext cx="1285884" cy="18214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142984"/>
            <a:ext cx="3083163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071942"/>
            <a:ext cx="1431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4809FB"/>
                </a:solidFill>
              </a:rPr>
              <a:t>ГДЕ ?</a:t>
            </a:r>
            <a:endParaRPr lang="ru-RU" sz="4400" b="1" dirty="0">
              <a:solidFill>
                <a:srgbClr val="4809F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571612"/>
            <a:ext cx="1542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ЧТО 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286124"/>
            <a:ext cx="2182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КОГДА 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 В 1916 году Марина Цветаева посвятила поэту Александру Блоку следующие строки: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Имя твоё – птица в руке,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Имя твоё – льдинка на языке.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Одно-единственное движение губ.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  Имя твоё – пять букв.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  Внимание, вопрос</a:t>
            </a:r>
            <a:r>
              <a:rPr lang="ru-RU" dirty="0" smtClean="0"/>
              <a:t>: Какие именно </a:t>
            </a:r>
            <a:r>
              <a:rPr lang="ru-RU" b="1" i="1" dirty="0" smtClean="0">
                <a:solidFill>
                  <a:srgbClr val="A50021"/>
                </a:solidFill>
              </a:rPr>
              <a:t>пять букв</a:t>
            </a:r>
            <a:r>
              <a:rPr lang="ru-RU" b="1" dirty="0" smtClean="0">
                <a:solidFill>
                  <a:srgbClr val="A50021"/>
                </a:solidFill>
              </a:rPr>
              <a:t> </a:t>
            </a:r>
            <a:r>
              <a:rPr lang="ru-RU" dirty="0" smtClean="0"/>
              <a:t>имела в виду Цветаева?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3" descr="пя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928802"/>
            <a:ext cx="1679575" cy="25193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142984"/>
            <a:ext cx="3083163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071942"/>
            <a:ext cx="1431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4809FB"/>
                </a:solidFill>
              </a:rPr>
              <a:t>ГДЕ ?</a:t>
            </a:r>
            <a:endParaRPr lang="ru-RU" sz="4400" b="1" dirty="0">
              <a:solidFill>
                <a:srgbClr val="4809F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571612"/>
            <a:ext cx="1542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ЧТО 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286124"/>
            <a:ext cx="2182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КОГДА 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 6.  </a:t>
            </a:r>
            <a:r>
              <a:rPr lang="ru-RU" dirty="0" smtClean="0"/>
              <a:t>После того как из Незнайки не получилось художника, он решил сделаться поэтом и сочинять стихи. У него был знакомый поэт, который жил на улице Одуванчиков. Этого поэта по-настоящему звали Пудиком, но, как известно, все поэты очень любят красивые имена. Поэтому, когда Пудик начал писать стихи, он выбрал себе другое имя и стал называться Цветиком.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A50021"/>
                </a:solidFill>
              </a:rPr>
              <a:t>       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Внимание, вопрос:   </a:t>
            </a:r>
            <a:r>
              <a:rPr lang="ru-RU" b="1" dirty="0" smtClean="0">
                <a:solidFill>
                  <a:srgbClr val="A50021"/>
                </a:solidFill>
              </a:rPr>
              <a:t>Каким </a:t>
            </a:r>
          </a:p>
          <a:p>
            <a:pPr>
              <a:buNone/>
            </a:pPr>
            <a:r>
              <a:rPr lang="ru-RU" b="1" dirty="0" smtClean="0">
                <a:solidFill>
                  <a:srgbClr val="A50021"/>
                </a:solidFill>
              </a:rPr>
              <a:t>       термином называется новое </a:t>
            </a:r>
          </a:p>
          <a:p>
            <a:pPr>
              <a:buNone/>
            </a:pPr>
            <a:r>
              <a:rPr lang="ru-RU" b="1" dirty="0" smtClean="0">
                <a:solidFill>
                  <a:srgbClr val="A50021"/>
                </a:solidFill>
              </a:rPr>
              <a:t>        имя Пудика – Цветик?</a:t>
            </a:r>
          </a:p>
          <a:p>
            <a:pPr>
              <a:buNone/>
            </a:pPr>
            <a:r>
              <a:rPr lang="ru-RU" b="1" dirty="0" smtClean="0">
                <a:solidFill>
                  <a:srgbClr val="A5002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 descr="челов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143248"/>
            <a:ext cx="2362200" cy="295275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504</Words>
  <Application>Microsoft Office PowerPoint</Application>
  <PresentationFormat>Экран (4:3)</PresentationFormat>
  <Paragraphs>86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ЧТО?    ГДЕ?                  КОГДА?</vt:lpstr>
      <vt:lpstr>Слайд 2</vt:lpstr>
      <vt:lpstr>3. По описанию портрета литературного персонажа назовите героя, произведение и автора: </vt:lpstr>
      <vt:lpstr>Слайд 4</vt:lpstr>
      <vt:lpstr>       4. Угадайте, как звучат по-русски названия известных сказок Ш.Перро и Г.-Х.Андерсена, представленные на болгарском, сербском и польском языках.   </vt:lpstr>
      <vt:lpstr>Слайд 6</vt:lpstr>
      <vt:lpstr>Слайд 7</vt:lpstr>
      <vt:lpstr>Слайд 8</vt:lpstr>
      <vt:lpstr>Слайд 9</vt:lpstr>
      <vt:lpstr>   То, что находится в чёрном ящике, имеется у каждого. Для нас это обычный предмет. А для кого-то это – рабочий инструмент.</vt:lpstr>
      <vt:lpstr>Слайд 11</vt:lpstr>
      <vt:lpstr>Слайд 12</vt:lpstr>
      <vt:lpstr>           11. Что ребёнок может называть словом               «кусарики»?  </vt:lpstr>
      <vt:lpstr>12. Рассмотрите фрагмент генеалогического древа и ответьте на вопрос: кем приходится Юлия Павловна Татьяне Алексеевне? </vt:lpstr>
      <vt:lpstr>Слайд 15</vt:lpstr>
      <vt:lpstr>Слайд 16</vt:lpstr>
      <vt:lpstr>16. За одну минуту подсчитайте,  сколько общих звуков в словах  завод и зовёт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Угадайте, как звучат по-русски названия известных сказок Ш.Перро и Г.-Х.Андерсена, представленные на болгарском, сербском и польском языках.</dc:title>
  <dc:creator>Заббарова</dc:creator>
  <cp:lastModifiedBy>User</cp:lastModifiedBy>
  <cp:revision>49</cp:revision>
  <dcterms:created xsi:type="dcterms:W3CDTF">2010-01-15T20:43:50Z</dcterms:created>
  <dcterms:modified xsi:type="dcterms:W3CDTF">2012-01-15T20:13:59Z</dcterms:modified>
</cp:coreProperties>
</file>