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265" r:id="rId3"/>
    <p:sldId id="262" r:id="rId4"/>
    <p:sldId id="266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7" r:id="rId14"/>
    <p:sldId id="258" r:id="rId15"/>
    <p:sldId id="259" r:id="rId16"/>
    <p:sldId id="260" r:id="rId17"/>
    <p:sldId id="261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 varScale="1">
        <p:scale>
          <a:sx n="87" d="100"/>
          <a:sy n="87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6E906-F436-46D6-BC9A-24109D6DA0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E9A2A-C6EF-4C30-9380-5F1140A31CA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Взяточничество, подкуп, получение незаконных доходов 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9DC2E-78C1-4461-B429-292281D7F5FD}" type="parTrans" cxnId="{0A64C467-7B26-42C7-8584-E081874CE79D}">
      <dgm:prSet/>
      <dgm:spPr/>
      <dgm:t>
        <a:bodyPr/>
        <a:lstStyle/>
        <a:p>
          <a:endParaRPr lang="ru-RU"/>
        </a:p>
      </dgm:t>
    </dgm:pt>
    <dgm:pt modelId="{D456562B-6936-4117-B898-203B543C4558}" type="sibTrans" cxnId="{0A64C467-7B26-42C7-8584-E081874CE79D}">
      <dgm:prSet/>
      <dgm:spPr/>
      <dgm:t>
        <a:bodyPr/>
        <a:lstStyle/>
        <a:p>
          <a:endParaRPr lang="ru-RU"/>
        </a:p>
      </dgm:t>
    </dgm:pt>
    <dgm:pt modelId="{EA6F2B7A-DB38-40FF-A9B2-3BD8E737362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Воровство и приватизация государственных ресурсов и средств</a:t>
          </a:r>
          <a:endParaRPr lang="ru-RU" sz="1000" dirty="0"/>
        </a:p>
      </dgm:t>
    </dgm:pt>
    <dgm:pt modelId="{42FAEC9D-A178-49F0-B809-522C742E5522}" type="parTrans" cxnId="{BE79CE7F-E704-4D2A-A7D0-A266E5EA5423}">
      <dgm:prSet/>
      <dgm:spPr/>
      <dgm:t>
        <a:bodyPr/>
        <a:lstStyle/>
        <a:p>
          <a:endParaRPr lang="ru-RU"/>
        </a:p>
      </dgm:t>
    </dgm:pt>
    <dgm:pt modelId="{454B3841-B5B9-4868-B54F-7A1670F89429}" type="sibTrans" cxnId="{BE79CE7F-E704-4D2A-A7D0-A266E5EA5423}">
      <dgm:prSet/>
      <dgm:spPr/>
      <dgm:t>
        <a:bodyPr/>
        <a:lstStyle/>
        <a:p>
          <a:endParaRPr lang="ru-RU"/>
        </a:p>
      </dgm:t>
    </dgm:pt>
    <dgm:pt modelId="{33781880-72A1-4970-A974-9C6CCFD0397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Незаконное присвоение  и злоупотребление при использовании государственных фондов, растраты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B9E7F7-EF17-444E-BCB5-634B3573BD6B}" type="parTrans" cxnId="{56BB4FD3-5DCE-4A1A-8432-F5FDC13CB841}">
      <dgm:prSet/>
      <dgm:spPr/>
      <dgm:t>
        <a:bodyPr/>
        <a:lstStyle/>
        <a:p>
          <a:endParaRPr lang="ru-RU"/>
        </a:p>
      </dgm:t>
    </dgm:pt>
    <dgm:pt modelId="{2D234A18-232F-4F25-845A-4709C0A8BBDC}" type="sibTrans" cxnId="{56BB4FD3-5DCE-4A1A-8432-F5FDC13CB841}">
      <dgm:prSet/>
      <dgm:spPr/>
      <dgm:t>
        <a:bodyPr/>
        <a:lstStyle/>
        <a:p>
          <a:endParaRPr lang="ru-RU"/>
        </a:p>
      </dgm:t>
    </dgm:pt>
    <dgm:pt modelId="{226607D4-172C-4F82-9CE5-BD18D493E74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Кумовство, фаворитизм 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823CF1-B99C-4189-AC6A-6970508853E8}" type="parTrans" cxnId="{0BEEB335-E7C5-4475-85C0-5D3C5EDBF2BB}">
      <dgm:prSet/>
      <dgm:spPr/>
      <dgm:t>
        <a:bodyPr/>
        <a:lstStyle/>
        <a:p>
          <a:endParaRPr lang="ru-RU"/>
        </a:p>
      </dgm:t>
    </dgm:pt>
    <dgm:pt modelId="{DFC5E286-B1B3-490F-B765-B7A5184469FC}" type="sibTrans" cxnId="{0BEEB335-E7C5-4475-85C0-5D3C5EDBF2BB}">
      <dgm:prSet/>
      <dgm:spPr/>
      <dgm:t>
        <a:bodyPr/>
        <a:lstStyle/>
        <a:p>
          <a:endParaRPr lang="ru-RU"/>
        </a:p>
      </dgm:t>
    </dgm:pt>
    <dgm:pt modelId="{743AC7AE-24A8-43E1-A88F-B4241B2CB5F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Продвижение личных интересов, сговор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64FB0-2405-4B8C-87EE-A291B4118FDA}" type="parTrans" cxnId="{7C7F6D57-3E63-4E3F-B53E-6212ED0C466A}">
      <dgm:prSet/>
      <dgm:spPr/>
      <dgm:t>
        <a:bodyPr/>
        <a:lstStyle/>
        <a:p>
          <a:endParaRPr lang="ru-RU"/>
        </a:p>
      </dgm:t>
    </dgm:pt>
    <dgm:pt modelId="{356C65DA-6D24-4CB0-A5C7-C5910ABC26FF}" type="sibTrans" cxnId="{7C7F6D57-3E63-4E3F-B53E-6212ED0C466A}">
      <dgm:prSet/>
      <dgm:spPr/>
      <dgm:t>
        <a:bodyPr/>
        <a:lstStyle/>
        <a:p>
          <a:endParaRPr lang="ru-RU"/>
        </a:p>
      </dgm:t>
    </dgm:pt>
    <dgm:pt modelId="{445AD2F8-0628-4AB2-9285-5D3372503AB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Защита и покровительство 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40826B-705C-4627-9243-38E0676CC40F}" type="parTrans" cxnId="{723DCD7C-7311-4F89-9913-6E2EB65968F1}">
      <dgm:prSet/>
      <dgm:spPr/>
      <dgm:t>
        <a:bodyPr/>
        <a:lstStyle/>
        <a:p>
          <a:endParaRPr lang="ru-RU"/>
        </a:p>
      </dgm:t>
    </dgm:pt>
    <dgm:pt modelId="{C23108F4-B7EE-4E7A-A590-0D8CACBFF1EC}" type="sibTrans" cxnId="{723DCD7C-7311-4F89-9913-6E2EB65968F1}">
      <dgm:prSet/>
      <dgm:spPr/>
      <dgm:t>
        <a:bodyPr/>
        <a:lstStyle/>
        <a:p>
          <a:endParaRPr lang="ru-RU"/>
        </a:p>
      </dgm:t>
    </dgm:pt>
    <dgm:pt modelId="{7FEC550F-BB1D-4DB8-AFCF-3B5D3C6C70D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Злоупотребление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властью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F4514A-5010-40C5-9F6C-4BC5525CE7FA}" type="parTrans" cxnId="{26DBBE97-2261-4EFB-A63A-531185A5471E}">
      <dgm:prSet/>
      <dgm:spPr/>
      <dgm:t>
        <a:bodyPr/>
        <a:lstStyle/>
        <a:p>
          <a:endParaRPr lang="ru-RU"/>
        </a:p>
      </dgm:t>
    </dgm:pt>
    <dgm:pt modelId="{8DAB19BC-9412-40DA-93AA-FA77A124207A}" type="sibTrans" cxnId="{26DBBE97-2261-4EFB-A63A-531185A5471E}">
      <dgm:prSet/>
      <dgm:spPr/>
      <dgm:t>
        <a:bodyPr/>
        <a:lstStyle/>
        <a:p>
          <a:endParaRPr lang="ru-RU"/>
        </a:p>
      </dgm:t>
    </dgm:pt>
    <dgm:pt modelId="{983A651C-EE9D-4B85-8609-06A3FA018AC4}" type="pres">
      <dgm:prSet presAssocID="{5606E906-F436-46D6-BC9A-24109D6DA0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DCEC3A-156E-47E4-BD50-11B5C25EFA55}" type="pres">
      <dgm:prSet presAssocID="{DEAE9A2A-C6EF-4C30-9380-5F1140A31CAB}" presName="node" presStyleLbl="node1" presStyleIdx="0" presStyleCnt="7" custScaleX="115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F9561-721F-4681-A563-FAE218EA22C7}" type="pres">
      <dgm:prSet presAssocID="{D456562B-6936-4117-B898-203B543C4558}" presName="sibTrans" presStyleCnt="0"/>
      <dgm:spPr/>
    </dgm:pt>
    <dgm:pt modelId="{CD4F7611-292F-4DCB-854E-B814BD541C91}" type="pres">
      <dgm:prSet presAssocID="{EA6F2B7A-DB38-40FF-A9B2-3BD8E7373623}" presName="node" presStyleLbl="node1" presStyleIdx="1" presStyleCnt="7" custScaleX="125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D44D1-89BC-46C5-A47D-13960DD4710F}" type="pres">
      <dgm:prSet presAssocID="{454B3841-B5B9-4868-B54F-7A1670F89429}" presName="sibTrans" presStyleCnt="0"/>
      <dgm:spPr/>
    </dgm:pt>
    <dgm:pt modelId="{A2E06C63-72F1-4377-9448-11930D011C03}" type="pres">
      <dgm:prSet presAssocID="{33781880-72A1-4970-A974-9C6CCFD03973}" presName="node" presStyleLbl="node1" presStyleIdx="2" presStyleCnt="7" custScaleX="119383" custLinFactNeighborX="1298" custLinFactNeighborY="-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8C07B-67D4-4B6C-BDDA-9245110AFC49}" type="pres">
      <dgm:prSet presAssocID="{2D234A18-232F-4F25-845A-4709C0A8BBDC}" presName="sibTrans" presStyleCnt="0"/>
      <dgm:spPr/>
    </dgm:pt>
    <dgm:pt modelId="{F3C92BC8-727F-4CEE-9AF9-8D0E58BE4BC1}" type="pres">
      <dgm:prSet presAssocID="{226607D4-172C-4F82-9CE5-BD18D493E747}" presName="node" presStyleLbl="node1" presStyleIdx="3" presStyleCnt="7" custScaleX="116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6D3A1-C93C-4358-BCE9-238ECD8CEE61}" type="pres">
      <dgm:prSet presAssocID="{DFC5E286-B1B3-490F-B765-B7A5184469FC}" presName="sibTrans" presStyleCnt="0"/>
      <dgm:spPr/>
    </dgm:pt>
    <dgm:pt modelId="{FA219653-54B7-4B28-BED1-5B01860EB7E2}" type="pres">
      <dgm:prSet presAssocID="{743AC7AE-24A8-43E1-A88F-B4241B2CB5FC}" presName="node" presStyleLbl="node1" presStyleIdx="4" presStyleCnt="7" custScaleX="127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D7A05-6206-422E-AD02-3CE28B7F2F50}" type="pres">
      <dgm:prSet presAssocID="{356C65DA-6D24-4CB0-A5C7-C5910ABC26FF}" presName="sibTrans" presStyleCnt="0"/>
      <dgm:spPr/>
    </dgm:pt>
    <dgm:pt modelId="{C752A93D-3124-44EA-82C5-F77C1E084A99}" type="pres">
      <dgm:prSet presAssocID="{445AD2F8-0628-4AB2-9285-5D3372503AB6}" presName="node" presStyleLbl="node1" presStyleIdx="5" presStyleCnt="7" custScaleX="118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75A31-5F28-4254-BAE6-59520BEF53A0}" type="pres">
      <dgm:prSet presAssocID="{C23108F4-B7EE-4E7A-A590-0D8CACBFF1EC}" presName="sibTrans" presStyleCnt="0"/>
      <dgm:spPr/>
    </dgm:pt>
    <dgm:pt modelId="{F4FD8620-FA97-4D63-B7CD-C06EF53928A5}" type="pres">
      <dgm:prSet presAssocID="{7FEC550F-BB1D-4DB8-AFCF-3B5D3C6C70D6}" presName="node" presStyleLbl="node1" presStyleIdx="6" presStyleCnt="7" custScaleX="129048" custScaleY="106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1F564-0878-4E1D-AFF3-3FDF641D4618}" type="presOf" srcId="{5606E906-F436-46D6-BC9A-24109D6DA00C}" destId="{983A651C-EE9D-4B85-8609-06A3FA018AC4}" srcOrd="0" destOrd="0" presId="urn:microsoft.com/office/officeart/2005/8/layout/default"/>
    <dgm:cxn modelId="{0BEEB335-E7C5-4475-85C0-5D3C5EDBF2BB}" srcId="{5606E906-F436-46D6-BC9A-24109D6DA00C}" destId="{226607D4-172C-4F82-9CE5-BD18D493E747}" srcOrd="3" destOrd="0" parTransId="{4E823CF1-B99C-4189-AC6A-6970508853E8}" sibTransId="{DFC5E286-B1B3-490F-B765-B7A5184469FC}"/>
    <dgm:cxn modelId="{39557503-E447-4E4C-83EF-8B4C403FBF74}" type="presOf" srcId="{445AD2F8-0628-4AB2-9285-5D3372503AB6}" destId="{C752A93D-3124-44EA-82C5-F77C1E084A99}" srcOrd="0" destOrd="0" presId="urn:microsoft.com/office/officeart/2005/8/layout/default"/>
    <dgm:cxn modelId="{A57A73CA-8214-4CC0-976C-996CBC3B09C9}" type="presOf" srcId="{DEAE9A2A-C6EF-4C30-9380-5F1140A31CAB}" destId="{55DCEC3A-156E-47E4-BD50-11B5C25EFA55}" srcOrd="0" destOrd="0" presId="urn:microsoft.com/office/officeart/2005/8/layout/default"/>
    <dgm:cxn modelId="{67C68043-84C2-49D2-8616-14A811A9CB84}" type="presOf" srcId="{33781880-72A1-4970-A974-9C6CCFD03973}" destId="{A2E06C63-72F1-4377-9448-11930D011C03}" srcOrd="0" destOrd="0" presId="urn:microsoft.com/office/officeart/2005/8/layout/default"/>
    <dgm:cxn modelId="{56B03897-0D78-4C19-8832-8DBF07171F4F}" type="presOf" srcId="{226607D4-172C-4F82-9CE5-BD18D493E747}" destId="{F3C92BC8-727F-4CEE-9AF9-8D0E58BE4BC1}" srcOrd="0" destOrd="0" presId="urn:microsoft.com/office/officeart/2005/8/layout/default"/>
    <dgm:cxn modelId="{56BB4FD3-5DCE-4A1A-8432-F5FDC13CB841}" srcId="{5606E906-F436-46D6-BC9A-24109D6DA00C}" destId="{33781880-72A1-4970-A974-9C6CCFD03973}" srcOrd="2" destOrd="0" parTransId="{DEB9E7F7-EF17-444E-BCB5-634B3573BD6B}" sibTransId="{2D234A18-232F-4F25-845A-4709C0A8BBDC}"/>
    <dgm:cxn modelId="{32D5B3A3-C5C3-41E4-95FE-1B0E701F0EC1}" type="presOf" srcId="{7FEC550F-BB1D-4DB8-AFCF-3B5D3C6C70D6}" destId="{F4FD8620-FA97-4D63-B7CD-C06EF53928A5}" srcOrd="0" destOrd="0" presId="urn:microsoft.com/office/officeart/2005/8/layout/default"/>
    <dgm:cxn modelId="{DCC9ADFC-77B1-4497-B49F-7C4EAFCE4F2E}" type="presOf" srcId="{743AC7AE-24A8-43E1-A88F-B4241B2CB5FC}" destId="{FA219653-54B7-4B28-BED1-5B01860EB7E2}" srcOrd="0" destOrd="0" presId="urn:microsoft.com/office/officeart/2005/8/layout/default"/>
    <dgm:cxn modelId="{26DBBE97-2261-4EFB-A63A-531185A5471E}" srcId="{5606E906-F436-46D6-BC9A-24109D6DA00C}" destId="{7FEC550F-BB1D-4DB8-AFCF-3B5D3C6C70D6}" srcOrd="6" destOrd="0" parTransId="{9CF4514A-5010-40C5-9F6C-4BC5525CE7FA}" sibTransId="{8DAB19BC-9412-40DA-93AA-FA77A124207A}"/>
    <dgm:cxn modelId="{7C7F6D57-3E63-4E3F-B53E-6212ED0C466A}" srcId="{5606E906-F436-46D6-BC9A-24109D6DA00C}" destId="{743AC7AE-24A8-43E1-A88F-B4241B2CB5FC}" srcOrd="4" destOrd="0" parTransId="{8D364FB0-2405-4B8C-87EE-A291B4118FDA}" sibTransId="{356C65DA-6D24-4CB0-A5C7-C5910ABC26FF}"/>
    <dgm:cxn modelId="{723DCD7C-7311-4F89-9913-6E2EB65968F1}" srcId="{5606E906-F436-46D6-BC9A-24109D6DA00C}" destId="{445AD2F8-0628-4AB2-9285-5D3372503AB6}" srcOrd="5" destOrd="0" parTransId="{EC40826B-705C-4627-9243-38E0676CC40F}" sibTransId="{C23108F4-B7EE-4E7A-A590-0D8CACBFF1EC}"/>
    <dgm:cxn modelId="{C55D0900-CF2E-4927-BF18-90A375C9DF8E}" type="presOf" srcId="{EA6F2B7A-DB38-40FF-A9B2-3BD8E7373623}" destId="{CD4F7611-292F-4DCB-854E-B814BD541C91}" srcOrd="0" destOrd="0" presId="urn:microsoft.com/office/officeart/2005/8/layout/default"/>
    <dgm:cxn modelId="{BE79CE7F-E704-4D2A-A7D0-A266E5EA5423}" srcId="{5606E906-F436-46D6-BC9A-24109D6DA00C}" destId="{EA6F2B7A-DB38-40FF-A9B2-3BD8E7373623}" srcOrd="1" destOrd="0" parTransId="{42FAEC9D-A178-49F0-B809-522C742E5522}" sibTransId="{454B3841-B5B9-4868-B54F-7A1670F89429}"/>
    <dgm:cxn modelId="{0A64C467-7B26-42C7-8584-E081874CE79D}" srcId="{5606E906-F436-46D6-BC9A-24109D6DA00C}" destId="{DEAE9A2A-C6EF-4C30-9380-5F1140A31CAB}" srcOrd="0" destOrd="0" parTransId="{5459DC2E-78C1-4461-B429-292281D7F5FD}" sibTransId="{D456562B-6936-4117-B898-203B543C4558}"/>
    <dgm:cxn modelId="{C1995A0E-8F67-4FF8-82E6-B0389684585C}" type="presParOf" srcId="{983A651C-EE9D-4B85-8609-06A3FA018AC4}" destId="{55DCEC3A-156E-47E4-BD50-11B5C25EFA55}" srcOrd="0" destOrd="0" presId="urn:microsoft.com/office/officeart/2005/8/layout/default"/>
    <dgm:cxn modelId="{E876E227-5173-4DD5-A373-EED25C29F1D0}" type="presParOf" srcId="{983A651C-EE9D-4B85-8609-06A3FA018AC4}" destId="{5A5F9561-721F-4681-A563-FAE218EA22C7}" srcOrd="1" destOrd="0" presId="urn:microsoft.com/office/officeart/2005/8/layout/default"/>
    <dgm:cxn modelId="{E578AA23-40BC-4B19-B1D4-A41E3BD650BE}" type="presParOf" srcId="{983A651C-EE9D-4B85-8609-06A3FA018AC4}" destId="{CD4F7611-292F-4DCB-854E-B814BD541C91}" srcOrd="2" destOrd="0" presId="urn:microsoft.com/office/officeart/2005/8/layout/default"/>
    <dgm:cxn modelId="{8F93147C-58A6-48A5-9E07-6B2008FD49BD}" type="presParOf" srcId="{983A651C-EE9D-4B85-8609-06A3FA018AC4}" destId="{3D8D44D1-89BC-46C5-A47D-13960DD4710F}" srcOrd="3" destOrd="0" presId="urn:microsoft.com/office/officeart/2005/8/layout/default"/>
    <dgm:cxn modelId="{9D5E4C5E-0BF1-4789-B233-DA1B6E7E5484}" type="presParOf" srcId="{983A651C-EE9D-4B85-8609-06A3FA018AC4}" destId="{A2E06C63-72F1-4377-9448-11930D011C03}" srcOrd="4" destOrd="0" presId="urn:microsoft.com/office/officeart/2005/8/layout/default"/>
    <dgm:cxn modelId="{DC89D6D5-7230-49B3-97D6-610C8BBABF52}" type="presParOf" srcId="{983A651C-EE9D-4B85-8609-06A3FA018AC4}" destId="{1E78C07B-67D4-4B6C-BDDA-9245110AFC49}" srcOrd="5" destOrd="0" presId="urn:microsoft.com/office/officeart/2005/8/layout/default"/>
    <dgm:cxn modelId="{034B00B6-F795-4868-9E6F-676CDE5A971C}" type="presParOf" srcId="{983A651C-EE9D-4B85-8609-06A3FA018AC4}" destId="{F3C92BC8-727F-4CEE-9AF9-8D0E58BE4BC1}" srcOrd="6" destOrd="0" presId="urn:microsoft.com/office/officeart/2005/8/layout/default"/>
    <dgm:cxn modelId="{532723FC-D99A-48D7-8E52-99015BAEE9C3}" type="presParOf" srcId="{983A651C-EE9D-4B85-8609-06A3FA018AC4}" destId="{0876D3A1-C93C-4358-BCE9-238ECD8CEE61}" srcOrd="7" destOrd="0" presId="urn:microsoft.com/office/officeart/2005/8/layout/default"/>
    <dgm:cxn modelId="{EF05420A-FA02-481A-B052-74743AB0F1AE}" type="presParOf" srcId="{983A651C-EE9D-4B85-8609-06A3FA018AC4}" destId="{FA219653-54B7-4B28-BED1-5B01860EB7E2}" srcOrd="8" destOrd="0" presId="urn:microsoft.com/office/officeart/2005/8/layout/default"/>
    <dgm:cxn modelId="{B4765201-01DF-4D66-A79E-D162E1B76693}" type="presParOf" srcId="{983A651C-EE9D-4B85-8609-06A3FA018AC4}" destId="{B73D7A05-6206-422E-AD02-3CE28B7F2F50}" srcOrd="9" destOrd="0" presId="urn:microsoft.com/office/officeart/2005/8/layout/default"/>
    <dgm:cxn modelId="{25791A52-158D-4458-8A79-525E4C029211}" type="presParOf" srcId="{983A651C-EE9D-4B85-8609-06A3FA018AC4}" destId="{C752A93D-3124-44EA-82C5-F77C1E084A99}" srcOrd="10" destOrd="0" presId="urn:microsoft.com/office/officeart/2005/8/layout/default"/>
    <dgm:cxn modelId="{35CCD42E-3D69-4626-A97C-AC5F431541E9}" type="presParOf" srcId="{983A651C-EE9D-4B85-8609-06A3FA018AC4}" destId="{70C75A31-5F28-4254-BAE6-59520BEF53A0}" srcOrd="11" destOrd="0" presId="urn:microsoft.com/office/officeart/2005/8/layout/default"/>
    <dgm:cxn modelId="{57CF65B3-0002-496C-AB95-087BD4742D0B}" type="presParOf" srcId="{983A651C-EE9D-4B85-8609-06A3FA018AC4}" destId="{F4FD8620-FA97-4D63-B7CD-C06EF53928A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CEC3A-156E-47E4-BD50-11B5C25EFA55}">
      <dsp:nvSpPr>
        <dsp:cNvPr id="0" name=""/>
        <dsp:cNvSpPr/>
      </dsp:nvSpPr>
      <dsp:spPr>
        <a:xfrm>
          <a:off x="159382" y="1126"/>
          <a:ext cx="2529189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Взяточничество, подкуп, получение незаконных доходов 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382" y="1126"/>
        <a:ext cx="2529189" cy="1313864"/>
      </dsp:txXfrm>
    </dsp:sp>
    <dsp:sp modelId="{CD4F7611-292F-4DCB-854E-B814BD541C91}">
      <dsp:nvSpPr>
        <dsp:cNvPr id="0" name=""/>
        <dsp:cNvSpPr/>
      </dsp:nvSpPr>
      <dsp:spPr>
        <a:xfrm>
          <a:off x="2907549" y="1126"/>
          <a:ext cx="2740831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Воровство и приватизация государственных ресурсов и средств</a:t>
          </a:r>
          <a:endParaRPr lang="ru-RU" sz="1000" kern="1200" dirty="0"/>
        </a:p>
      </dsp:txBody>
      <dsp:txXfrm>
        <a:off x="2907549" y="1126"/>
        <a:ext cx="2740831" cy="1313864"/>
      </dsp:txXfrm>
    </dsp:sp>
    <dsp:sp modelId="{A2E06C63-72F1-4377-9448-11930D011C03}">
      <dsp:nvSpPr>
        <dsp:cNvPr id="0" name=""/>
        <dsp:cNvSpPr/>
      </dsp:nvSpPr>
      <dsp:spPr>
        <a:xfrm>
          <a:off x="5895781" y="850"/>
          <a:ext cx="2614218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Незаконное присвоение  и злоупотребление при использовании государственных фондов, растраты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5781" y="850"/>
        <a:ext cx="2614218" cy="1313864"/>
      </dsp:txXfrm>
    </dsp:sp>
    <dsp:sp modelId="{F3C92BC8-727F-4CEE-9AF9-8D0E58BE4BC1}">
      <dsp:nvSpPr>
        <dsp:cNvPr id="0" name=""/>
        <dsp:cNvSpPr/>
      </dsp:nvSpPr>
      <dsp:spPr>
        <a:xfrm>
          <a:off x="137156" y="1533968"/>
          <a:ext cx="2558444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Кумовство, фаворитизм 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156" y="1533968"/>
        <a:ext cx="2558444" cy="1313864"/>
      </dsp:txXfrm>
    </dsp:sp>
    <dsp:sp modelId="{FA219653-54B7-4B28-BED1-5B01860EB7E2}">
      <dsp:nvSpPr>
        <dsp:cNvPr id="0" name=""/>
        <dsp:cNvSpPr/>
      </dsp:nvSpPr>
      <dsp:spPr>
        <a:xfrm>
          <a:off x="2914579" y="1533968"/>
          <a:ext cx="2784188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Продвижение личных интересов, сговор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4579" y="1533968"/>
        <a:ext cx="2784188" cy="1313864"/>
      </dsp:txXfrm>
    </dsp:sp>
    <dsp:sp modelId="{C752A93D-3124-44EA-82C5-F77C1E084A99}">
      <dsp:nvSpPr>
        <dsp:cNvPr id="0" name=""/>
        <dsp:cNvSpPr/>
      </dsp:nvSpPr>
      <dsp:spPr>
        <a:xfrm>
          <a:off x="5917745" y="1533968"/>
          <a:ext cx="2586058" cy="1313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Защита и покровительство 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7745" y="1533968"/>
        <a:ext cx="2586058" cy="1313864"/>
      </dsp:txXfrm>
    </dsp:sp>
    <dsp:sp modelId="{F4FD8620-FA97-4D63-B7CD-C06EF53928A5}">
      <dsp:nvSpPr>
        <dsp:cNvPr id="0" name=""/>
        <dsp:cNvSpPr/>
      </dsp:nvSpPr>
      <dsp:spPr>
        <a:xfrm>
          <a:off x="2907549" y="3066810"/>
          <a:ext cx="2825860" cy="13965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Злоупотребление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властью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7549" y="3066810"/>
        <a:ext cx="2825860" cy="139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36503-4447-4399-AF22-E25906F884B9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E751A-2B45-4877-91CD-C3C5A50D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85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АНТИКОРРУПЦИЯ\КАРТИНКИ\anticorrup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16"/>
            <a:ext cx="9144000" cy="684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992887" cy="30243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 НА ТЕМУ </a:t>
            </a:r>
            <a:r>
              <a:rPr lang="ru-RU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«А Вы знаете, что такое коррупции!?»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6192688" cy="10081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Данилова Дарья Сергеевна,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МБОУ СОШ № 35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1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68952" cy="2975644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не исчезнет до тех пор, пока мы не заставим ее исчезнуть.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достаточно ли  мер для борьбы с коррупцией?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предложили для решения этой проблемы?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HP\Desktop\АНТИКОРРУПЦИЯ\КАРТИНК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12976"/>
            <a:ext cx="5976664" cy="34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68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Поступайте правильно: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давайте и не берите взятки;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добиваться желаемых результатов на основе личной добропорядочности;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предавайте гласности случаи коррупции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также можете: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существующую систему и создать законы, которые бы защищали активных граждан, выступающих против коррупции;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об известных вам случаях коррупции в местные газеты;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проводимых во всем мире многочисленных кампаниях, акциях по борьбе с коррупцией. </a:t>
            </a:r>
          </a:p>
          <a:p>
            <a:pPr marL="342900" lvl="0" indent="-342900" algn="l">
              <a:buClrTx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данное явление. Знакомиться с антикоррупционными  мероприятиями и методами борьбы с коррупцией.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43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36815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Ситуационные задания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39248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Рассмотрите ситуации и ответьте на вопросы: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форме коррупции идет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речь?</a:t>
            </a:r>
          </a:p>
          <a:p>
            <a:pPr marL="514350" indent="-514350" algn="l">
              <a:buClrTx/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аковы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последствия данного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поступка?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группах, 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группы выступает один человек, которые представляет  коллективное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71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645024"/>
            <a:ext cx="3744416" cy="266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зятка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Риск ДТП,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авторитета ГИБДД, недоверие 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ГИБДД.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2880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1:</a:t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правил дорожного движения в нетрезвом виде, водитель Иванов И.И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заплатил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сотруднику ГИБДД, который  вместо того, чтобы заполнить протокол, взял деньги и отпустил Иванова И.И.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68960"/>
            <a:ext cx="4341862" cy="3312220"/>
          </a:xfrm>
        </p:spPr>
      </p:pic>
    </p:spTree>
    <p:extLst>
      <p:ext uri="{BB962C8B-B14F-4D97-AF65-F5344CB8AC3E}">
        <p14:creationId xmlns:p14="http://schemas.microsoft.com/office/powerpoint/2010/main" val="46855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068960"/>
            <a:ext cx="3528392" cy="316835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Растрата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кража ресурсов людьми, облаченными властью или контролем над какими-либо ценностями. 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Растрата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средств 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урон бюджету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2304256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2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служащий  Ковалев А.Н.,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068960"/>
            <a:ext cx="4792465" cy="3168352"/>
          </a:xfrm>
        </p:spPr>
      </p:pic>
    </p:spTree>
    <p:extLst>
      <p:ext uri="{BB962C8B-B14F-4D97-AF65-F5344CB8AC3E}">
        <p14:creationId xmlns:p14="http://schemas.microsoft.com/office/powerpoint/2010/main" val="87360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924944"/>
            <a:ext cx="3744416" cy="32403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принуждение человека заплатить деньги или предоставить другие ценности в обмен на действие или бездействие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216024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3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Иванова П.А. главврач недвусмысленно говорит, что ему требуется экстренная  операция, но в общей очереди операцию придется «ждать очень долго». 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492896"/>
            <a:ext cx="4320480" cy="4095125"/>
          </a:xfrm>
        </p:spPr>
      </p:pic>
    </p:spTree>
    <p:extLst>
      <p:ext uri="{BB962C8B-B14F-4D97-AF65-F5344CB8AC3E}">
        <p14:creationId xmlns:p14="http://schemas.microsoft.com/office/powerpoint/2010/main" val="387026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36912"/>
            <a:ext cx="4140897" cy="345638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Фаворитизм – назначение услуг или предоставление ресурсов родственникам, знакомым, в соответствии с их принадлежностью к партии, религии и т.п. Кумовство – форма фаворитизма, когда должностное лицо предпочитает при назначении на государственные должности выдвигать своих родственников.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64896" cy="1872208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4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избранная администрация района назначила на различные должности членов своих семей и близких, друзей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08920"/>
            <a:ext cx="4232497" cy="3182838"/>
          </a:xfrm>
        </p:spPr>
      </p:pic>
    </p:spTree>
    <p:extLst>
      <p:ext uri="{BB962C8B-B14F-4D97-AF65-F5344CB8AC3E}">
        <p14:creationId xmlns:p14="http://schemas.microsoft.com/office/powerpoint/2010/main" val="264332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3068960"/>
            <a:ext cx="4176464" cy="34563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 существенный вред охраняемым законом правам  интересам граждан, подрыв веры людей в институты демократии,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2088232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 5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городка Смирнов А.С., являющийся членом правящей  партии «Солидарность»,  во время предвыборной кампании  добился того, что существующие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первичные отделения других партий под разными предлогами  были закрыты. </a:t>
            </a:r>
            <a:r>
              <a:rPr lang="ru-RU" sz="2400" dirty="0"/>
              <a:t>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36912"/>
            <a:ext cx="4100614" cy="4037504"/>
          </a:xfrm>
        </p:spPr>
      </p:pic>
    </p:spTree>
    <p:extLst>
      <p:ext uri="{BB962C8B-B14F-4D97-AF65-F5344CB8AC3E}">
        <p14:creationId xmlns:p14="http://schemas.microsoft.com/office/powerpoint/2010/main" val="95907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20596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наш классный час закончен. В следующий раз мы поговорим о «коррупция за и против», а так же более подробно изучим «Закон о борьбе с коррупцией».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4536504" cy="36004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задание на дом: Подготовить рекламу на тему "Скажем коррупции "Нет!" Изображение и представление рекламы на листах формата А3 в течение 5 минут.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HP\Desktop\АНТИКОРРУПЦИЯ\КАРТИНКИ\10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6911"/>
            <a:ext cx="3744428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096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7468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1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1224136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вы узнаете: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920880" cy="4824536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«коррупция»</a:t>
            </a:r>
          </a:p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проявления коррупции в России</a:t>
            </a:r>
          </a:p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коррупционных отношений</a:t>
            </a:r>
          </a:p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коррупции</a:t>
            </a:r>
          </a:p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коррупции</a:t>
            </a:r>
          </a:p>
          <a:p>
            <a:pPr marL="514350" lvl="0" indent="-514350" algn="l">
              <a:lnSpc>
                <a:spcPct val="150000"/>
              </a:lnSpc>
              <a:buClrTx/>
              <a:buFont typeface="+mj-lt"/>
              <a:buAutoNum type="romanU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 задания (групповая работа)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4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136903" cy="2016223"/>
          </a:xfrm>
        </p:spPr>
        <p:txBody>
          <a:bodyPr>
            <a:normAutofit fontScale="90000"/>
          </a:bodyPr>
          <a:lstStyle/>
          <a:p>
            <a:pPr marL="182880" lvl="0"/>
            <a:r>
              <a:rPr lang="en-US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1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Понятие 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«коррупция»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мы с вами поговорим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том как зло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творимое людьми, ведет к деградации нашего общества.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132855"/>
            <a:ext cx="8784976" cy="122413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этому злу – коррупция.</a:t>
            </a:r>
            <a:endParaRPr lang="ru-RU" sz="4400" b="1" dirty="0"/>
          </a:p>
        </p:txBody>
      </p:sp>
      <p:pic>
        <p:nvPicPr>
          <p:cNvPr id="2050" name="Picture 2" descr="C:\Users\HP\Desktop\АНТИКОРРУПЦИЯ\КАРТИНКИ\1ba1b1u-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45" y="2996952"/>
            <a:ext cx="45720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12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40960" cy="2880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что такое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«коррупция»? 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вызывает у вас слово коррупция?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1"/>
            <a:ext cx="8496944" cy="10801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ООН 9 декабря является международным днем борьбы с коррупцией. </a:t>
            </a:r>
          </a:p>
        </p:txBody>
      </p:sp>
      <p:pic>
        <p:nvPicPr>
          <p:cNvPr id="1026" name="Picture 2" descr="C:\Users\HP\Desktop\АНТИКОРРУПЦИЯ\КАРТИНКИ\bri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91341"/>
            <a:ext cx="748883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42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152127"/>
          </a:xfrm>
          <a:effectLst>
            <a:reflection endPos="1000" dist="50800" dir="5400000" sy="-100000" algn="bl" rotWithShape="0"/>
          </a:effectLst>
        </p:spPr>
        <p:txBody>
          <a:bodyPr/>
          <a:lstStyle/>
          <a:p>
            <a:pPr marL="182880" indent="0">
              <a:buNone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коррупции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632848" cy="4752528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ложь, аморальность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взяточничество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слишком много взяток  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слияние криминала с властью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комплекс коррупционных отношений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элемент любых соц. отношений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– система устройства власти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«Невидимые руки» коррупции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1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этапы появления коррупции в России.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20880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XIII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первое упоминание о мздоимстве (коррупции).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 век – законодательное её ограничение. Время правления Ивана III.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 век – вводилась смертная казнь за взятки. Время правления Ивана IV. 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 век – по Соборному Уложению 1649г. (Алексей Михайлович). Наказание за преступление, попадающее под понятие коррупция.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 век – телесные наказания; расцвет коррупции.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1826г. при Николае I коррупция стала механизмом государственного управления. 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1918г. – по декрету о взяточничестве полагалось тюремное заключение  на 5 лет  с конфискацией имущества.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1922г. – по Уголовному Кодексу за взяточничество расстрел.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1957г. – официально борьба  приостановлена,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коррупция считалась редким явлением.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95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коррупционных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b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/>
              <a:t/>
            </a:r>
            <a:br>
              <a:rPr lang="ru-RU" sz="1000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оценкам Всемирного банка, ежегодно  в мире расточительно расходуется один триллион долларов ($1,000,000,000,000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мы познакомимся с формами коррупционных отношений:</a:t>
            </a:r>
            <a:r>
              <a:rPr lang="ru-RU" sz="900" dirty="0"/>
              <a:t/>
            </a:r>
            <a:br>
              <a:rPr lang="ru-RU" sz="900" dirty="0"/>
            </a:br>
            <a:r>
              <a:rPr lang="ru-RU" sz="1000" dirty="0"/>
              <a:t/>
            </a:r>
            <a:br>
              <a:rPr lang="ru-RU" sz="1000" dirty="0"/>
            </a:br>
            <a:endParaRPr lang="ru-RU" sz="1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548186"/>
              </p:ext>
            </p:extLst>
          </p:nvPr>
        </p:nvGraphicFramePr>
        <p:xfrm>
          <a:off x="179512" y="2132856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93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296144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31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коррупции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04856" cy="446449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Многие сравнивают коррупцию с болячкой. У каждой болячки есть свои причины, которые нужно лечить. Каковы же причины коррупции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Объединитесь в группы по 5 человек и в течение 3-х минут напишите на листе предполагаемые причины коррупции.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13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учащихся: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064896" cy="4824536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заработная плата государственных служащих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Незнание законов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Желание легкой наживы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Частая сменяемость лиц на различных должностях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Нестабильность в стране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Коррупция как привычка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жизни населения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Слабая развитость государственных институтов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Безработица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2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218</TotalTime>
  <Words>521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КЛАССНЫЙ ЧАС НА ТЕМУ  «А Вы знаете, что такое коррупции!?»  </vt:lpstr>
      <vt:lpstr> Сегодня вы узнаете: </vt:lpstr>
      <vt:lpstr>I Понятие «коррупция»  Сегодня на уроке мы с вами поговорим о том как зло, творимое людьми, ведет к деградации нашего общества.  </vt:lpstr>
      <vt:lpstr>Как вы считаете, что такое «коррупция»?  Какие ассоциации вызывает у вас слово коррупция?   </vt:lpstr>
      <vt:lpstr>Восприятие коррупции</vt:lpstr>
      <vt:lpstr>II Основные этапы появления коррупции в России. </vt:lpstr>
      <vt:lpstr>III Формы коррупционных отношений  Согласно оценкам Всемирного банка, ежегодно  в мире расточительно расходуется один триллион долларов ($1,000,000,000,000).  А теперь мы познакомимся с формами коррупционных отношений:  </vt:lpstr>
      <vt:lpstr>IV Причины коррупции </vt:lpstr>
      <vt:lpstr>Ответы учащихся: </vt:lpstr>
      <vt:lpstr>Коррупция не исчезнет до тех пор, пока мы не заставим ее исчезнуть.  Как вы считаете, достаточно ли  мер для борьбы с коррупцией?  Чтобы вы предложили для решения этой проблемы? </vt:lpstr>
      <vt:lpstr>Презентация PowerPoint</vt:lpstr>
      <vt:lpstr>VI   Ситуационные задания </vt:lpstr>
      <vt:lpstr>Ситуация № 1: При нарушении правил дорожного движения в нетрезвом виде, водитель Иванов И.И. заплатил сотруднику ГИБДД, который  вместо того, чтобы заполнить протокол, взял деньги и отпустил Иванова И.И.  </vt:lpstr>
      <vt:lpstr>Ситуация № 2 Государственный служащий  Ковалев А.Н., отвечающий за распределение бесплатно предоставляемых медикаментов пациентам, часть медикаментов  отправлял в частные аптеки для их дальнейшей реализации по высоким ценам. </vt:lpstr>
      <vt:lpstr>Ситуация № 3 Родственникам  больного Иванова П.А. главврач недвусмысленно говорит, что ему требуется экстренная  операция, но в общей очереди операцию придется «ждать очень долго».  </vt:lpstr>
      <vt:lpstr>Ситуация № 4 Вновь избранная администрация района назначила на различные должности членов своих семей и близких, друзей. </vt:lpstr>
      <vt:lpstr>Ситуация № 5 Мэр небольшого городка Смирнов А.С., являющийся членом правящей  партии «Солидарность»,  во время предвыборной кампании  добился того, что существующие в городе первичные отделения других партий под разными предлогами  были закрыты.  </vt:lpstr>
      <vt:lpstr>  На этом наш классный час закончен. В следующий раз мы поговорим о «коррупция за и против», а так же более подробно изучим «Закон о борьбе с коррупцией». 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14</cp:revision>
  <dcterms:created xsi:type="dcterms:W3CDTF">2013-10-22T14:56:04Z</dcterms:created>
  <dcterms:modified xsi:type="dcterms:W3CDTF">2013-10-23T20:48:38Z</dcterms:modified>
</cp:coreProperties>
</file>