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81B338F-2477-4EEA-846E-34DCEE911DED}" type="datetimeFigureOut">
              <a:rPr lang="ru-RU" smtClean="0"/>
              <a:t>15.10.2013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594DF27-B9EF-478B-8645-A37B468C26B7}"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81B338F-2477-4EEA-846E-34DCEE911DED}"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81B338F-2477-4EEA-846E-34DCEE911DED}"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81B338F-2477-4EEA-846E-34DCEE911DED}"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81B338F-2477-4EEA-846E-34DCEE911DED}"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594DF27-B9EF-478B-8645-A37B468C26B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81B338F-2477-4EEA-846E-34DCEE911DED}" type="datetimeFigureOut">
              <a:rPr lang="ru-RU" smtClean="0"/>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81B338F-2477-4EEA-846E-34DCEE911DED}" type="datetimeFigureOut">
              <a:rPr lang="ru-RU" smtClean="0"/>
              <a:t>15.10.2013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81B338F-2477-4EEA-846E-34DCEE911DED}" type="datetimeFigureOut">
              <a:rPr lang="ru-RU" smtClean="0"/>
              <a:t>15.10.2013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1B338F-2477-4EEA-846E-34DCEE911DED}" type="datetimeFigureOut">
              <a:rPr lang="ru-RU" smtClean="0"/>
              <a:t>15.10.2013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81B338F-2477-4EEA-846E-34DCEE911DED}" type="datetimeFigureOut">
              <a:rPr lang="ru-RU" smtClean="0"/>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81B338F-2477-4EEA-846E-34DCEE911DED}" type="datetimeFigureOut">
              <a:rPr lang="ru-RU" smtClean="0"/>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94DF27-B9EF-478B-8645-A37B468C26B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81B338F-2477-4EEA-846E-34DCEE911DED}" type="datetimeFigureOut">
              <a:rPr lang="ru-RU" smtClean="0"/>
              <a:t>15.10.2013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594DF27-B9EF-478B-8645-A37B468C26B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276872"/>
            <a:ext cx="8229600" cy="1944216"/>
          </a:xfrm>
        </p:spPr>
        <p:txBody>
          <a:bodyPr>
            <a:normAutofit fontScale="90000"/>
          </a:bodyPr>
          <a:lstStyle/>
          <a:p>
            <a:r>
              <a:rPr lang="ru-RU" dirty="0" smtClean="0">
                <a:solidFill>
                  <a:srgbClr val="002060"/>
                </a:solidFill>
              </a:rPr>
              <a:t/>
            </a:r>
            <a:br>
              <a:rPr lang="ru-RU" dirty="0" smtClean="0">
                <a:solidFill>
                  <a:srgbClr val="002060"/>
                </a:solidFill>
              </a:rPr>
            </a:br>
            <a:r>
              <a:rPr lang="ru-RU" dirty="0">
                <a:solidFill>
                  <a:srgbClr val="002060"/>
                </a:solidFill>
              </a:rPr>
              <a:t/>
            </a:r>
            <a:br>
              <a:rPr lang="ru-RU" dirty="0">
                <a:solidFill>
                  <a:srgbClr val="002060"/>
                </a:solidFill>
              </a:rPr>
            </a:br>
            <a:r>
              <a:rPr lang="ru-RU" dirty="0" smtClean="0">
                <a:solidFill>
                  <a:srgbClr val="002060"/>
                </a:solidFill>
              </a:rPr>
              <a:t>Российские</a:t>
            </a:r>
            <a:r>
              <a:rPr lang="ru-RU" dirty="0" smtClean="0"/>
              <a:t> </a:t>
            </a:r>
            <a:r>
              <a:rPr lang="ru-RU" dirty="0" smtClean="0">
                <a:solidFill>
                  <a:srgbClr val="002060"/>
                </a:solidFill>
              </a:rPr>
              <a:t>лауреаты</a:t>
            </a:r>
            <a:endParaRPr lang="ru-RU" dirty="0">
              <a:solidFill>
                <a:srgbClr val="002060"/>
              </a:solidFill>
            </a:endParaRPr>
          </a:p>
        </p:txBody>
      </p:sp>
      <p:sp>
        <p:nvSpPr>
          <p:cNvPr id="3" name="Подзаголовок 2"/>
          <p:cNvSpPr>
            <a:spLocks noGrp="1"/>
          </p:cNvSpPr>
          <p:nvPr>
            <p:ph type="subTitle" idx="1"/>
          </p:nvPr>
        </p:nvSpPr>
        <p:spPr>
          <a:xfrm>
            <a:off x="1371600" y="4077072"/>
            <a:ext cx="6440760" cy="2160240"/>
          </a:xfrm>
        </p:spPr>
        <p:txBody>
          <a:bodyPr>
            <a:normAutofit/>
          </a:bodyPr>
          <a:lstStyle/>
          <a:p>
            <a:r>
              <a:rPr lang="ru-RU" sz="4800" dirty="0" smtClean="0">
                <a:solidFill>
                  <a:srgbClr val="FF0000"/>
                </a:solidFill>
              </a:rPr>
              <a:t>Нобелевской премии</a:t>
            </a:r>
          </a:p>
          <a:p>
            <a:r>
              <a:rPr lang="ru-RU" sz="1800" dirty="0" smtClean="0">
                <a:solidFill>
                  <a:schemeClr val="bg1">
                    <a:lumMod val="95000"/>
                    <a:lumOff val="5000"/>
                  </a:schemeClr>
                </a:solidFill>
              </a:rPr>
              <a:t>Презентация подготовлена</a:t>
            </a:r>
          </a:p>
          <a:p>
            <a:r>
              <a:rPr lang="ru-RU" sz="1800" dirty="0">
                <a:solidFill>
                  <a:schemeClr val="bg1">
                    <a:lumMod val="95000"/>
                    <a:lumOff val="5000"/>
                  </a:schemeClr>
                </a:solidFill>
              </a:rPr>
              <a:t>у</a:t>
            </a:r>
            <a:r>
              <a:rPr lang="ru-RU" sz="1800" dirty="0" smtClean="0">
                <a:solidFill>
                  <a:schemeClr val="bg1">
                    <a:lumMod val="95000"/>
                    <a:lumOff val="5000"/>
                  </a:schemeClr>
                </a:solidFill>
              </a:rPr>
              <a:t>чителем физики спецшколы № 8</a:t>
            </a:r>
          </a:p>
          <a:p>
            <a:r>
              <a:rPr lang="ru-RU" sz="1800" dirty="0" smtClean="0">
                <a:solidFill>
                  <a:schemeClr val="bg1">
                    <a:lumMod val="95000"/>
                    <a:lumOff val="5000"/>
                  </a:schemeClr>
                </a:solidFill>
              </a:rPr>
              <a:t>Зеленоградского АО г. Москвы</a:t>
            </a:r>
          </a:p>
          <a:p>
            <a:r>
              <a:rPr lang="ru-RU" sz="1800" dirty="0" smtClean="0">
                <a:solidFill>
                  <a:schemeClr val="bg1">
                    <a:lumMod val="95000"/>
                    <a:lumOff val="5000"/>
                  </a:schemeClr>
                </a:solidFill>
              </a:rPr>
              <a:t>Климкиной И.А.</a:t>
            </a:r>
            <a:endParaRPr lang="ru-RU" sz="1800" dirty="0">
              <a:solidFill>
                <a:schemeClr val="bg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2156"/>
            <a:ext cx="2664296" cy="294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42682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22712" cy="1499766"/>
          </a:xfrm>
        </p:spPr>
        <p:txBody>
          <a:bodyPr>
            <a:normAutofit/>
          </a:bodyPr>
          <a:lstStyle/>
          <a:p>
            <a:pPr algn="ctr"/>
            <a:r>
              <a:rPr lang="ru-RU" sz="2700" b="1" u="sng" dirty="0">
                <a:solidFill>
                  <a:srgbClr val="002060"/>
                </a:solidFill>
              </a:rPr>
              <a:t>Лев Давидович Ландау </a:t>
            </a:r>
            <a:br>
              <a:rPr lang="ru-RU" sz="2700" b="1" u="sng" dirty="0">
                <a:solidFill>
                  <a:srgbClr val="002060"/>
                </a:solidFill>
              </a:rPr>
            </a:br>
            <a:r>
              <a:rPr lang="ru-RU" sz="2400" b="1" dirty="0">
                <a:solidFill>
                  <a:srgbClr val="FF0000"/>
                </a:solidFill>
              </a:rPr>
              <a:t>1962 г. Физика</a:t>
            </a:r>
          </a:p>
        </p:txBody>
      </p:sp>
      <p:sp>
        <p:nvSpPr>
          <p:cNvPr id="3" name="Текст 2"/>
          <p:cNvSpPr>
            <a:spLocks noGrp="1"/>
          </p:cNvSpPr>
          <p:nvPr>
            <p:ph type="body" idx="2"/>
          </p:nvPr>
        </p:nvSpPr>
        <p:spPr>
          <a:xfrm>
            <a:off x="457200" y="1772816"/>
            <a:ext cx="4186808" cy="4824536"/>
          </a:xfrm>
        </p:spPr>
        <p:txBody>
          <a:bodyPr>
            <a:normAutofit/>
          </a:bodyPr>
          <a:lstStyle/>
          <a:p>
            <a:r>
              <a:rPr lang="ru-RU" sz="1800" b="1" dirty="0">
                <a:solidFill>
                  <a:schemeClr val="bg1">
                    <a:lumMod val="95000"/>
                    <a:lumOff val="5000"/>
                  </a:schemeClr>
                </a:solidFill>
              </a:rPr>
              <a:t>Лауреат  Сталинской премии, сформулировал теорию множественного рождения частиц при столкновении высокоэнергетических пучков,  ввел понятие комбинированной четности, построил теорию двухкомпонентного нейтрино, сформулировал теорию для "квантовой жидкости" Ферми-типа. Награжден медалью Макса Планка и премией Фрица Лондона. Присуждена Нобелевская премия по физике за </a:t>
            </a:r>
            <a:r>
              <a:rPr lang="ru-RU" sz="1800" b="1" dirty="0" smtClean="0">
                <a:solidFill>
                  <a:schemeClr val="bg1">
                    <a:lumMod val="95000"/>
                    <a:lumOff val="5000"/>
                  </a:schemeClr>
                </a:solidFill>
              </a:rPr>
              <a:t> </a:t>
            </a:r>
            <a:r>
              <a:rPr lang="ru-RU" sz="1800" b="1" dirty="0">
                <a:solidFill>
                  <a:schemeClr val="bg1">
                    <a:lumMod val="95000"/>
                    <a:lumOff val="5000"/>
                  </a:schemeClr>
                </a:solidFill>
              </a:rPr>
              <a:t>"революционные теории в области физики конденсированного состояния, особенно жидкого гелия</a:t>
            </a:r>
            <a:r>
              <a:rPr lang="ru-RU" sz="1800" dirty="0">
                <a:solidFill>
                  <a:schemeClr val="bg1">
                    <a:lumMod val="95000"/>
                    <a:lumOff val="5000"/>
                  </a:schemeClr>
                </a:solidFill>
              </a:rPr>
              <a:t>". </a:t>
            </a:r>
          </a:p>
        </p:txBody>
      </p:sp>
      <p:pic>
        <p:nvPicPr>
          <p:cNvPr id="5" name="Объект 4" descr="http://class-fizika.narod.ru/phys/landau.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60032" y="1196752"/>
            <a:ext cx="3816424" cy="5112568"/>
          </a:xfrm>
          <a:prstGeom prst="rect">
            <a:avLst/>
          </a:prstGeom>
          <a:noFill/>
          <a:ln>
            <a:noFill/>
          </a:ln>
        </p:spPr>
      </p:pic>
    </p:spTree>
    <p:extLst>
      <p:ext uri="{BB962C8B-B14F-4D97-AF65-F5344CB8AC3E}">
        <p14:creationId xmlns:p14="http://schemas.microsoft.com/office/powerpoint/2010/main" val="320553071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94720" cy="1427758"/>
          </a:xfrm>
        </p:spPr>
        <p:txBody>
          <a:bodyPr>
            <a:normAutofit fontScale="90000"/>
          </a:bodyPr>
          <a:lstStyle/>
          <a:p>
            <a:pPr algn="ctr"/>
            <a:r>
              <a:rPr lang="ru-RU" dirty="0"/>
              <a:t/>
            </a:r>
            <a:br>
              <a:rPr lang="ru-RU" dirty="0"/>
            </a:br>
            <a:r>
              <a:rPr lang="ru-RU" sz="2700" b="1" u="sng" dirty="0">
                <a:solidFill>
                  <a:srgbClr val="002060"/>
                </a:solidFill>
              </a:rPr>
              <a:t>Николай Геннадьевич Басов </a:t>
            </a:r>
            <a:r>
              <a:rPr lang="ru-RU" sz="2700" b="1" u="sng" dirty="0">
                <a:solidFill>
                  <a:schemeClr val="accent4">
                    <a:lumMod val="50000"/>
                  </a:schemeClr>
                </a:solidFill>
              </a:rPr>
              <a:t/>
            </a:r>
            <a:br>
              <a:rPr lang="ru-RU" sz="2700" b="1" u="sng" dirty="0">
                <a:solidFill>
                  <a:schemeClr val="accent4">
                    <a:lumMod val="50000"/>
                  </a:schemeClr>
                </a:solidFill>
              </a:rPr>
            </a:br>
            <a:r>
              <a:rPr lang="ru-RU" sz="2700" b="1" dirty="0">
                <a:solidFill>
                  <a:srgbClr val="FF0000"/>
                </a:solidFill>
              </a:rPr>
              <a:t>1964 г. Физика</a:t>
            </a:r>
          </a:p>
        </p:txBody>
      </p:sp>
      <p:sp>
        <p:nvSpPr>
          <p:cNvPr id="3" name="Текст 2"/>
          <p:cNvSpPr>
            <a:spLocks noGrp="1"/>
          </p:cNvSpPr>
          <p:nvPr>
            <p:ph type="body" idx="2"/>
          </p:nvPr>
        </p:nvSpPr>
        <p:spPr>
          <a:xfrm>
            <a:off x="457200" y="1844824"/>
            <a:ext cx="3826768" cy="4281339"/>
          </a:xfrm>
        </p:spPr>
        <p:txBody>
          <a:bodyPr>
            <a:noAutofit/>
          </a:bodyPr>
          <a:lstStyle/>
          <a:p>
            <a:r>
              <a:rPr lang="ru-RU" sz="1800" b="1" dirty="0">
                <a:solidFill>
                  <a:schemeClr val="bg1">
                    <a:lumMod val="95000"/>
                    <a:lumOff val="5000"/>
                  </a:schemeClr>
                </a:solidFill>
              </a:rPr>
              <a:t>Профессор, директор Физического института  Академии Наук СССР,  Лауреат Ленинской премии за исследования по созданию молекулярных осцилляторов и парамагнитных усилителей, исследовал возможности применения лазеров для получения термоядерной плазмы. Совместно с А. М. Прохоровым и Чарльзом </a:t>
            </a:r>
            <a:r>
              <a:rPr lang="ru-RU" sz="1800" b="1" dirty="0" err="1">
                <a:solidFill>
                  <a:schemeClr val="bg1">
                    <a:lumMod val="95000"/>
                    <a:lumOff val="5000"/>
                  </a:schemeClr>
                </a:solidFill>
              </a:rPr>
              <a:t>Таунсом</a:t>
            </a:r>
            <a:r>
              <a:rPr lang="ru-RU" sz="1800" b="1" dirty="0">
                <a:solidFill>
                  <a:schemeClr val="bg1">
                    <a:lumMod val="95000"/>
                    <a:lumOff val="5000"/>
                  </a:schemeClr>
                </a:solidFill>
              </a:rPr>
              <a:t>  получает Нобелевскую премию по физике за разработку принципа действия лазера и мазера. </a:t>
            </a:r>
          </a:p>
        </p:txBody>
      </p:sp>
      <p:pic>
        <p:nvPicPr>
          <p:cNvPr id="5" name="Объект 4" descr="http://class-fizika.narod.ru/phys/basov.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99992" y="764705"/>
            <a:ext cx="3888431" cy="5112568"/>
          </a:xfrm>
          <a:prstGeom prst="rect">
            <a:avLst/>
          </a:prstGeom>
          <a:noFill/>
          <a:ln>
            <a:noFill/>
          </a:ln>
        </p:spPr>
      </p:pic>
    </p:spTree>
    <p:extLst>
      <p:ext uri="{BB962C8B-B14F-4D97-AF65-F5344CB8AC3E}">
        <p14:creationId xmlns:p14="http://schemas.microsoft.com/office/powerpoint/2010/main" val="77678980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754760" cy="1211734"/>
          </a:xfrm>
        </p:spPr>
        <p:txBody>
          <a:bodyPr>
            <a:normAutofit fontScale="90000"/>
          </a:bodyPr>
          <a:lstStyle/>
          <a:p>
            <a:pPr algn="ctr"/>
            <a:r>
              <a:rPr lang="ru-RU" sz="2700" b="1" u="sng" dirty="0">
                <a:solidFill>
                  <a:srgbClr val="002060"/>
                </a:solidFill>
              </a:rPr>
              <a:t>Александр Михайлович Прохоров </a:t>
            </a:r>
            <a:r>
              <a:rPr lang="ru-RU" sz="2700" b="1" u="sng" dirty="0">
                <a:solidFill>
                  <a:schemeClr val="accent4">
                    <a:lumMod val="50000"/>
                  </a:schemeClr>
                </a:solidFill>
              </a:rPr>
              <a:t/>
            </a:r>
            <a:br>
              <a:rPr lang="ru-RU" sz="2700" b="1" u="sng" dirty="0">
                <a:solidFill>
                  <a:schemeClr val="accent4">
                    <a:lumMod val="50000"/>
                  </a:schemeClr>
                </a:solidFill>
              </a:rPr>
            </a:br>
            <a:r>
              <a:rPr lang="ru-RU" sz="2700" b="1" dirty="0">
                <a:solidFill>
                  <a:srgbClr val="FF0000"/>
                </a:solidFill>
              </a:rPr>
              <a:t>1964 г. Физика</a:t>
            </a:r>
          </a:p>
        </p:txBody>
      </p:sp>
      <p:sp>
        <p:nvSpPr>
          <p:cNvPr id="3" name="Текст 2"/>
          <p:cNvSpPr>
            <a:spLocks noGrp="1"/>
          </p:cNvSpPr>
          <p:nvPr>
            <p:ph type="body" idx="2"/>
          </p:nvPr>
        </p:nvSpPr>
        <p:spPr>
          <a:xfrm>
            <a:off x="683568" y="1556792"/>
            <a:ext cx="3816424" cy="4602163"/>
          </a:xfrm>
        </p:spPr>
        <p:txBody>
          <a:bodyPr>
            <a:noAutofit/>
          </a:bodyPr>
          <a:lstStyle/>
          <a:p>
            <a:r>
              <a:rPr lang="ru-RU" sz="1800" b="1" dirty="0">
                <a:solidFill>
                  <a:schemeClr val="bg1">
                    <a:lumMod val="95000"/>
                    <a:lumOff val="5000"/>
                  </a:schemeClr>
                </a:solidFill>
              </a:rPr>
              <a:t>Действительный член Российской Академии Наук, главный редактор "Большой Советской Энциклопедии",  основатель Института общей физики РАН, лауреат Ленинской и Государственных премий в области науки и техники и Нобелевской Премии по физике, создатель квантовой электроники. Совместно с  Н.Г. Басовым и Чарльзом </a:t>
            </a:r>
            <a:r>
              <a:rPr lang="ru-RU" sz="1800" b="1" dirty="0" err="1">
                <a:solidFill>
                  <a:schemeClr val="bg1">
                    <a:lumMod val="95000"/>
                    <a:lumOff val="5000"/>
                  </a:schemeClr>
                </a:solidFill>
              </a:rPr>
              <a:t>Таунсом</a:t>
            </a:r>
            <a:r>
              <a:rPr lang="ru-RU" sz="1800" b="1" dirty="0">
                <a:solidFill>
                  <a:schemeClr val="bg1">
                    <a:lumMod val="95000"/>
                    <a:lumOff val="5000"/>
                  </a:schemeClr>
                </a:solidFill>
              </a:rPr>
              <a:t>  получил  Нобелевскую премию по физике за разработку принципа действия лазера и мазера. </a:t>
            </a:r>
          </a:p>
        </p:txBody>
      </p:sp>
      <p:pic>
        <p:nvPicPr>
          <p:cNvPr id="5" name="Объект 4" descr="http://class-fizika.narod.ru/phys/proh.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32040" y="1052736"/>
            <a:ext cx="3744415" cy="5184576"/>
          </a:xfrm>
          <a:prstGeom prst="rect">
            <a:avLst/>
          </a:prstGeom>
          <a:noFill/>
          <a:ln>
            <a:noFill/>
          </a:ln>
        </p:spPr>
      </p:pic>
    </p:spTree>
    <p:extLst>
      <p:ext uri="{BB962C8B-B14F-4D97-AF65-F5344CB8AC3E}">
        <p14:creationId xmlns:p14="http://schemas.microsoft.com/office/powerpoint/2010/main" val="6830440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250704" cy="1715790"/>
          </a:xfrm>
        </p:spPr>
        <p:txBody>
          <a:bodyPr>
            <a:normAutofit fontScale="90000"/>
          </a:bodyPr>
          <a:lstStyle/>
          <a:p>
            <a:pPr algn="ctr"/>
            <a:r>
              <a:rPr lang="ru-RU" sz="2700" b="1" u="sng" dirty="0">
                <a:solidFill>
                  <a:srgbClr val="002060"/>
                </a:solidFill>
              </a:rPr>
              <a:t>Михаил Александрович Шолохов </a:t>
            </a:r>
            <a:br>
              <a:rPr lang="ru-RU" sz="2700" b="1" u="sng" dirty="0">
                <a:solidFill>
                  <a:srgbClr val="002060"/>
                </a:solidFill>
              </a:rPr>
            </a:br>
            <a:r>
              <a:rPr lang="ru-RU" sz="2700" b="1" dirty="0">
                <a:solidFill>
                  <a:srgbClr val="FF0000"/>
                </a:solidFill>
              </a:rPr>
              <a:t>1965 г. Литература</a:t>
            </a:r>
          </a:p>
        </p:txBody>
      </p:sp>
      <p:sp>
        <p:nvSpPr>
          <p:cNvPr id="3" name="Текст 2"/>
          <p:cNvSpPr>
            <a:spLocks noGrp="1"/>
          </p:cNvSpPr>
          <p:nvPr>
            <p:ph type="body" idx="2"/>
          </p:nvPr>
        </p:nvSpPr>
        <p:spPr>
          <a:xfrm>
            <a:off x="251520" y="1988840"/>
            <a:ext cx="3888432" cy="4248472"/>
          </a:xfrm>
        </p:spPr>
        <p:txBody>
          <a:bodyPr>
            <a:noAutofit/>
          </a:bodyPr>
          <a:lstStyle/>
          <a:p>
            <a:r>
              <a:rPr lang="ru-RU" sz="1800" b="1" dirty="0" smtClean="0">
                <a:solidFill>
                  <a:schemeClr val="bg1">
                    <a:lumMod val="95000"/>
                    <a:lumOff val="5000"/>
                  </a:schemeClr>
                </a:solidFill>
              </a:rPr>
              <a:t>Советский </a:t>
            </a:r>
            <a:r>
              <a:rPr lang="ru-RU" sz="1800" b="1" dirty="0">
                <a:solidFill>
                  <a:schemeClr val="bg1">
                    <a:lumMod val="95000"/>
                    <a:lumOff val="5000"/>
                  </a:schemeClr>
                </a:solidFill>
              </a:rPr>
              <a:t>писатель. Академик АН СССР (1939). Дважды Герой Социалистического Труда (1967, 1980</a:t>
            </a:r>
            <a:r>
              <a:rPr lang="ru-RU" sz="1800" b="1" dirty="0" smtClean="0">
                <a:solidFill>
                  <a:schemeClr val="bg1">
                    <a:lumMod val="95000"/>
                    <a:lumOff val="5000"/>
                  </a:schemeClr>
                </a:solidFill>
              </a:rPr>
              <a:t>).</a:t>
            </a:r>
            <a:r>
              <a:rPr lang="ru-RU" sz="1800" b="1" dirty="0">
                <a:solidFill>
                  <a:schemeClr val="bg1">
                    <a:lumMod val="95000"/>
                    <a:lumOff val="5000"/>
                  </a:schemeClr>
                </a:solidFill>
              </a:rPr>
              <a:t>Автор произведений:</a:t>
            </a:r>
          </a:p>
          <a:p>
            <a:r>
              <a:rPr lang="ru-RU" sz="1800" b="1" dirty="0" smtClean="0">
                <a:solidFill>
                  <a:schemeClr val="bg1">
                    <a:lumMod val="95000"/>
                    <a:lumOff val="5000"/>
                  </a:schemeClr>
                </a:solidFill>
              </a:rPr>
              <a:t>«</a:t>
            </a:r>
            <a:r>
              <a:rPr lang="ru-RU" sz="1800" b="1" dirty="0">
                <a:solidFill>
                  <a:schemeClr val="bg1">
                    <a:lumMod val="95000"/>
                    <a:lumOff val="5000"/>
                  </a:schemeClr>
                </a:solidFill>
              </a:rPr>
              <a:t>Донские рассказы</a:t>
            </a:r>
            <a:r>
              <a:rPr lang="ru-RU" sz="1800" b="1" dirty="0" smtClean="0">
                <a:solidFill>
                  <a:schemeClr val="bg1">
                    <a:lumMod val="95000"/>
                    <a:lumOff val="5000"/>
                  </a:schemeClr>
                </a:solidFill>
              </a:rPr>
              <a:t>»,    </a:t>
            </a:r>
            <a:r>
              <a:rPr lang="ru-RU" sz="1800" b="1" dirty="0">
                <a:solidFill>
                  <a:schemeClr val="bg1">
                    <a:lumMod val="95000"/>
                    <a:lumOff val="5000"/>
                  </a:schemeClr>
                </a:solidFill>
              </a:rPr>
              <a:t>«Лазоревая степь</a:t>
            </a:r>
            <a:r>
              <a:rPr lang="ru-RU" sz="1800" b="1" dirty="0" smtClean="0">
                <a:solidFill>
                  <a:schemeClr val="bg1">
                    <a:lumMod val="95000"/>
                    <a:lumOff val="5000"/>
                  </a:schemeClr>
                </a:solidFill>
              </a:rPr>
              <a:t>»,    </a:t>
            </a:r>
            <a:r>
              <a:rPr lang="ru-RU" sz="1800" b="1" dirty="0">
                <a:solidFill>
                  <a:schemeClr val="bg1">
                    <a:lumMod val="95000"/>
                    <a:lumOff val="5000"/>
                  </a:schemeClr>
                </a:solidFill>
              </a:rPr>
              <a:t>«Тихий Дон</a:t>
            </a:r>
            <a:r>
              <a:rPr lang="ru-RU" sz="1800" b="1" dirty="0" smtClean="0">
                <a:solidFill>
                  <a:schemeClr val="bg1">
                    <a:lumMod val="95000"/>
                    <a:lumOff val="5000"/>
                  </a:schemeClr>
                </a:solidFill>
              </a:rPr>
              <a:t>»,   </a:t>
            </a:r>
            <a:r>
              <a:rPr lang="ru-RU" sz="1800" b="1" dirty="0">
                <a:solidFill>
                  <a:schemeClr val="bg1">
                    <a:lumMod val="95000"/>
                    <a:lumOff val="5000"/>
                  </a:schemeClr>
                </a:solidFill>
              </a:rPr>
              <a:t>«Поднятая целина</a:t>
            </a:r>
            <a:r>
              <a:rPr lang="ru-RU" sz="1800" b="1" dirty="0" smtClean="0">
                <a:solidFill>
                  <a:schemeClr val="bg1">
                    <a:lumMod val="95000"/>
                    <a:lumOff val="5000"/>
                  </a:schemeClr>
                </a:solidFill>
              </a:rPr>
              <a:t>»,    </a:t>
            </a:r>
            <a:r>
              <a:rPr lang="ru-RU" sz="1800" b="1" dirty="0">
                <a:solidFill>
                  <a:schemeClr val="bg1">
                    <a:lumMod val="95000"/>
                    <a:lumOff val="5000"/>
                  </a:schemeClr>
                </a:solidFill>
              </a:rPr>
              <a:t>«Они сражались за Родину</a:t>
            </a:r>
            <a:r>
              <a:rPr lang="ru-RU" sz="1800" b="1" dirty="0" smtClean="0">
                <a:solidFill>
                  <a:schemeClr val="bg1">
                    <a:lumMod val="95000"/>
                    <a:lumOff val="5000"/>
                  </a:schemeClr>
                </a:solidFill>
              </a:rPr>
              <a:t>»,    </a:t>
            </a:r>
            <a:r>
              <a:rPr lang="ru-RU" sz="1800" b="1" dirty="0">
                <a:solidFill>
                  <a:schemeClr val="bg1">
                    <a:lumMod val="95000"/>
                    <a:lumOff val="5000"/>
                  </a:schemeClr>
                </a:solidFill>
              </a:rPr>
              <a:t>«Судьба человека</a:t>
            </a:r>
            <a:r>
              <a:rPr lang="ru-RU" sz="1800" b="1" dirty="0" smtClean="0">
                <a:solidFill>
                  <a:schemeClr val="bg1">
                    <a:lumMod val="95000"/>
                    <a:lumOff val="5000"/>
                  </a:schemeClr>
                </a:solidFill>
              </a:rPr>
              <a:t>»,    </a:t>
            </a:r>
            <a:r>
              <a:rPr lang="ru-RU" sz="1800" b="1" dirty="0">
                <a:solidFill>
                  <a:schemeClr val="bg1">
                    <a:lumMod val="95000"/>
                    <a:lumOff val="5000"/>
                  </a:schemeClr>
                </a:solidFill>
              </a:rPr>
              <a:t>«Наука ненависти</a:t>
            </a:r>
            <a:r>
              <a:rPr lang="ru-RU" sz="1800" b="1" dirty="0" smtClean="0">
                <a:solidFill>
                  <a:schemeClr val="bg1">
                    <a:lumMod val="95000"/>
                    <a:lumOff val="5000"/>
                  </a:schemeClr>
                </a:solidFill>
              </a:rPr>
              <a:t>»,    </a:t>
            </a:r>
            <a:r>
              <a:rPr lang="ru-RU" sz="1800" b="1" dirty="0">
                <a:solidFill>
                  <a:schemeClr val="bg1">
                    <a:lumMod val="95000"/>
                    <a:lumOff val="5000"/>
                  </a:schemeClr>
                </a:solidFill>
              </a:rPr>
              <a:t>«Слово о Родине</a:t>
            </a:r>
            <a:r>
              <a:rPr lang="ru-RU" sz="1800" b="1" dirty="0" smtClean="0">
                <a:solidFill>
                  <a:schemeClr val="bg1">
                    <a:lumMod val="95000"/>
                    <a:lumOff val="5000"/>
                  </a:schemeClr>
                </a:solidFill>
              </a:rPr>
              <a:t>»,    </a:t>
            </a:r>
            <a:r>
              <a:rPr lang="ru-RU" sz="1800" b="1" dirty="0">
                <a:solidFill>
                  <a:schemeClr val="bg1">
                    <a:lumMod val="95000"/>
                    <a:lumOff val="5000"/>
                  </a:schemeClr>
                </a:solidFill>
              </a:rPr>
              <a:t>«</a:t>
            </a:r>
            <a:r>
              <a:rPr lang="ru-RU" sz="1800" b="1" dirty="0" err="1">
                <a:solidFill>
                  <a:schemeClr val="bg1">
                    <a:lumMod val="95000"/>
                    <a:lumOff val="5000"/>
                  </a:schemeClr>
                </a:solidFill>
              </a:rPr>
              <a:t>Нахалёнок</a:t>
            </a:r>
            <a:r>
              <a:rPr lang="ru-RU" sz="1800" b="1" dirty="0" smtClean="0">
                <a:solidFill>
                  <a:schemeClr val="bg1">
                    <a:lumMod val="95000"/>
                    <a:lumOff val="5000"/>
                  </a:schemeClr>
                </a:solidFill>
              </a:rPr>
              <a:t>».</a:t>
            </a:r>
          </a:p>
          <a:p>
            <a:r>
              <a:rPr lang="ru-RU" sz="1800" b="1" dirty="0" smtClean="0">
                <a:solidFill>
                  <a:schemeClr val="bg1">
                    <a:lumMod val="95000"/>
                    <a:lumOff val="5000"/>
                  </a:schemeClr>
                </a:solidFill>
              </a:rPr>
              <a:t>В </a:t>
            </a:r>
            <a:r>
              <a:rPr lang="ru-RU" sz="1800" b="1" dirty="0">
                <a:solidFill>
                  <a:schemeClr val="bg1">
                    <a:lumMod val="95000"/>
                    <a:lumOff val="5000"/>
                  </a:schemeClr>
                </a:solidFill>
              </a:rPr>
              <a:t>1965 году Шолохову М.А. присуждается Нобелевская премия за роман «Тихий Дон», «за художественную силу и цельность эпоса о Донском казачестве в переломное для России время</a:t>
            </a:r>
            <a:r>
              <a:rPr lang="ru-RU" sz="1800" b="1" dirty="0" smtClean="0">
                <a:solidFill>
                  <a:schemeClr val="bg1">
                    <a:lumMod val="95000"/>
                    <a:lumOff val="5000"/>
                  </a:schemeClr>
                </a:solidFill>
              </a:rPr>
              <a:t>».</a:t>
            </a:r>
            <a:endParaRPr lang="ru-RU" sz="1800" b="1" dirty="0">
              <a:solidFill>
                <a:schemeClr val="bg1">
                  <a:lumMod val="95000"/>
                  <a:lumOff val="5000"/>
                </a:schemeClr>
              </a:solidFill>
            </a:endParaRPr>
          </a:p>
        </p:txBody>
      </p:sp>
      <p:pic>
        <p:nvPicPr>
          <p:cNvPr id="5" name="Объект 4" descr="http://class-fizika.narod.ru/phys/schol.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83968" y="836712"/>
            <a:ext cx="3744415" cy="5040560"/>
          </a:xfrm>
          <a:prstGeom prst="rect">
            <a:avLst/>
          </a:prstGeom>
          <a:noFill/>
          <a:ln>
            <a:noFill/>
          </a:ln>
        </p:spPr>
      </p:pic>
    </p:spTree>
    <p:extLst>
      <p:ext uri="{BB962C8B-B14F-4D97-AF65-F5344CB8AC3E}">
        <p14:creationId xmlns:p14="http://schemas.microsoft.com/office/powerpoint/2010/main" val="282302765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22712" cy="1571774"/>
          </a:xfrm>
        </p:spPr>
        <p:txBody>
          <a:bodyPr>
            <a:normAutofit/>
          </a:bodyPr>
          <a:lstStyle/>
          <a:p>
            <a:pPr algn="ctr"/>
            <a:r>
              <a:rPr lang="ru-RU" sz="2400" b="1" u="sng" dirty="0">
                <a:solidFill>
                  <a:srgbClr val="002060"/>
                </a:solidFill>
              </a:rPr>
              <a:t>Александр Исаевич Солженицын </a:t>
            </a:r>
            <a:br>
              <a:rPr lang="ru-RU" sz="2400" b="1" u="sng" dirty="0">
                <a:solidFill>
                  <a:srgbClr val="002060"/>
                </a:solidFill>
              </a:rPr>
            </a:br>
            <a:r>
              <a:rPr lang="ru-RU" sz="2700" b="1" dirty="0">
                <a:solidFill>
                  <a:srgbClr val="FF0000"/>
                </a:solidFill>
              </a:rPr>
              <a:t>1970 г. Литература</a:t>
            </a:r>
          </a:p>
        </p:txBody>
      </p:sp>
      <p:sp>
        <p:nvSpPr>
          <p:cNvPr id="3" name="Текст 2"/>
          <p:cNvSpPr>
            <a:spLocks noGrp="1"/>
          </p:cNvSpPr>
          <p:nvPr>
            <p:ph type="body" idx="2"/>
          </p:nvPr>
        </p:nvSpPr>
        <p:spPr>
          <a:xfrm>
            <a:off x="251520" y="1988840"/>
            <a:ext cx="4248472" cy="4536504"/>
          </a:xfrm>
        </p:spPr>
        <p:txBody>
          <a:bodyPr>
            <a:normAutofit/>
          </a:bodyPr>
          <a:lstStyle/>
          <a:p>
            <a:r>
              <a:rPr lang="ru-RU" sz="1800" b="1" dirty="0">
                <a:solidFill>
                  <a:schemeClr val="bg1">
                    <a:lumMod val="95000"/>
                    <a:lumOff val="5000"/>
                  </a:schemeClr>
                </a:solidFill>
              </a:rPr>
              <a:t>За несогласие с официальной политикой  был исключен из Союза писателей СССР. Его произведения печатались за границей. В 1970 Солженицын был удостоен Нобелевской премии по </a:t>
            </a:r>
            <a:r>
              <a:rPr lang="ru-RU" sz="1800" b="1" dirty="0" smtClean="0">
                <a:solidFill>
                  <a:schemeClr val="bg1">
                    <a:lumMod val="95000"/>
                    <a:lumOff val="5000"/>
                  </a:schemeClr>
                </a:solidFill>
              </a:rPr>
              <a:t>литературе «</a:t>
            </a:r>
            <a:r>
              <a:rPr lang="ru-RU" sz="1800" b="1" dirty="0">
                <a:solidFill>
                  <a:schemeClr val="bg1">
                    <a:lumMod val="95000"/>
                    <a:lumOff val="5000"/>
                  </a:schemeClr>
                </a:solidFill>
              </a:rPr>
              <a:t>за нравственную силу, с которой он следовал непреложным традициям русской литературы» . </a:t>
            </a:r>
            <a:r>
              <a:rPr lang="ru-RU" sz="1800" b="1" dirty="0">
                <a:solidFill>
                  <a:schemeClr val="bg1">
                    <a:lumMod val="95000"/>
                    <a:lumOff val="5000"/>
                  </a:schemeClr>
                </a:solidFill>
              </a:rPr>
              <a:t>В 1973 во Франции вышел в свет 1-й том «Архипелага ГУЛАГ». В 1974  был арестован, обвинен в «измене родине», лишен советского гражданства и без суда вывезен из страны. </a:t>
            </a:r>
          </a:p>
        </p:txBody>
      </p:sp>
      <p:pic>
        <p:nvPicPr>
          <p:cNvPr id="5" name="Объект 4" descr="http://class-fizika.narod.ru/phys/sol.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16016" y="836712"/>
            <a:ext cx="3672407" cy="5184576"/>
          </a:xfrm>
          <a:prstGeom prst="rect">
            <a:avLst/>
          </a:prstGeom>
          <a:noFill/>
          <a:ln>
            <a:noFill/>
          </a:ln>
        </p:spPr>
      </p:pic>
    </p:spTree>
    <p:extLst>
      <p:ext uri="{BB962C8B-B14F-4D97-AF65-F5344CB8AC3E}">
        <p14:creationId xmlns:p14="http://schemas.microsoft.com/office/powerpoint/2010/main" val="2359861305"/>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94720" cy="1931814"/>
          </a:xfrm>
        </p:spPr>
        <p:txBody>
          <a:bodyPr>
            <a:normAutofit fontScale="90000"/>
          </a:bodyPr>
          <a:lstStyle/>
          <a:p>
            <a:pPr algn="ctr"/>
            <a:r>
              <a:rPr lang="ru-RU" sz="2700" b="1" u="sng" dirty="0">
                <a:solidFill>
                  <a:srgbClr val="002060"/>
                </a:solidFill>
              </a:rPr>
              <a:t>Андрей Дмитриевич Сахаров </a:t>
            </a:r>
            <a:br>
              <a:rPr lang="ru-RU" sz="2700" b="1" u="sng" dirty="0">
                <a:solidFill>
                  <a:srgbClr val="002060"/>
                </a:solidFill>
              </a:rPr>
            </a:br>
            <a:r>
              <a:rPr lang="ru-RU" sz="2700" b="1" dirty="0">
                <a:solidFill>
                  <a:srgbClr val="FF0000"/>
                </a:solidFill>
              </a:rPr>
              <a:t>1975 г. Премия мира</a:t>
            </a:r>
          </a:p>
        </p:txBody>
      </p:sp>
      <p:sp>
        <p:nvSpPr>
          <p:cNvPr id="3" name="Текст 2"/>
          <p:cNvSpPr>
            <a:spLocks noGrp="1"/>
          </p:cNvSpPr>
          <p:nvPr>
            <p:ph type="body" idx="2"/>
          </p:nvPr>
        </p:nvSpPr>
        <p:spPr>
          <a:xfrm>
            <a:off x="457200" y="2276872"/>
            <a:ext cx="3970784" cy="4320480"/>
          </a:xfrm>
        </p:spPr>
        <p:txBody>
          <a:bodyPr>
            <a:normAutofit fontScale="92500" lnSpcReduction="10000"/>
          </a:bodyPr>
          <a:lstStyle/>
          <a:p>
            <a:r>
              <a:rPr lang="ru-RU" sz="1900" b="1" dirty="0" smtClean="0">
                <a:solidFill>
                  <a:schemeClr val="bg1">
                    <a:lumMod val="95000"/>
                    <a:lumOff val="5000"/>
                  </a:schemeClr>
                </a:solidFill>
              </a:rPr>
              <a:t>Советский </a:t>
            </a:r>
            <a:r>
              <a:rPr lang="ru-RU" sz="1900" b="1" dirty="0">
                <a:solidFill>
                  <a:schemeClr val="bg1">
                    <a:lumMod val="95000"/>
                    <a:lumOff val="5000"/>
                  </a:schemeClr>
                </a:solidFill>
              </a:rPr>
              <a:t>физик, академик АН СССР, один из создателей первой советской водородной бомбы. Впоследствии — общественный деятель, диссидент и правозащитник; народный депутат </a:t>
            </a:r>
            <a:r>
              <a:rPr lang="ru-RU" sz="1900" b="1" dirty="0" smtClean="0">
                <a:solidFill>
                  <a:schemeClr val="bg1">
                    <a:lumMod val="95000"/>
                    <a:lumOff val="5000"/>
                  </a:schemeClr>
                </a:solidFill>
              </a:rPr>
              <a:t>СССР. </a:t>
            </a:r>
            <a:r>
              <a:rPr lang="ru-RU" sz="1900" b="1" dirty="0">
                <a:solidFill>
                  <a:schemeClr val="bg1">
                    <a:lumMod val="95000"/>
                    <a:lumOff val="5000"/>
                  </a:schemeClr>
                </a:solidFill>
              </a:rPr>
              <a:t>Вместе с Таммом   участвовал в  исследованиях управляемой термоядерной реакции</a:t>
            </a:r>
            <a:r>
              <a:rPr lang="ru-RU" sz="1900" b="1" dirty="0" smtClean="0">
                <a:solidFill>
                  <a:schemeClr val="bg1">
                    <a:lumMod val="95000"/>
                    <a:lumOff val="5000"/>
                  </a:schemeClr>
                </a:solidFill>
              </a:rPr>
              <a:t>. Награжден  Нобелевской премией «</a:t>
            </a:r>
            <a:r>
              <a:rPr lang="ru-RU" sz="1900" b="1" dirty="0">
                <a:solidFill>
                  <a:schemeClr val="bg1">
                    <a:lumMod val="95000"/>
                    <a:lumOff val="5000"/>
                  </a:schemeClr>
                </a:solidFill>
              </a:rPr>
              <a:t>За бесстрашную поддержку фундаментальных принципов мира между людьми и мужественную борьбу со злоупотреблением властью и любыми формами подавления человеческого достоинства».</a:t>
            </a:r>
          </a:p>
          <a:p>
            <a:endParaRPr lang="ru-RU" sz="1800" b="1" dirty="0">
              <a:solidFill>
                <a:schemeClr val="bg1">
                  <a:lumMod val="95000"/>
                  <a:lumOff val="5000"/>
                </a:schemeClr>
              </a:solidFill>
            </a:endParaRPr>
          </a:p>
          <a:p>
            <a:endParaRPr lang="ru-RU" dirty="0"/>
          </a:p>
        </p:txBody>
      </p:sp>
      <p:pic>
        <p:nvPicPr>
          <p:cNvPr id="5" name="Объект 4" descr="http://class-fizika.narod.ru/phys/sah.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32040" y="1052736"/>
            <a:ext cx="3816424" cy="5328591"/>
          </a:xfrm>
          <a:prstGeom prst="rect">
            <a:avLst/>
          </a:prstGeom>
          <a:noFill/>
          <a:ln>
            <a:noFill/>
          </a:ln>
        </p:spPr>
      </p:pic>
    </p:spTree>
    <p:extLst>
      <p:ext uri="{BB962C8B-B14F-4D97-AF65-F5344CB8AC3E}">
        <p14:creationId xmlns:p14="http://schemas.microsoft.com/office/powerpoint/2010/main" val="959999442"/>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94720" cy="1427758"/>
          </a:xfrm>
        </p:spPr>
        <p:txBody>
          <a:bodyPr>
            <a:normAutofit/>
          </a:bodyPr>
          <a:lstStyle/>
          <a:p>
            <a:pPr algn="ctr"/>
            <a:r>
              <a:rPr lang="ru-RU" sz="2400" b="1" u="sng" dirty="0">
                <a:solidFill>
                  <a:srgbClr val="002060"/>
                </a:solidFill>
              </a:rPr>
              <a:t>Леонид Витальевич Канторович</a:t>
            </a:r>
            <a:r>
              <a:rPr lang="ru-RU" sz="2400" b="1" u="sng" dirty="0">
                <a:solidFill>
                  <a:schemeClr val="accent4">
                    <a:lumMod val="50000"/>
                  </a:schemeClr>
                </a:solidFill>
              </a:rPr>
              <a:t/>
            </a:r>
            <a:br>
              <a:rPr lang="ru-RU" sz="2400" b="1" u="sng" dirty="0">
                <a:solidFill>
                  <a:schemeClr val="accent4">
                    <a:lumMod val="50000"/>
                  </a:schemeClr>
                </a:solidFill>
              </a:rPr>
            </a:br>
            <a:r>
              <a:rPr lang="ru-RU" sz="2700" b="1" dirty="0">
                <a:solidFill>
                  <a:srgbClr val="FF0000"/>
                </a:solidFill>
              </a:rPr>
              <a:t>1975 г. Экономика</a:t>
            </a:r>
          </a:p>
        </p:txBody>
      </p:sp>
      <p:sp>
        <p:nvSpPr>
          <p:cNvPr id="3" name="Текст 2"/>
          <p:cNvSpPr>
            <a:spLocks noGrp="1"/>
          </p:cNvSpPr>
          <p:nvPr>
            <p:ph type="body" idx="2"/>
          </p:nvPr>
        </p:nvSpPr>
        <p:spPr>
          <a:xfrm>
            <a:off x="457200" y="2276872"/>
            <a:ext cx="3106688" cy="3849291"/>
          </a:xfrm>
        </p:spPr>
        <p:txBody>
          <a:bodyPr>
            <a:normAutofit/>
          </a:bodyPr>
          <a:lstStyle/>
          <a:p>
            <a:r>
              <a:rPr lang="ru-RU" sz="1800" b="1" dirty="0" err="1">
                <a:solidFill>
                  <a:schemeClr val="bg1">
                    <a:lumMod val="95000"/>
                    <a:lumOff val="5000"/>
                  </a:schemeClr>
                </a:solidFill>
              </a:rPr>
              <a:t>Л.В.Канторович</a:t>
            </a:r>
            <a:r>
              <a:rPr lang="ru-RU" sz="1800" b="1" dirty="0">
                <a:solidFill>
                  <a:schemeClr val="bg1">
                    <a:lumMod val="95000"/>
                    <a:lumOff val="5000"/>
                  </a:schemeClr>
                </a:solidFill>
              </a:rPr>
              <a:t> советский математик и экономист, пионер и один из создателей линейного </a:t>
            </a:r>
            <a:r>
              <a:rPr lang="ru-RU" sz="1800" b="1" dirty="0" smtClean="0">
                <a:solidFill>
                  <a:schemeClr val="bg1">
                    <a:lumMod val="95000"/>
                    <a:lumOff val="5000"/>
                  </a:schemeClr>
                </a:solidFill>
              </a:rPr>
              <a:t>программирования. Был </a:t>
            </a:r>
            <a:r>
              <a:rPr lang="ru-RU" sz="1800" b="1" dirty="0">
                <a:solidFill>
                  <a:schemeClr val="bg1">
                    <a:lumMod val="95000"/>
                    <a:lumOff val="5000"/>
                  </a:schemeClr>
                </a:solidFill>
              </a:rPr>
              <a:t>удостоен Нобелевской премии по экономике (совместно с американским экономистом </a:t>
            </a:r>
            <a:r>
              <a:rPr lang="ru-RU" sz="1800" b="1" dirty="0" err="1">
                <a:solidFill>
                  <a:schemeClr val="bg1">
                    <a:lumMod val="95000"/>
                    <a:lumOff val="5000"/>
                  </a:schemeClr>
                </a:solidFill>
              </a:rPr>
              <a:t>Т.Купмансом</a:t>
            </a:r>
            <a:r>
              <a:rPr lang="ru-RU" sz="1800" b="1" dirty="0">
                <a:solidFill>
                  <a:schemeClr val="bg1">
                    <a:lumMod val="95000"/>
                    <a:lumOff val="5000"/>
                  </a:schemeClr>
                </a:solidFill>
              </a:rPr>
              <a:t>) за работы по теории </a:t>
            </a:r>
            <a:r>
              <a:rPr lang="ru-RU" sz="1800" b="1" dirty="0" smtClean="0">
                <a:solidFill>
                  <a:schemeClr val="bg1">
                    <a:lumMod val="95000"/>
                    <a:lumOff val="5000"/>
                  </a:schemeClr>
                </a:solidFill>
              </a:rPr>
              <a:t>оптимизации распределения ресурсов.</a:t>
            </a:r>
            <a:endParaRPr lang="ru-RU" sz="1800" b="1" dirty="0">
              <a:solidFill>
                <a:schemeClr val="bg1">
                  <a:lumMod val="95000"/>
                  <a:lumOff val="5000"/>
                </a:schemeClr>
              </a:solidFill>
            </a:endParaRPr>
          </a:p>
        </p:txBody>
      </p:sp>
      <p:pic>
        <p:nvPicPr>
          <p:cNvPr id="5" name="Объект 4" descr="http://class-fizika.narod.ru/phys/kant.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4008" y="1412776"/>
            <a:ext cx="3888431" cy="4824536"/>
          </a:xfrm>
          <a:prstGeom prst="rect">
            <a:avLst/>
          </a:prstGeom>
          <a:noFill/>
          <a:ln>
            <a:noFill/>
          </a:ln>
        </p:spPr>
      </p:pic>
    </p:spTree>
    <p:extLst>
      <p:ext uri="{BB962C8B-B14F-4D97-AF65-F5344CB8AC3E}">
        <p14:creationId xmlns:p14="http://schemas.microsoft.com/office/powerpoint/2010/main" val="400928638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3008313" cy="1296144"/>
          </a:xfrm>
        </p:spPr>
        <p:txBody>
          <a:bodyPr>
            <a:normAutofit/>
          </a:bodyPr>
          <a:lstStyle/>
          <a:p>
            <a:pPr algn="ctr"/>
            <a:r>
              <a:rPr lang="ru-RU" sz="2400" b="1" u="sng" dirty="0">
                <a:solidFill>
                  <a:srgbClr val="002060"/>
                </a:solidFill>
              </a:rPr>
              <a:t>Пётр Леонидович </a:t>
            </a:r>
            <a:r>
              <a:rPr lang="ru-RU" sz="2400" b="1" u="sng" dirty="0" err="1">
                <a:solidFill>
                  <a:srgbClr val="002060"/>
                </a:solidFill>
              </a:rPr>
              <a:t>Капица</a:t>
            </a:r>
            <a:r>
              <a:rPr lang="ru-RU" sz="2400" b="1" u="sng" dirty="0">
                <a:solidFill>
                  <a:srgbClr val="002060"/>
                </a:solidFill>
              </a:rPr>
              <a:t> </a:t>
            </a:r>
            <a:br>
              <a:rPr lang="ru-RU" sz="2400" b="1" u="sng" dirty="0">
                <a:solidFill>
                  <a:srgbClr val="002060"/>
                </a:solidFill>
              </a:rPr>
            </a:br>
            <a:r>
              <a:rPr lang="ru-RU" sz="2400" b="1" dirty="0">
                <a:solidFill>
                  <a:srgbClr val="FF0000"/>
                </a:solidFill>
              </a:rPr>
              <a:t>1978 г. Физика</a:t>
            </a:r>
          </a:p>
        </p:txBody>
      </p:sp>
      <p:sp>
        <p:nvSpPr>
          <p:cNvPr id="3" name="Текст 2"/>
          <p:cNvSpPr>
            <a:spLocks noGrp="1"/>
          </p:cNvSpPr>
          <p:nvPr>
            <p:ph type="body" idx="2"/>
          </p:nvPr>
        </p:nvSpPr>
        <p:spPr>
          <a:xfrm>
            <a:off x="323528" y="1412776"/>
            <a:ext cx="4608512" cy="5040560"/>
          </a:xfrm>
        </p:spPr>
        <p:txBody>
          <a:bodyPr>
            <a:noAutofit/>
          </a:bodyPr>
          <a:lstStyle/>
          <a:p>
            <a:r>
              <a:rPr lang="ru-RU" sz="1800" b="1" dirty="0">
                <a:solidFill>
                  <a:schemeClr val="bg1">
                    <a:lumMod val="95000"/>
                    <a:lumOff val="5000"/>
                  </a:schemeClr>
                </a:solidFill>
              </a:rPr>
              <a:t>Российский физик и инженер, академик АН СССР, Герой Социалистического Труда. Труды по физике магнитных явлений, физике и технике низких температур, квантовой физике конденсированного состояния, электронике и физике плазмы,  разработал импульсный метод создания сверхсильных магнитных полей, изобрел и построил машину для адиабатического охлаждения гелия,  открыл сверхтекучесть жидкого </a:t>
            </a:r>
            <a:r>
              <a:rPr lang="ru-RU" sz="1800" b="1" dirty="0" smtClean="0">
                <a:solidFill>
                  <a:schemeClr val="bg1">
                    <a:lumMod val="95000"/>
                    <a:lumOff val="5000"/>
                  </a:schemeClr>
                </a:solidFill>
              </a:rPr>
              <a:t>гелия</a:t>
            </a:r>
          </a:p>
          <a:p>
            <a:r>
              <a:rPr lang="ru-RU" sz="1800" b="1" dirty="0" smtClean="0">
                <a:solidFill>
                  <a:schemeClr val="bg1">
                    <a:lumMod val="95000"/>
                    <a:lumOff val="5000"/>
                  </a:schemeClr>
                </a:solidFill>
              </a:rPr>
              <a:t>Удостоен </a:t>
            </a:r>
            <a:r>
              <a:rPr lang="ru-RU" sz="1800" b="1" dirty="0">
                <a:solidFill>
                  <a:schemeClr val="bg1">
                    <a:lumMod val="95000"/>
                    <a:lumOff val="5000"/>
                  </a:schemeClr>
                </a:solidFill>
              </a:rPr>
              <a:t>Нобелевской премии по физике  “за фундаментальные изобретения и открытия в области физики низких температур” (совместно с </a:t>
            </a:r>
            <a:r>
              <a:rPr lang="ru-RU" sz="1800" b="1" dirty="0" err="1">
                <a:solidFill>
                  <a:schemeClr val="bg1">
                    <a:lumMod val="95000"/>
                    <a:lumOff val="5000"/>
                  </a:schemeClr>
                </a:solidFill>
              </a:rPr>
              <a:t>Арно</a:t>
            </a:r>
            <a:r>
              <a:rPr lang="ru-RU" sz="1800" b="1" dirty="0">
                <a:solidFill>
                  <a:schemeClr val="bg1">
                    <a:lumMod val="95000"/>
                    <a:lumOff val="5000"/>
                  </a:schemeClr>
                </a:solidFill>
              </a:rPr>
              <a:t> </a:t>
            </a:r>
            <a:r>
              <a:rPr lang="ru-RU" sz="1800" b="1" dirty="0" err="1">
                <a:solidFill>
                  <a:schemeClr val="bg1">
                    <a:lumMod val="95000"/>
                    <a:lumOff val="5000"/>
                  </a:schemeClr>
                </a:solidFill>
              </a:rPr>
              <a:t>Алланом</a:t>
            </a:r>
            <a:r>
              <a:rPr lang="ru-RU" sz="1800" b="1" dirty="0">
                <a:solidFill>
                  <a:schemeClr val="bg1">
                    <a:lumMod val="95000"/>
                    <a:lumOff val="5000"/>
                  </a:schemeClr>
                </a:solidFill>
              </a:rPr>
              <a:t> </a:t>
            </a:r>
            <a:r>
              <a:rPr lang="ru-RU" sz="1800" b="1" dirty="0" err="1">
                <a:solidFill>
                  <a:schemeClr val="bg1">
                    <a:lumMod val="95000"/>
                    <a:lumOff val="5000"/>
                  </a:schemeClr>
                </a:solidFill>
              </a:rPr>
              <a:t>Пензиасом</a:t>
            </a:r>
            <a:r>
              <a:rPr lang="ru-RU" sz="1800" b="1" dirty="0">
                <a:solidFill>
                  <a:schemeClr val="bg1">
                    <a:lumMod val="95000"/>
                    <a:lumOff val="5000"/>
                  </a:schemeClr>
                </a:solidFill>
              </a:rPr>
              <a:t> и Робертом </a:t>
            </a:r>
            <a:r>
              <a:rPr lang="ru-RU" sz="1800" b="1" dirty="0" err="1">
                <a:solidFill>
                  <a:schemeClr val="bg1">
                    <a:lumMod val="95000"/>
                    <a:lumOff val="5000"/>
                  </a:schemeClr>
                </a:solidFill>
              </a:rPr>
              <a:t>Вудроу</a:t>
            </a:r>
            <a:r>
              <a:rPr lang="ru-RU" sz="1800" b="1" dirty="0">
                <a:solidFill>
                  <a:schemeClr val="bg1">
                    <a:lumMod val="95000"/>
                    <a:lumOff val="5000"/>
                  </a:schemeClr>
                </a:solidFill>
              </a:rPr>
              <a:t> Вильсоном.</a:t>
            </a:r>
          </a:p>
        </p:txBody>
      </p:sp>
      <p:pic>
        <p:nvPicPr>
          <p:cNvPr id="5" name="Объект 4" descr="http://class-fizika.narod.ru/phys/kap.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78424" y="1196752"/>
            <a:ext cx="3642048" cy="5040559"/>
          </a:xfrm>
          <a:prstGeom prst="rect">
            <a:avLst/>
          </a:prstGeom>
          <a:noFill/>
          <a:ln>
            <a:noFill/>
          </a:ln>
        </p:spPr>
      </p:pic>
    </p:spTree>
    <p:extLst>
      <p:ext uri="{BB962C8B-B14F-4D97-AF65-F5344CB8AC3E}">
        <p14:creationId xmlns:p14="http://schemas.microsoft.com/office/powerpoint/2010/main" val="424766331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u="sng" dirty="0">
                <a:solidFill>
                  <a:srgbClr val="002060"/>
                </a:solidFill>
              </a:rPr>
              <a:t>Иосиф Бродский </a:t>
            </a:r>
            <a:r>
              <a:rPr lang="ru-RU" sz="2400" b="1" u="sng" dirty="0">
                <a:solidFill>
                  <a:schemeClr val="accent4">
                    <a:lumMod val="50000"/>
                  </a:schemeClr>
                </a:solidFill>
              </a:rPr>
              <a:t/>
            </a:r>
            <a:br>
              <a:rPr lang="ru-RU" sz="2400" b="1" u="sng" dirty="0">
                <a:solidFill>
                  <a:schemeClr val="accent4">
                    <a:lumMod val="50000"/>
                  </a:schemeClr>
                </a:solidFill>
              </a:rPr>
            </a:br>
            <a:r>
              <a:rPr lang="ru-RU" sz="2400" b="1" dirty="0">
                <a:solidFill>
                  <a:srgbClr val="FF0000"/>
                </a:solidFill>
              </a:rPr>
              <a:t>1987 г. Литература</a:t>
            </a:r>
          </a:p>
        </p:txBody>
      </p:sp>
      <p:sp>
        <p:nvSpPr>
          <p:cNvPr id="3" name="Текст 2"/>
          <p:cNvSpPr>
            <a:spLocks noGrp="1"/>
          </p:cNvSpPr>
          <p:nvPr>
            <p:ph type="body" idx="2"/>
          </p:nvPr>
        </p:nvSpPr>
        <p:spPr>
          <a:xfrm>
            <a:off x="457200" y="1524000"/>
            <a:ext cx="3466728" cy="4602163"/>
          </a:xfrm>
        </p:spPr>
        <p:txBody>
          <a:bodyPr>
            <a:normAutofit/>
          </a:bodyPr>
          <a:lstStyle/>
          <a:p>
            <a:r>
              <a:rPr lang="ru-RU" sz="1800" b="1" dirty="0">
                <a:solidFill>
                  <a:schemeClr val="bg1">
                    <a:lumMod val="95000"/>
                    <a:lumOff val="5000"/>
                  </a:schemeClr>
                </a:solidFill>
              </a:rPr>
              <a:t>Известный поэт награжден Нобелевской премией по литературе «за всеохватное авторство, исполненное ясности мысли и поэтической глубины». И. Бродский является одним из самых молодых лауреатов Нобелевской премии за все годы ее присуждения. Эмигрировал в США, на момент присуждения премии уже 15 лет жил заграницей и являлся гражданином США. </a:t>
            </a:r>
          </a:p>
        </p:txBody>
      </p:sp>
      <p:pic>
        <p:nvPicPr>
          <p:cNvPr id="5" name="Объект 4" descr="http://class-fizika.narod.ru/phys/brod.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8024" y="1052737"/>
            <a:ext cx="3384376" cy="4680520"/>
          </a:xfrm>
          <a:prstGeom prst="rect">
            <a:avLst/>
          </a:prstGeom>
          <a:noFill/>
          <a:ln>
            <a:noFill/>
          </a:ln>
        </p:spPr>
      </p:pic>
    </p:spTree>
    <p:extLst>
      <p:ext uri="{BB962C8B-B14F-4D97-AF65-F5344CB8AC3E}">
        <p14:creationId xmlns:p14="http://schemas.microsoft.com/office/powerpoint/2010/main" val="413697931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94720" cy="1787798"/>
          </a:xfrm>
        </p:spPr>
        <p:txBody>
          <a:bodyPr>
            <a:normAutofit fontScale="90000"/>
          </a:bodyPr>
          <a:lstStyle/>
          <a:p>
            <a:pPr algn="ctr"/>
            <a:r>
              <a:rPr lang="ru-RU" dirty="0"/>
              <a:t/>
            </a:r>
            <a:br>
              <a:rPr lang="ru-RU" dirty="0"/>
            </a:br>
            <a:r>
              <a:rPr lang="ru-RU" sz="2700" b="1" u="sng" dirty="0">
                <a:solidFill>
                  <a:srgbClr val="002060"/>
                </a:solidFill>
              </a:rPr>
              <a:t>Михаил Сергеевич Горбачёв </a:t>
            </a:r>
            <a:r>
              <a:rPr lang="ru-RU" dirty="0">
                <a:solidFill>
                  <a:srgbClr val="002060"/>
                </a:solidFill>
              </a:rPr>
              <a:t/>
            </a:r>
            <a:br>
              <a:rPr lang="ru-RU" dirty="0">
                <a:solidFill>
                  <a:srgbClr val="002060"/>
                </a:solidFill>
              </a:rPr>
            </a:br>
            <a:r>
              <a:rPr lang="ru-RU" sz="2700" b="1" dirty="0">
                <a:solidFill>
                  <a:srgbClr val="FF0000"/>
                </a:solidFill>
              </a:rPr>
              <a:t>1990 г. Премия мира</a:t>
            </a:r>
          </a:p>
        </p:txBody>
      </p:sp>
      <p:sp>
        <p:nvSpPr>
          <p:cNvPr id="3" name="Текст 2"/>
          <p:cNvSpPr>
            <a:spLocks noGrp="1"/>
          </p:cNvSpPr>
          <p:nvPr>
            <p:ph type="body" idx="2"/>
          </p:nvPr>
        </p:nvSpPr>
        <p:spPr>
          <a:xfrm>
            <a:off x="457200" y="2204864"/>
            <a:ext cx="3754760" cy="4176464"/>
          </a:xfrm>
        </p:spPr>
        <p:txBody>
          <a:bodyPr>
            <a:normAutofit lnSpcReduction="10000"/>
          </a:bodyPr>
          <a:lstStyle/>
          <a:p>
            <a:r>
              <a:rPr lang="ru-RU" sz="1800" b="1" dirty="0">
                <a:solidFill>
                  <a:schemeClr val="bg1">
                    <a:lumMod val="95000"/>
                    <a:lumOff val="5000"/>
                  </a:schemeClr>
                </a:solidFill>
              </a:rPr>
              <a:t>Президент СССР 1990-1999 гг. В период деятельности Горбачёва произошли: Окончание холодной войны, Введение в СССР политики гласности, свободы слова и печати, демократических выборов, Вывод советских войск из Афганистана, Распад СССР и Варшавского блока, переход большинства социалистических стран к рыночной экономике и демократии. </a:t>
            </a:r>
            <a:r>
              <a:rPr lang="ru-RU" sz="1800" b="1" dirty="0" smtClean="0">
                <a:solidFill>
                  <a:schemeClr val="bg1">
                    <a:lumMod val="95000"/>
                    <a:lumOff val="5000"/>
                  </a:schemeClr>
                </a:solidFill>
              </a:rPr>
              <a:t> В 1990г. Награжден Нобелевской премией «в </a:t>
            </a:r>
            <a:r>
              <a:rPr lang="ru-RU" sz="1800" b="1" dirty="0">
                <a:solidFill>
                  <a:schemeClr val="bg1">
                    <a:lumMod val="95000"/>
                    <a:lumOff val="5000"/>
                  </a:schemeClr>
                </a:solidFill>
              </a:rPr>
              <a:t>знак признания его ведущей роли в мирном </a:t>
            </a:r>
            <a:r>
              <a:rPr lang="ru-RU" sz="1800" b="1" dirty="0" smtClean="0">
                <a:solidFill>
                  <a:schemeClr val="bg1">
                    <a:lumMod val="95000"/>
                    <a:lumOff val="5000"/>
                  </a:schemeClr>
                </a:solidFill>
              </a:rPr>
              <a:t>процессе».</a:t>
            </a:r>
          </a:p>
        </p:txBody>
      </p:sp>
      <p:pic>
        <p:nvPicPr>
          <p:cNvPr id="5" name="Объект 4" descr="http://class-fizika.narod.ru/phys/gor.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83968" y="1484784"/>
            <a:ext cx="3600400" cy="4608512"/>
          </a:xfrm>
          <a:prstGeom prst="rect">
            <a:avLst/>
          </a:prstGeom>
          <a:noFill/>
          <a:ln>
            <a:noFill/>
          </a:ln>
        </p:spPr>
      </p:pic>
    </p:spTree>
    <p:extLst>
      <p:ext uri="{BB962C8B-B14F-4D97-AF65-F5344CB8AC3E}">
        <p14:creationId xmlns:p14="http://schemas.microsoft.com/office/powerpoint/2010/main" val="215610897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34680" cy="1499766"/>
          </a:xfrm>
        </p:spPr>
        <p:txBody>
          <a:bodyPr>
            <a:normAutofit fontScale="90000"/>
          </a:bodyPr>
          <a:lstStyle/>
          <a:p>
            <a:pPr algn="ctr"/>
            <a:r>
              <a:rPr lang="ru-RU" sz="2800" b="1" u="sng" dirty="0">
                <a:solidFill>
                  <a:srgbClr val="002060"/>
                </a:solidFill>
              </a:rPr>
              <a:t>Иван Петрович Павлов </a:t>
            </a:r>
            <a:r>
              <a:rPr lang="ru-RU" sz="2800" b="1" dirty="0" smtClean="0">
                <a:solidFill>
                  <a:srgbClr val="002060"/>
                </a:solidFill>
              </a:rPr>
              <a:t/>
            </a:r>
            <a:br>
              <a:rPr lang="ru-RU" sz="2800" b="1" dirty="0" smtClean="0">
                <a:solidFill>
                  <a:srgbClr val="002060"/>
                </a:solidFill>
              </a:rPr>
            </a:br>
            <a:r>
              <a:rPr lang="ru-RU" sz="2700" b="1" dirty="0">
                <a:solidFill>
                  <a:srgbClr val="FF0000"/>
                </a:solidFill>
                <a:effectLst/>
                <a:latin typeface="Calibri"/>
                <a:ea typeface="Calibri"/>
                <a:cs typeface="Times New Roman"/>
              </a:rPr>
              <a:t>1904 г. Физиология и </a:t>
            </a:r>
            <a:r>
              <a:rPr lang="ru-RU" sz="2700" b="1" dirty="0" smtClean="0">
                <a:solidFill>
                  <a:srgbClr val="FF0000"/>
                </a:solidFill>
                <a:effectLst/>
                <a:latin typeface="Calibri"/>
                <a:ea typeface="Calibri"/>
                <a:cs typeface="Times New Roman"/>
              </a:rPr>
              <a:t>медицина</a:t>
            </a:r>
            <a:endParaRPr lang="ru-RU" sz="2700" b="1" dirty="0">
              <a:solidFill>
                <a:srgbClr val="FF0000"/>
              </a:solidFill>
            </a:endParaRPr>
          </a:p>
        </p:txBody>
      </p:sp>
      <p:sp>
        <p:nvSpPr>
          <p:cNvPr id="3" name="Текст 2"/>
          <p:cNvSpPr>
            <a:spLocks noGrp="1"/>
          </p:cNvSpPr>
          <p:nvPr>
            <p:ph type="body" idx="2"/>
          </p:nvPr>
        </p:nvSpPr>
        <p:spPr>
          <a:xfrm>
            <a:off x="457200" y="1524000"/>
            <a:ext cx="3538736" cy="4602163"/>
          </a:xfrm>
        </p:spPr>
        <p:txBody>
          <a:bodyPr>
            <a:noAutofit/>
          </a:bodyPr>
          <a:lstStyle/>
          <a:p>
            <a:endParaRPr lang="ru-RU" sz="1800" b="1" dirty="0" smtClean="0">
              <a:solidFill>
                <a:schemeClr val="bg1">
                  <a:lumMod val="95000"/>
                  <a:lumOff val="5000"/>
                </a:schemeClr>
              </a:solidFill>
            </a:endParaRPr>
          </a:p>
          <a:p>
            <a:r>
              <a:rPr lang="ru-RU" sz="1800" b="1" dirty="0" smtClean="0">
                <a:solidFill>
                  <a:schemeClr val="bg1">
                    <a:lumMod val="95000"/>
                    <a:lumOff val="5000"/>
                  </a:schemeClr>
                </a:solidFill>
              </a:rPr>
              <a:t>Великий </a:t>
            </a:r>
            <a:r>
              <a:rPr lang="ru-RU" sz="1800" b="1" dirty="0">
                <a:solidFill>
                  <a:schemeClr val="bg1">
                    <a:lumMod val="95000"/>
                    <a:lumOff val="5000"/>
                  </a:schemeClr>
                </a:solidFill>
              </a:rPr>
              <a:t>русский физиолог, вошедший в историю медицины как один из первых исследователей условных рефлексов, впервые провел революционный эксперимент, ставший ныне классическим, с голодной собакой, которая должна была реагировать на звук колокольчика, который ассоциировался с едой. И.П. Павлов был удостоен Нобелевской премии по физиологии и медицине за свои исследования.</a:t>
            </a:r>
          </a:p>
        </p:txBody>
      </p:sp>
      <p:pic>
        <p:nvPicPr>
          <p:cNvPr id="5" name="Объект 4" descr="http://class-fizika.narod.ru/phys/pavl.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8024" y="836712"/>
            <a:ext cx="3600399" cy="5112568"/>
          </a:xfrm>
          <a:prstGeom prst="rect">
            <a:avLst/>
          </a:prstGeom>
          <a:noFill/>
          <a:ln>
            <a:noFill/>
          </a:ln>
        </p:spPr>
      </p:pic>
    </p:spTree>
    <p:extLst>
      <p:ext uri="{BB962C8B-B14F-4D97-AF65-F5344CB8AC3E}">
        <p14:creationId xmlns:p14="http://schemas.microsoft.com/office/powerpoint/2010/main" val="364935127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3528392" cy="1246460"/>
          </a:xfrm>
        </p:spPr>
        <p:txBody>
          <a:bodyPr>
            <a:normAutofit/>
          </a:bodyPr>
          <a:lstStyle/>
          <a:p>
            <a:pPr algn="ctr"/>
            <a:r>
              <a:rPr lang="ru-RU" sz="2400" b="1" u="sng" dirty="0">
                <a:solidFill>
                  <a:srgbClr val="002060"/>
                </a:solidFill>
              </a:rPr>
              <a:t>Жорес Иванович Алфёров </a:t>
            </a:r>
            <a:r>
              <a:rPr lang="ru-RU" sz="2400" b="1" u="sng" dirty="0">
                <a:solidFill>
                  <a:schemeClr val="accent4">
                    <a:lumMod val="50000"/>
                  </a:schemeClr>
                </a:solidFill>
              </a:rPr>
              <a:t/>
            </a:r>
            <a:br>
              <a:rPr lang="ru-RU" sz="2400" b="1" u="sng" dirty="0">
                <a:solidFill>
                  <a:schemeClr val="accent4">
                    <a:lumMod val="50000"/>
                  </a:schemeClr>
                </a:solidFill>
              </a:rPr>
            </a:br>
            <a:r>
              <a:rPr lang="ru-RU" sz="2400" b="1" dirty="0">
                <a:solidFill>
                  <a:srgbClr val="FF0000"/>
                </a:solidFill>
              </a:rPr>
              <a:t>2000 г. Физика</a:t>
            </a:r>
          </a:p>
        </p:txBody>
      </p:sp>
      <p:sp>
        <p:nvSpPr>
          <p:cNvPr id="3" name="Текст 2"/>
          <p:cNvSpPr>
            <a:spLocks noGrp="1"/>
          </p:cNvSpPr>
          <p:nvPr>
            <p:ph type="body" idx="2"/>
          </p:nvPr>
        </p:nvSpPr>
        <p:spPr>
          <a:xfrm>
            <a:off x="251520" y="1524000"/>
            <a:ext cx="4464496" cy="5334000"/>
          </a:xfrm>
        </p:spPr>
        <p:txBody>
          <a:bodyPr>
            <a:noAutofit/>
          </a:bodyPr>
          <a:lstStyle/>
          <a:p>
            <a:r>
              <a:rPr lang="ru-RU" sz="1800" b="1" dirty="0">
                <a:solidFill>
                  <a:schemeClr val="bg1">
                    <a:lumMod val="95000"/>
                    <a:lumOff val="5000"/>
                  </a:schemeClr>
                </a:solidFill>
              </a:rPr>
              <a:t>Профессор, директор Физико-технического института им. А. Ф. Иоффе РАН, один из крупнейших российских ученых в области физики и техники полупроводников. Лауреат премий: </a:t>
            </a:r>
            <a:r>
              <a:rPr lang="ru-RU" sz="1800" b="1" dirty="0" err="1">
                <a:solidFill>
                  <a:schemeClr val="bg1">
                    <a:lumMod val="95000"/>
                    <a:lumOff val="5000"/>
                  </a:schemeClr>
                </a:solidFill>
              </a:rPr>
              <a:t>Балантайна</a:t>
            </a:r>
            <a:r>
              <a:rPr lang="ru-RU" sz="1800" b="1" dirty="0">
                <a:solidFill>
                  <a:schemeClr val="bg1">
                    <a:lumMod val="95000"/>
                    <a:lumOff val="5000"/>
                  </a:schemeClr>
                </a:solidFill>
              </a:rPr>
              <a:t> института Франклина (США). Ленинская премия. </a:t>
            </a:r>
            <a:r>
              <a:rPr lang="ru-RU" sz="1800" b="1" dirty="0" err="1">
                <a:solidFill>
                  <a:schemeClr val="bg1">
                    <a:lumMod val="95000"/>
                    <a:lumOff val="5000"/>
                  </a:schemeClr>
                </a:solidFill>
              </a:rPr>
              <a:t>Хьюллет-Паккардовская</a:t>
            </a:r>
            <a:r>
              <a:rPr lang="ru-RU" sz="1800" b="1" dirty="0">
                <a:solidFill>
                  <a:schemeClr val="bg1">
                    <a:lumMod val="95000"/>
                    <a:lumOff val="5000"/>
                  </a:schemeClr>
                </a:solidFill>
              </a:rPr>
              <a:t> премия Европейского физического общества, Государственная премия. награда Симпозиума по </a:t>
            </a:r>
            <a:r>
              <a:rPr lang="ru-RU" sz="1800" b="1" dirty="0" err="1">
                <a:solidFill>
                  <a:schemeClr val="bg1">
                    <a:lumMod val="95000"/>
                    <a:lumOff val="5000"/>
                  </a:schemeClr>
                </a:solidFill>
              </a:rPr>
              <a:t>GaAs</a:t>
            </a:r>
            <a:r>
              <a:rPr lang="ru-RU" sz="1800" b="1" dirty="0">
                <a:solidFill>
                  <a:schemeClr val="bg1">
                    <a:lumMod val="95000"/>
                    <a:lumOff val="5000"/>
                  </a:schemeClr>
                </a:solidFill>
              </a:rPr>
              <a:t>.  премия А. П. Карпинского, премия им. А. Ф. Иоффе РАН, общенациональная неправительственная Демидовская премия. Награжден  медалью Х. </a:t>
            </a:r>
            <a:r>
              <a:rPr lang="ru-RU" sz="1800" b="1" dirty="0" err="1">
                <a:solidFill>
                  <a:schemeClr val="bg1">
                    <a:lumMod val="95000"/>
                    <a:lumOff val="5000"/>
                  </a:schemeClr>
                </a:solidFill>
              </a:rPr>
              <a:t>Велькера</a:t>
            </a:r>
            <a:r>
              <a:rPr lang="ru-RU" sz="1800" b="1" dirty="0">
                <a:solidFill>
                  <a:schemeClr val="bg1">
                    <a:lumMod val="95000"/>
                    <a:lumOff val="5000"/>
                  </a:schemeClr>
                </a:solidFill>
              </a:rPr>
              <a:t>. Почетный член многих Академий Наук. Стал лауреатом Нобелевской премии в области физики, разделив ее с американскими учеными Гербертом Кремером и Джеком </a:t>
            </a:r>
            <a:r>
              <a:rPr lang="ru-RU" sz="1800" b="1" dirty="0" err="1">
                <a:solidFill>
                  <a:schemeClr val="bg1">
                    <a:lumMod val="95000"/>
                    <a:lumOff val="5000"/>
                  </a:schemeClr>
                </a:solidFill>
              </a:rPr>
              <a:t>Килби</a:t>
            </a:r>
            <a:r>
              <a:rPr lang="ru-RU" sz="1800" b="1" dirty="0">
                <a:solidFill>
                  <a:schemeClr val="bg1">
                    <a:lumMod val="95000"/>
                    <a:lumOff val="5000"/>
                  </a:schemeClr>
                </a:solidFill>
              </a:rPr>
              <a:t>.</a:t>
            </a:r>
          </a:p>
        </p:txBody>
      </p:sp>
      <p:pic>
        <p:nvPicPr>
          <p:cNvPr id="5" name="Объект 4" descr="http://class-fizika.narod.ru/phys/alf.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32040" y="1700808"/>
            <a:ext cx="3600400" cy="4464496"/>
          </a:xfrm>
          <a:prstGeom prst="rect">
            <a:avLst/>
          </a:prstGeom>
          <a:noFill/>
          <a:ln>
            <a:noFill/>
          </a:ln>
        </p:spPr>
      </p:pic>
    </p:spTree>
    <p:extLst>
      <p:ext uri="{BB962C8B-B14F-4D97-AF65-F5344CB8AC3E}">
        <p14:creationId xmlns:p14="http://schemas.microsoft.com/office/powerpoint/2010/main" val="4042707203"/>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466728" cy="1162050"/>
          </a:xfrm>
        </p:spPr>
        <p:txBody>
          <a:bodyPr>
            <a:normAutofit fontScale="90000"/>
          </a:bodyPr>
          <a:lstStyle/>
          <a:p>
            <a:pPr algn="ctr"/>
            <a:r>
              <a:rPr lang="ru-RU" sz="2700" b="1" u="sng" dirty="0">
                <a:solidFill>
                  <a:srgbClr val="002060"/>
                </a:solidFill>
              </a:rPr>
              <a:t>Виталий Лазаревич Гинзбург </a:t>
            </a:r>
            <a:br>
              <a:rPr lang="ru-RU" sz="2700" b="1" u="sng" dirty="0">
                <a:solidFill>
                  <a:srgbClr val="002060"/>
                </a:solidFill>
              </a:rPr>
            </a:br>
            <a:r>
              <a:rPr lang="ru-RU" sz="2700" b="1" dirty="0">
                <a:solidFill>
                  <a:srgbClr val="FF0000"/>
                </a:solidFill>
              </a:rPr>
              <a:t>2003 г. Физика</a:t>
            </a:r>
          </a:p>
        </p:txBody>
      </p:sp>
      <p:sp>
        <p:nvSpPr>
          <p:cNvPr id="3" name="Текст 2"/>
          <p:cNvSpPr>
            <a:spLocks noGrp="1"/>
          </p:cNvSpPr>
          <p:nvPr>
            <p:ph type="body" idx="2"/>
          </p:nvPr>
        </p:nvSpPr>
        <p:spPr>
          <a:xfrm>
            <a:off x="251520" y="1524000"/>
            <a:ext cx="4968552" cy="5334000"/>
          </a:xfrm>
        </p:spPr>
        <p:txBody>
          <a:bodyPr>
            <a:noAutofit/>
          </a:bodyPr>
          <a:lstStyle/>
          <a:p>
            <a:r>
              <a:rPr lang="ru-RU" sz="1800" b="1" dirty="0">
                <a:solidFill>
                  <a:schemeClr val="bg1">
                    <a:lumMod val="95000"/>
                    <a:lumOff val="5000"/>
                  </a:schemeClr>
                </a:solidFill>
              </a:rPr>
              <a:t>Член Академии Наук СССР, лауреат Ленинской и Государственных премий, премии им. Мандельштама и Ломоносовской премии. Награждён медалью Польской  АН им. </a:t>
            </a:r>
            <a:r>
              <a:rPr lang="ru-RU" sz="1800" b="1" dirty="0" err="1">
                <a:solidFill>
                  <a:schemeClr val="bg1">
                    <a:lumMod val="95000"/>
                    <a:lumOff val="5000"/>
                  </a:schemeClr>
                </a:solidFill>
              </a:rPr>
              <a:t>Смолуховского</a:t>
            </a:r>
            <a:r>
              <a:rPr lang="ru-RU" sz="1800" b="1" dirty="0">
                <a:solidFill>
                  <a:schemeClr val="bg1">
                    <a:lumMod val="95000"/>
                    <a:lumOff val="5000"/>
                  </a:schemeClr>
                </a:solidFill>
              </a:rPr>
              <a:t>, золотой медалью Лондонского Королевского Астрономического Общества, премией </a:t>
            </a:r>
            <a:r>
              <a:rPr lang="ru-RU" sz="1800" b="1" dirty="0" err="1">
                <a:solidFill>
                  <a:schemeClr val="bg1">
                    <a:lumMod val="95000"/>
                    <a:lumOff val="5000"/>
                  </a:schemeClr>
                </a:solidFill>
              </a:rPr>
              <a:t>Бардена</a:t>
            </a:r>
            <a:r>
              <a:rPr lang="ru-RU" sz="1800" b="1" dirty="0">
                <a:solidFill>
                  <a:schemeClr val="bg1">
                    <a:lumMod val="95000"/>
                    <a:lumOff val="5000"/>
                  </a:schemeClr>
                </a:solidFill>
              </a:rPr>
              <a:t>, премией Вульфа, золотой медалью им. Вавилова, золотой медалью им. Ломоносова РАН, орденом «За заслуги перед Отечеством», медалью ЮНЕСКО им. Нильса Бора, медалью Американского Физического общества им. Николсона, премией «Триумф». Член девяти зарубежных академий </a:t>
            </a:r>
            <a:r>
              <a:rPr lang="ru-RU" sz="1800" b="1" dirty="0" err="1" smtClean="0">
                <a:solidFill>
                  <a:schemeClr val="bg1">
                    <a:lumMod val="95000"/>
                    <a:lumOff val="5000"/>
                  </a:schemeClr>
                </a:solidFill>
              </a:rPr>
              <a:t>наук.Нобелевская</a:t>
            </a:r>
            <a:r>
              <a:rPr lang="ru-RU" sz="1800" b="1" dirty="0" smtClean="0">
                <a:solidFill>
                  <a:schemeClr val="bg1">
                    <a:lumMod val="95000"/>
                    <a:lumOff val="5000"/>
                  </a:schemeClr>
                </a:solidFill>
              </a:rPr>
              <a:t>  </a:t>
            </a:r>
            <a:r>
              <a:rPr lang="ru-RU" sz="1800" b="1" dirty="0">
                <a:solidFill>
                  <a:schemeClr val="bg1">
                    <a:lumMod val="95000"/>
                    <a:lumOff val="5000"/>
                  </a:schemeClr>
                </a:solidFill>
              </a:rPr>
              <a:t>премия присуждена  совместно с А. Абрикосовым и Энтони </a:t>
            </a:r>
            <a:r>
              <a:rPr lang="ru-RU" sz="1800" b="1" dirty="0" err="1">
                <a:solidFill>
                  <a:schemeClr val="bg1">
                    <a:lumMod val="95000"/>
                    <a:lumOff val="5000"/>
                  </a:schemeClr>
                </a:solidFill>
              </a:rPr>
              <a:t>Леггеттом</a:t>
            </a:r>
            <a:r>
              <a:rPr lang="ru-RU" sz="1800" b="1" dirty="0">
                <a:solidFill>
                  <a:schemeClr val="bg1">
                    <a:lumMod val="95000"/>
                    <a:lumOff val="5000"/>
                  </a:schemeClr>
                </a:solidFill>
              </a:rPr>
              <a:t> за «за вклад в развитие теории сверхпроводников и </a:t>
            </a:r>
            <a:r>
              <a:rPr lang="ru-RU" sz="1800" b="1" dirty="0" smtClean="0">
                <a:solidFill>
                  <a:schemeClr val="bg1">
                    <a:lumMod val="95000"/>
                    <a:lumOff val="5000"/>
                  </a:schemeClr>
                </a:solidFill>
              </a:rPr>
              <a:t>сверхтекучести».</a:t>
            </a:r>
            <a:endParaRPr lang="ru-RU" sz="1800" b="1" dirty="0">
              <a:solidFill>
                <a:schemeClr val="bg1">
                  <a:lumMod val="95000"/>
                  <a:lumOff val="5000"/>
                </a:schemeClr>
              </a:solidFill>
            </a:endParaRPr>
          </a:p>
        </p:txBody>
      </p:sp>
      <p:pic>
        <p:nvPicPr>
          <p:cNvPr id="5" name="Объект 4" descr="http://class-fizika.narod.ru/phys/gins.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92080" y="1772817"/>
            <a:ext cx="3600400" cy="4536504"/>
          </a:xfrm>
          <a:prstGeom prst="rect">
            <a:avLst/>
          </a:prstGeom>
          <a:noFill/>
          <a:ln>
            <a:noFill/>
          </a:ln>
        </p:spPr>
      </p:pic>
    </p:spTree>
    <p:extLst>
      <p:ext uri="{BB962C8B-B14F-4D97-AF65-F5344CB8AC3E}">
        <p14:creationId xmlns:p14="http://schemas.microsoft.com/office/powerpoint/2010/main" val="180471375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538736" cy="1162050"/>
          </a:xfrm>
        </p:spPr>
        <p:txBody>
          <a:bodyPr>
            <a:normAutofit fontScale="90000"/>
          </a:bodyPr>
          <a:lstStyle/>
          <a:p>
            <a:pPr algn="ctr"/>
            <a:r>
              <a:rPr lang="ru-RU" sz="2700" b="1" u="sng" dirty="0">
                <a:solidFill>
                  <a:srgbClr val="002060"/>
                </a:solidFill>
              </a:rPr>
              <a:t>Алексей Алексеевич Абрикосов </a:t>
            </a:r>
            <a:br>
              <a:rPr lang="ru-RU" sz="2700" b="1" u="sng" dirty="0">
                <a:solidFill>
                  <a:srgbClr val="002060"/>
                </a:solidFill>
              </a:rPr>
            </a:br>
            <a:r>
              <a:rPr lang="ru-RU" sz="2700" b="1" dirty="0">
                <a:solidFill>
                  <a:srgbClr val="FF0000"/>
                </a:solidFill>
              </a:rPr>
              <a:t>2003 г. Физика</a:t>
            </a:r>
          </a:p>
        </p:txBody>
      </p:sp>
      <p:sp>
        <p:nvSpPr>
          <p:cNvPr id="3" name="Текст 2"/>
          <p:cNvSpPr>
            <a:spLocks noGrp="1"/>
          </p:cNvSpPr>
          <p:nvPr>
            <p:ph type="body" idx="2"/>
          </p:nvPr>
        </p:nvSpPr>
        <p:spPr>
          <a:xfrm>
            <a:off x="457200" y="1988840"/>
            <a:ext cx="3322712" cy="4137323"/>
          </a:xfrm>
        </p:spPr>
        <p:txBody>
          <a:bodyPr>
            <a:normAutofit/>
          </a:bodyPr>
          <a:lstStyle/>
          <a:p>
            <a:r>
              <a:rPr lang="ru-RU" sz="1800" b="1" dirty="0">
                <a:solidFill>
                  <a:schemeClr val="bg1">
                    <a:lumMod val="95000"/>
                    <a:lumOff val="5000"/>
                  </a:schemeClr>
                </a:solidFill>
              </a:rPr>
              <a:t>Советский физик-теоретик, член-корреспондент АН СССР. С 1991 года Абрикосов работает в США. Обладатель  Ленинской и  Государственной премий, премии имени Лондона, Нобелевской премии совместно с В. Гинзбургом и Энтони </a:t>
            </a:r>
            <a:r>
              <a:rPr lang="ru-RU" sz="1800" b="1" dirty="0" err="1">
                <a:solidFill>
                  <a:schemeClr val="bg1">
                    <a:lumMod val="95000"/>
                    <a:lumOff val="5000"/>
                  </a:schemeClr>
                </a:solidFill>
              </a:rPr>
              <a:t>Леггеттом</a:t>
            </a:r>
            <a:r>
              <a:rPr lang="ru-RU" sz="1800" b="1" dirty="0">
                <a:solidFill>
                  <a:schemeClr val="bg1">
                    <a:lumMod val="95000"/>
                    <a:lumOff val="5000"/>
                  </a:schemeClr>
                </a:solidFill>
              </a:rPr>
              <a:t> "за вклад в развитие теории сверхпроводников и сверхтекучести". </a:t>
            </a:r>
          </a:p>
        </p:txBody>
      </p:sp>
      <p:pic>
        <p:nvPicPr>
          <p:cNvPr id="5" name="Объект 4" descr="http://class-fizika.narod.ru/phys/Abr.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99992" y="1628800"/>
            <a:ext cx="3528392" cy="4464496"/>
          </a:xfrm>
          <a:prstGeom prst="rect">
            <a:avLst/>
          </a:prstGeom>
          <a:noFill/>
          <a:ln>
            <a:noFill/>
          </a:ln>
        </p:spPr>
      </p:pic>
    </p:spTree>
    <p:extLst>
      <p:ext uri="{BB962C8B-B14F-4D97-AF65-F5344CB8AC3E}">
        <p14:creationId xmlns:p14="http://schemas.microsoft.com/office/powerpoint/2010/main" val="2733733397"/>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u="sng" dirty="0">
                <a:solidFill>
                  <a:srgbClr val="FF0000"/>
                </a:solidFill>
              </a:rPr>
              <a:t>2010 год</a:t>
            </a:r>
            <a:br>
              <a:rPr lang="ru-RU" sz="2400" u="sng" dirty="0">
                <a:solidFill>
                  <a:srgbClr val="FF0000"/>
                </a:solidFill>
              </a:rPr>
            </a:br>
            <a:r>
              <a:rPr lang="ru-RU" sz="2400" u="sng" dirty="0">
                <a:solidFill>
                  <a:srgbClr val="FF0000"/>
                </a:solidFill>
              </a:rPr>
              <a:t> «за новаторские эксперименты по исследованию двумерного материала </a:t>
            </a:r>
            <a:r>
              <a:rPr lang="ru-RU" sz="2400" u="sng" dirty="0" err="1">
                <a:solidFill>
                  <a:srgbClr val="FF0000"/>
                </a:solidFill>
              </a:rPr>
              <a:t>графена</a:t>
            </a:r>
            <a:r>
              <a:rPr lang="ru-RU" sz="2400" u="sng" dirty="0">
                <a:solidFill>
                  <a:srgbClr val="FF0000"/>
                </a:solidFill>
              </a:rPr>
              <a:t>»</a:t>
            </a:r>
          </a:p>
        </p:txBody>
      </p:sp>
      <p:sp>
        <p:nvSpPr>
          <p:cNvPr id="3" name="Текст 2"/>
          <p:cNvSpPr>
            <a:spLocks noGrp="1"/>
          </p:cNvSpPr>
          <p:nvPr>
            <p:ph type="body" idx="1"/>
          </p:nvPr>
        </p:nvSpPr>
        <p:spPr>
          <a:xfrm>
            <a:off x="467544" y="1844824"/>
            <a:ext cx="3456384" cy="1224136"/>
          </a:xfrm>
        </p:spPr>
        <p:txBody>
          <a:bodyPr>
            <a:normAutofit fontScale="92500" lnSpcReduction="10000"/>
          </a:bodyPr>
          <a:lstStyle/>
          <a:p>
            <a:r>
              <a:rPr lang="ru-RU" b="1" u="sng" dirty="0">
                <a:solidFill>
                  <a:srgbClr val="002060"/>
                </a:solidFill>
              </a:rPr>
              <a:t>Константин </a:t>
            </a:r>
            <a:r>
              <a:rPr lang="ru-RU" b="1" u="sng" dirty="0" smtClean="0">
                <a:solidFill>
                  <a:srgbClr val="002060"/>
                </a:solidFill>
              </a:rPr>
              <a:t>Новоселов</a:t>
            </a:r>
          </a:p>
          <a:p>
            <a:r>
              <a:rPr lang="ru-RU" sz="1700" b="1" dirty="0" smtClean="0">
                <a:solidFill>
                  <a:schemeClr val="bg1">
                    <a:lumMod val="95000"/>
                    <a:lumOff val="5000"/>
                  </a:schemeClr>
                </a:solidFill>
                <a:latin typeface="+mj-lt"/>
              </a:rPr>
              <a:t>российский </a:t>
            </a:r>
            <a:r>
              <a:rPr lang="ru-RU" sz="1700" b="1" dirty="0">
                <a:solidFill>
                  <a:schemeClr val="bg1">
                    <a:lumMod val="95000"/>
                    <a:lumOff val="5000"/>
                  </a:schemeClr>
                </a:solidFill>
                <a:latin typeface="+mj-lt"/>
              </a:rPr>
              <a:t>и британский физик</a:t>
            </a:r>
          </a:p>
          <a:p>
            <a:endParaRPr lang="ru-RU" dirty="0"/>
          </a:p>
        </p:txBody>
      </p:sp>
      <p:sp>
        <p:nvSpPr>
          <p:cNvPr id="4" name="Текст 3"/>
          <p:cNvSpPr>
            <a:spLocks noGrp="1"/>
          </p:cNvSpPr>
          <p:nvPr>
            <p:ph type="body" sz="half" idx="3"/>
          </p:nvPr>
        </p:nvSpPr>
        <p:spPr>
          <a:xfrm>
            <a:off x="5796136" y="1700808"/>
            <a:ext cx="3024336" cy="1512168"/>
          </a:xfrm>
        </p:spPr>
        <p:txBody>
          <a:bodyPr>
            <a:normAutofit/>
          </a:bodyPr>
          <a:lstStyle/>
          <a:p>
            <a:r>
              <a:rPr lang="ru-RU" b="1" u="sng" dirty="0">
                <a:solidFill>
                  <a:srgbClr val="002060"/>
                </a:solidFill>
              </a:rPr>
              <a:t>Андрей </a:t>
            </a:r>
            <a:r>
              <a:rPr lang="ru-RU" b="1" u="sng" dirty="0" smtClean="0">
                <a:solidFill>
                  <a:srgbClr val="002060"/>
                </a:solidFill>
              </a:rPr>
              <a:t>Гейм</a:t>
            </a:r>
          </a:p>
          <a:p>
            <a:r>
              <a:rPr lang="ru-RU" sz="1600" b="1" dirty="0">
                <a:solidFill>
                  <a:schemeClr val="bg1">
                    <a:lumMod val="95000"/>
                    <a:lumOff val="5000"/>
                  </a:schemeClr>
                </a:solidFill>
                <a:latin typeface="+mj-lt"/>
              </a:rPr>
              <a:t>советский, нидерландский и британский </a:t>
            </a:r>
            <a:r>
              <a:rPr lang="ru-RU" sz="1600" b="1" dirty="0" smtClean="0">
                <a:solidFill>
                  <a:schemeClr val="bg1">
                    <a:lumMod val="95000"/>
                    <a:lumOff val="5000"/>
                  </a:schemeClr>
                </a:solidFill>
                <a:latin typeface="+mj-lt"/>
              </a:rPr>
              <a:t>физик</a:t>
            </a:r>
            <a:endParaRPr lang="ru-RU" sz="1600" b="1" dirty="0">
              <a:solidFill>
                <a:schemeClr val="bg1">
                  <a:lumMod val="95000"/>
                  <a:lumOff val="5000"/>
                </a:schemeClr>
              </a:solidFill>
            </a:endParaRPr>
          </a:p>
          <a:p>
            <a:endParaRPr lang="ru-RU" sz="1600" dirty="0">
              <a:solidFill>
                <a:schemeClr val="bg1">
                  <a:lumMod val="95000"/>
                  <a:lumOff val="5000"/>
                </a:schemeClr>
              </a:solidFill>
            </a:endParaRPr>
          </a:p>
        </p:txBody>
      </p:sp>
      <p:sp>
        <p:nvSpPr>
          <p:cNvPr id="6" name="Объект 5"/>
          <p:cNvSpPr>
            <a:spLocks noGrp="1"/>
          </p:cNvSpPr>
          <p:nvPr>
            <p:ph sz="quarter" idx="4"/>
          </p:nvPr>
        </p:nvSpPr>
        <p:spPr>
          <a:xfrm>
            <a:off x="3059833" y="3212976"/>
            <a:ext cx="2736303" cy="2913187"/>
          </a:xfrm>
        </p:spPr>
        <p:txBody>
          <a:bodyPr>
            <a:normAutofit fontScale="85000" lnSpcReduction="10000"/>
          </a:bodyPr>
          <a:lstStyle/>
          <a:p>
            <a:pPr marL="137160" indent="0">
              <a:buNone/>
            </a:pPr>
            <a:r>
              <a:rPr lang="ru-RU" b="1" dirty="0">
                <a:solidFill>
                  <a:schemeClr val="bg1">
                    <a:lumMod val="95000"/>
                    <a:lumOff val="5000"/>
                  </a:schemeClr>
                </a:solidFill>
              </a:rPr>
              <a:t>Оба </a:t>
            </a:r>
            <a:r>
              <a:rPr lang="ru-RU" b="1" dirty="0" smtClean="0">
                <a:solidFill>
                  <a:schemeClr val="bg1">
                    <a:lumMod val="95000"/>
                    <a:lumOff val="5000"/>
                  </a:schemeClr>
                </a:solidFill>
              </a:rPr>
              <a:t>ученых - </a:t>
            </a:r>
            <a:r>
              <a:rPr lang="ru-RU" b="1" dirty="0">
                <a:solidFill>
                  <a:schemeClr val="bg1">
                    <a:lumMod val="95000"/>
                    <a:lumOff val="5000"/>
                  </a:schemeClr>
                </a:solidFill>
              </a:rPr>
              <a:t>выходцы из России</a:t>
            </a:r>
            <a:r>
              <a:rPr lang="ru-RU" b="1" dirty="0" smtClean="0">
                <a:solidFill>
                  <a:schemeClr val="bg1">
                    <a:lumMod val="95000"/>
                    <a:lumOff val="5000"/>
                  </a:schemeClr>
                </a:solidFill>
              </a:rPr>
              <a:t>: Константин </a:t>
            </a:r>
            <a:r>
              <a:rPr lang="ru-RU" b="1" dirty="0">
                <a:solidFill>
                  <a:schemeClr val="bg1">
                    <a:lumMod val="95000"/>
                    <a:lumOff val="5000"/>
                  </a:schemeClr>
                </a:solidFill>
              </a:rPr>
              <a:t>Новоселов из Нижнего Тагила и Андрей Гейм из </a:t>
            </a:r>
            <a:r>
              <a:rPr lang="ru-RU" b="1" dirty="0" smtClean="0">
                <a:solidFill>
                  <a:schemeClr val="bg1">
                    <a:lumMod val="95000"/>
                    <a:lumOff val="5000"/>
                  </a:schemeClr>
                </a:solidFill>
              </a:rPr>
              <a:t>Сочи. В данное время проживают и работают в Великобритании.</a:t>
            </a:r>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251521" y="3284983"/>
            <a:ext cx="2664296"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hlinkClick r:id="rId3" action="ppaction://hlinksldjump"/>
          </p:cNvPr>
          <p:cNvPicPr>
            <a:picLocks noChangeAspect="1" noChangeArrowheads="1"/>
          </p:cNvPicPr>
          <p:nvPr/>
        </p:nvPicPr>
        <p:blipFill>
          <a:blip r:embed="rId4"/>
          <a:srcRect/>
          <a:stretch>
            <a:fillRect/>
          </a:stretch>
        </p:blipFill>
        <p:spPr bwMode="auto">
          <a:xfrm>
            <a:off x="5940153" y="3212976"/>
            <a:ext cx="2808312" cy="3312368"/>
          </a:xfrm>
          <a:prstGeom prst="rect">
            <a:avLst/>
          </a:prstGeom>
          <a:noFill/>
          <a:ln w="9525">
            <a:noFill/>
            <a:miter lim="800000"/>
            <a:headEnd/>
            <a:tailEnd/>
          </a:ln>
        </p:spPr>
      </p:pic>
    </p:spTree>
    <p:extLst>
      <p:ext uri="{BB962C8B-B14F-4D97-AF65-F5344CB8AC3E}">
        <p14:creationId xmlns:p14="http://schemas.microsoft.com/office/powerpoint/2010/main" val="353039084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a:bodyPr>
          <a:lstStyle/>
          <a:p>
            <a:r>
              <a:rPr lang="ru-RU" sz="5400" b="1" dirty="0" smtClean="0">
                <a:solidFill>
                  <a:srgbClr val="002060"/>
                </a:solidFill>
              </a:rPr>
              <a:t>Спасибо за внимание!</a:t>
            </a:r>
            <a:endParaRPr lang="ru-RU" sz="5400" b="1" dirty="0">
              <a:solidFill>
                <a:srgbClr val="002060"/>
              </a:solidFill>
            </a:endParaRPr>
          </a:p>
        </p:txBody>
      </p:sp>
    </p:spTree>
    <p:extLst>
      <p:ext uri="{BB962C8B-B14F-4D97-AF65-F5344CB8AC3E}">
        <p14:creationId xmlns:p14="http://schemas.microsoft.com/office/powerpoint/2010/main" val="246710939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3384376" cy="1368152"/>
          </a:xfrm>
        </p:spPr>
        <p:txBody>
          <a:bodyPr>
            <a:noAutofit/>
          </a:bodyPr>
          <a:lstStyle/>
          <a:p>
            <a:pPr algn="ctr"/>
            <a:r>
              <a:rPr lang="ru-RU" sz="2400" b="1" u="sng" dirty="0" smtClean="0">
                <a:solidFill>
                  <a:srgbClr val="002060"/>
                </a:solidFill>
                <a:effectLst/>
                <a:latin typeface="Times New Roman"/>
                <a:ea typeface="Times New Roman"/>
              </a:rPr>
              <a:t>Илья Ильич Мечников</a:t>
            </a:r>
            <a:br>
              <a:rPr lang="ru-RU" sz="2400" b="1" u="sng" dirty="0" smtClean="0">
                <a:solidFill>
                  <a:srgbClr val="002060"/>
                </a:solidFill>
                <a:effectLst/>
                <a:latin typeface="Times New Roman"/>
                <a:ea typeface="Times New Roman"/>
              </a:rPr>
            </a:br>
            <a:r>
              <a:rPr lang="ru-RU" sz="2400" b="1" dirty="0" smtClean="0">
                <a:solidFill>
                  <a:srgbClr val="FF0000"/>
                </a:solidFill>
                <a:effectLst/>
                <a:latin typeface="Times New Roman"/>
                <a:ea typeface="Times New Roman"/>
              </a:rPr>
              <a:t>1908 </a:t>
            </a:r>
            <a:r>
              <a:rPr lang="ru-RU" sz="2400" b="1" dirty="0">
                <a:solidFill>
                  <a:srgbClr val="FF0000"/>
                </a:solidFill>
                <a:effectLst/>
                <a:latin typeface="Times New Roman"/>
                <a:ea typeface="Times New Roman"/>
              </a:rPr>
              <a:t>г. Физиология и медицина</a:t>
            </a:r>
            <a:endParaRPr lang="ru-RU" sz="2400" b="1" dirty="0">
              <a:solidFill>
                <a:srgbClr val="FF0000"/>
              </a:solidFill>
            </a:endParaRPr>
          </a:p>
        </p:txBody>
      </p:sp>
      <p:sp>
        <p:nvSpPr>
          <p:cNvPr id="3" name="Текст 2"/>
          <p:cNvSpPr>
            <a:spLocks noGrp="1"/>
          </p:cNvSpPr>
          <p:nvPr>
            <p:ph type="body" idx="2"/>
          </p:nvPr>
        </p:nvSpPr>
        <p:spPr>
          <a:xfrm>
            <a:off x="457200" y="1340768"/>
            <a:ext cx="3826768" cy="4785395"/>
          </a:xfrm>
        </p:spPr>
        <p:txBody>
          <a:bodyPr>
            <a:noAutofit/>
          </a:bodyPr>
          <a:lstStyle/>
          <a:p>
            <a:pPr algn="ctr"/>
            <a:endParaRPr lang="ru-RU" sz="1800" b="1" dirty="0" smtClean="0">
              <a:solidFill>
                <a:schemeClr val="bg1">
                  <a:lumMod val="95000"/>
                  <a:lumOff val="5000"/>
                </a:schemeClr>
              </a:solidFill>
            </a:endParaRPr>
          </a:p>
          <a:p>
            <a:r>
              <a:rPr lang="ru-RU" sz="1800" b="1" dirty="0" smtClean="0">
                <a:solidFill>
                  <a:schemeClr val="bg1">
                    <a:lumMod val="95000"/>
                    <a:lumOff val="5000"/>
                  </a:schemeClr>
                </a:solidFill>
              </a:rPr>
              <a:t>Русский </a:t>
            </a:r>
            <a:r>
              <a:rPr lang="ru-RU" sz="1800" b="1" dirty="0">
                <a:solidFill>
                  <a:schemeClr val="bg1">
                    <a:lumMod val="95000"/>
                    <a:lumOff val="5000"/>
                  </a:schemeClr>
                </a:solidFill>
              </a:rPr>
              <a:t>эмбриолог, бактериолог и иммунолог И.  И. Мечников  совместно с Паулем Эрлихом был удостоен Нобелевской премии  «за труды по иммунитету.» После открытий Л. Пастера и Р. Коха оставался невыясненным основной вопрос иммунологии: </a:t>
            </a:r>
            <a:r>
              <a:rPr lang="ru-RU" sz="1800" b="1" dirty="0" smtClean="0">
                <a:solidFill>
                  <a:schemeClr val="bg1">
                    <a:lumMod val="95000"/>
                    <a:lumOff val="5000"/>
                  </a:schemeClr>
                </a:solidFill>
              </a:rPr>
              <a:t>«Каким </a:t>
            </a:r>
            <a:r>
              <a:rPr lang="ru-RU" sz="1800" b="1" dirty="0">
                <a:solidFill>
                  <a:schemeClr val="bg1">
                    <a:lumMod val="95000"/>
                    <a:lumOff val="5000"/>
                  </a:schemeClr>
                </a:solidFill>
              </a:rPr>
              <a:t>образом организму удается победить болезнетворных микробов, которые, атаковав его, смогли закрепиться и начали развиваться</a:t>
            </a:r>
            <a:r>
              <a:rPr lang="ru-RU" sz="1800" b="1" dirty="0" smtClean="0">
                <a:solidFill>
                  <a:schemeClr val="bg1">
                    <a:lumMod val="95000"/>
                    <a:lumOff val="5000"/>
                  </a:schemeClr>
                </a:solidFill>
              </a:rPr>
              <a:t>?» </a:t>
            </a:r>
            <a:r>
              <a:rPr lang="ru-RU" sz="1800" b="1" dirty="0">
                <a:solidFill>
                  <a:schemeClr val="bg1">
                    <a:lumMod val="95000"/>
                    <a:lumOff val="5000"/>
                  </a:schemeClr>
                </a:solidFill>
              </a:rPr>
              <a:t>Пытаясь найти ответ на этот вопрос, Мечников положил начало современным исследованиям по иммунологии и оказал глубокое влияние на весь ход ее развития.</a:t>
            </a:r>
          </a:p>
        </p:txBody>
      </p:sp>
      <p:pic>
        <p:nvPicPr>
          <p:cNvPr id="5" name="Объект 4" descr="http://class-fizika.narod.ru/phys/metch.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16016" y="692696"/>
            <a:ext cx="3672407" cy="5112568"/>
          </a:xfrm>
          <a:prstGeom prst="rect">
            <a:avLst/>
          </a:prstGeom>
          <a:noFill/>
          <a:ln>
            <a:noFill/>
          </a:ln>
        </p:spPr>
      </p:pic>
    </p:spTree>
    <p:extLst>
      <p:ext uri="{BB962C8B-B14F-4D97-AF65-F5344CB8AC3E}">
        <p14:creationId xmlns:p14="http://schemas.microsoft.com/office/powerpoint/2010/main" val="308642447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1524000"/>
            <a:ext cx="3754760" cy="4602163"/>
          </a:xfrm>
        </p:spPr>
        <p:txBody>
          <a:bodyPr>
            <a:noAutofit/>
          </a:bodyPr>
          <a:lstStyle/>
          <a:p>
            <a:r>
              <a:rPr lang="ru-RU" sz="1800" b="1" dirty="0">
                <a:solidFill>
                  <a:schemeClr val="bg1">
                    <a:lumMod val="95000"/>
                    <a:lumOff val="5000"/>
                  </a:schemeClr>
                </a:solidFill>
              </a:rPr>
              <a:t>Знаменитый русский  писатель Иван Бунин не принял революцию 1917 года и навсегда покинул Россию. Он попал в Париж. В  последствии  этот город называли городом Бунина. Там он жил, читал  друзьям свои повести, рассказы, иногда – стихи. Он очень любил Россию и писал только о ней. В 1922 году </a:t>
            </a:r>
            <a:r>
              <a:rPr lang="ru-RU" sz="1800" b="1" dirty="0" err="1">
                <a:solidFill>
                  <a:schemeClr val="bg1">
                    <a:lumMod val="95000"/>
                    <a:lumOff val="5000"/>
                  </a:schemeClr>
                </a:solidFill>
              </a:rPr>
              <a:t>Ромен</a:t>
            </a:r>
            <a:r>
              <a:rPr lang="ru-RU" sz="1800" b="1" dirty="0">
                <a:solidFill>
                  <a:schemeClr val="bg1">
                    <a:lumMod val="95000"/>
                    <a:lumOff val="5000"/>
                  </a:schemeClr>
                </a:solidFill>
              </a:rPr>
              <a:t> Роллан выставил кандидатуру Бунина на получение Нобелевской премии. И вот в  1933 году 10 ноября  все газеты Парижа  вышли с крупными заголовками: "Бунин — Нобелевский лауреат". </a:t>
            </a:r>
          </a:p>
        </p:txBody>
      </p:sp>
      <p:sp>
        <p:nvSpPr>
          <p:cNvPr id="5" name="Заголовок 4"/>
          <p:cNvSpPr>
            <a:spLocks noGrp="1"/>
          </p:cNvSpPr>
          <p:nvPr>
            <p:ph type="title"/>
          </p:nvPr>
        </p:nvSpPr>
        <p:spPr>
          <a:xfrm>
            <a:off x="457200" y="273050"/>
            <a:ext cx="3106688" cy="1283742"/>
          </a:xfrm>
        </p:spPr>
        <p:txBody>
          <a:bodyPr>
            <a:normAutofit/>
          </a:bodyPr>
          <a:lstStyle/>
          <a:p>
            <a:pPr algn="ctr"/>
            <a:r>
              <a:rPr lang="ru-RU" sz="2400" b="1" u="sng" dirty="0">
                <a:solidFill>
                  <a:srgbClr val="002060"/>
                </a:solidFill>
              </a:rPr>
              <a:t>Иван Алексеевич Бунин </a:t>
            </a:r>
            <a:br>
              <a:rPr lang="ru-RU" sz="2400" b="1" u="sng" dirty="0">
                <a:solidFill>
                  <a:srgbClr val="002060"/>
                </a:solidFill>
              </a:rPr>
            </a:br>
            <a:r>
              <a:rPr lang="ru-RU" sz="2400" b="1" dirty="0">
                <a:solidFill>
                  <a:srgbClr val="FF0000"/>
                </a:solidFill>
              </a:rPr>
              <a:t>1933 г. Литература</a:t>
            </a:r>
          </a:p>
        </p:txBody>
      </p:sp>
      <p:pic>
        <p:nvPicPr>
          <p:cNvPr id="6" name="Объект 5" descr="http://class-fizika.narod.ru/phys/bun.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8024" y="980728"/>
            <a:ext cx="3672408" cy="4968552"/>
          </a:xfrm>
          <a:prstGeom prst="rect">
            <a:avLst/>
          </a:prstGeom>
          <a:noFill/>
          <a:ln>
            <a:noFill/>
          </a:ln>
        </p:spPr>
      </p:pic>
    </p:spTree>
    <p:extLst>
      <p:ext uri="{BB962C8B-B14F-4D97-AF65-F5344CB8AC3E}">
        <p14:creationId xmlns:p14="http://schemas.microsoft.com/office/powerpoint/2010/main" val="240992286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682752" cy="1499766"/>
          </a:xfrm>
        </p:spPr>
        <p:txBody>
          <a:bodyPr>
            <a:noAutofit/>
          </a:bodyPr>
          <a:lstStyle/>
          <a:p>
            <a:pPr algn="ctr"/>
            <a:r>
              <a:rPr lang="ru-RU" sz="2400" b="1" u="sng" dirty="0">
                <a:solidFill>
                  <a:srgbClr val="002060"/>
                </a:solidFill>
              </a:rPr>
              <a:t>Николай Николаевич </a:t>
            </a:r>
            <a:r>
              <a:rPr lang="ru-RU" sz="2400" b="1" u="sng" dirty="0" smtClean="0">
                <a:solidFill>
                  <a:srgbClr val="002060"/>
                </a:solidFill>
              </a:rPr>
              <a:t>Семёнов</a:t>
            </a:r>
            <a:br>
              <a:rPr lang="ru-RU" sz="2400" b="1" u="sng" dirty="0" smtClean="0">
                <a:solidFill>
                  <a:srgbClr val="002060"/>
                </a:solidFill>
              </a:rPr>
            </a:br>
            <a:r>
              <a:rPr lang="ru-RU" sz="2400" b="1" u="sng" dirty="0">
                <a:solidFill>
                  <a:srgbClr val="002060"/>
                </a:solidFill>
              </a:rPr>
              <a:t/>
            </a:r>
            <a:br>
              <a:rPr lang="ru-RU" sz="2400" b="1" u="sng" dirty="0">
                <a:solidFill>
                  <a:srgbClr val="002060"/>
                </a:solidFill>
              </a:rPr>
            </a:br>
            <a:r>
              <a:rPr lang="ru-RU" sz="2400" b="1" dirty="0">
                <a:solidFill>
                  <a:srgbClr val="FF0000"/>
                </a:solidFill>
              </a:rPr>
              <a:t>1956 г. </a:t>
            </a:r>
            <a:r>
              <a:rPr lang="ru-RU" sz="2400" b="1" dirty="0" smtClean="0">
                <a:solidFill>
                  <a:srgbClr val="FF0000"/>
                </a:solidFill>
              </a:rPr>
              <a:t>Химия </a:t>
            </a:r>
            <a:endParaRPr lang="ru-RU" sz="2400" b="1" dirty="0">
              <a:solidFill>
                <a:srgbClr val="FF0000"/>
              </a:solidFill>
            </a:endParaRPr>
          </a:p>
        </p:txBody>
      </p:sp>
      <p:sp>
        <p:nvSpPr>
          <p:cNvPr id="3" name="Текст 2"/>
          <p:cNvSpPr>
            <a:spLocks noGrp="1"/>
          </p:cNvSpPr>
          <p:nvPr>
            <p:ph type="body" idx="2"/>
          </p:nvPr>
        </p:nvSpPr>
        <p:spPr>
          <a:xfrm>
            <a:off x="457200" y="2060848"/>
            <a:ext cx="3826768" cy="4248472"/>
          </a:xfrm>
        </p:spPr>
        <p:txBody>
          <a:bodyPr/>
          <a:lstStyle/>
          <a:p>
            <a:r>
              <a:rPr lang="ru-RU" sz="1800" b="1" dirty="0">
                <a:solidFill>
                  <a:schemeClr val="bg1">
                    <a:lumMod val="95000"/>
                    <a:lumOff val="5000"/>
                  </a:schemeClr>
                </a:solidFill>
              </a:rPr>
              <a:t>Российский ученый, академик,  один из основоположников химической физики, основатель научной школы, дважды Герой Социалистического Труда, создал общую количественную теорию цепных реакций, теорию теплового пробоя диэлектриков,  разработал теорию теплового взрыва газовых смесей.   Был награжден Ленинской премией и  </a:t>
            </a:r>
            <a:r>
              <a:rPr lang="ru-RU" sz="1800" b="1" dirty="0" smtClean="0">
                <a:solidFill>
                  <a:schemeClr val="bg1">
                    <a:lumMod val="95000"/>
                    <a:lumOff val="5000"/>
                  </a:schemeClr>
                </a:solidFill>
              </a:rPr>
              <a:t>Государственной премией СССР</a:t>
            </a:r>
            <a:r>
              <a:rPr lang="ru-RU" dirty="0">
                <a:solidFill>
                  <a:schemeClr val="bg1">
                    <a:lumMod val="95000"/>
                    <a:lumOff val="5000"/>
                  </a:schemeClr>
                </a:solidFill>
              </a:rPr>
              <a:t>.</a:t>
            </a:r>
            <a:endParaRPr lang="ru-RU" dirty="0">
              <a:solidFill>
                <a:schemeClr val="bg1">
                  <a:lumMod val="95000"/>
                  <a:lumOff val="5000"/>
                </a:schemeClr>
              </a:solidFill>
            </a:endParaRPr>
          </a:p>
        </p:txBody>
      </p:sp>
      <p:pic>
        <p:nvPicPr>
          <p:cNvPr id="5" name="Объект 4" descr="http://class-fizika.narod.ru/phys/sem.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60032" y="1052736"/>
            <a:ext cx="3600400" cy="4680520"/>
          </a:xfrm>
          <a:prstGeom prst="rect">
            <a:avLst/>
          </a:prstGeom>
          <a:noFill/>
          <a:ln>
            <a:noFill/>
          </a:ln>
        </p:spPr>
      </p:pic>
    </p:spTree>
    <p:extLst>
      <p:ext uri="{BB962C8B-B14F-4D97-AF65-F5344CB8AC3E}">
        <p14:creationId xmlns:p14="http://schemas.microsoft.com/office/powerpoint/2010/main" val="205950059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b="1" u="sng" dirty="0">
                <a:solidFill>
                  <a:srgbClr val="002060"/>
                </a:solidFill>
              </a:rPr>
              <a:t>Павел Алексеевич Черенков </a:t>
            </a:r>
            <a:br>
              <a:rPr lang="ru-RU" sz="2700" b="1" u="sng" dirty="0">
                <a:solidFill>
                  <a:srgbClr val="002060"/>
                </a:solidFill>
              </a:rPr>
            </a:br>
            <a:r>
              <a:rPr lang="ru-RU" sz="2700" b="1" dirty="0">
                <a:solidFill>
                  <a:srgbClr val="FF0000"/>
                </a:solidFill>
              </a:rPr>
              <a:t>1958 г. Физика</a:t>
            </a:r>
          </a:p>
        </p:txBody>
      </p:sp>
      <p:sp>
        <p:nvSpPr>
          <p:cNvPr id="3" name="Текст 2"/>
          <p:cNvSpPr>
            <a:spLocks noGrp="1"/>
          </p:cNvSpPr>
          <p:nvPr>
            <p:ph type="body" idx="2"/>
          </p:nvPr>
        </p:nvSpPr>
        <p:spPr>
          <a:xfrm>
            <a:off x="457200" y="1628800"/>
            <a:ext cx="3970784" cy="4968552"/>
          </a:xfrm>
        </p:spPr>
        <p:txBody>
          <a:bodyPr>
            <a:noAutofit/>
          </a:bodyPr>
          <a:lstStyle/>
          <a:p>
            <a:r>
              <a:rPr lang="ru-RU" sz="1800" b="1" dirty="0">
                <a:solidFill>
                  <a:schemeClr val="bg1">
                    <a:lumMod val="95000"/>
                    <a:lumOff val="5000"/>
                  </a:schemeClr>
                </a:solidFill>
              </a:rPr>
              <a:t>В1937 году П.А. Черенков обнаружил необычное по поляризации и длине волны излучение, которое испускалось водой, если её облучить гамма-излучением. Теперь это излучение и сам эффект называют излучением (эффектом) Вавилова-Черенкова. Причина этого излучения была объяснена движением частиц со скоростями, превосходящими скорость света  И. М. Франком и </a:t>
            </a:r>
            <a:r>
              <a:rPr lang="ru-RU" sz="1800" b="1" dirty="0" err="1">
                <a:solidFill>
                  <a:schemeClr val="bg1">
                    <a:lumMod val="95000"/>
                    <a:lumOff val="5000"/>
                  </a:schemeClr>
                </a:solidFill>
              </a:rPr>
              <a:t>И</a:t>
            </a:r>
            <a:r>
              <a:rPr lang="ru-RU" sz="1800" b="1" dirty="0">
                <a:solidFill>
                  <a:schemeClr val="bg1">
                    <a:lumMod val="95000"/>
                    <a:lumOff val="5000"/>
                  </a:schemeClr>
                </a:solidFill>
              </a:rPr>
              <a:t>. Е. Таммом. П. А. Черенков  удостоен (вместе с И. Е. Таммом и </a:t>
            </a:r>
            <a:r>
              <a:rPr lang="ru-RU" sz="1800" b="1" dirty="0" err="1">
                <a:solidFill>
                  <a:schemeClr val="bg1">
                    <a:lumMod val="95000"/>
                    <a:lumOff val="5000"/>
                  </a:schemeClr>
                </a:solidFill>
              </a:rPr>
              <a:t>И</a:t>
            </a:r>
            <a:r>
              <a:rPr lang="ru-RU" sz="1800" b="1" dirty="0">
                <a:solidFill>
                  <a:schemeClr val="bg1">
                    <a:lumMod val="95000"/>
                    <a:lumOff val="5000"/>
                  </a:schemeClr>
                </a:solidFill>
              </a:rPr>
              <a:t>. М. Франком) Нобелевской премии "за открытие и объяснение эффекта Черенкова". </a:t>
            </a:r>
          </a:p>
        </p:txBody>
      </p:sp>
      <p:pic>
        <p:nvPicPr>
          <p:cNvPr id="5" name="Объект 4" descr="http://class-fizika.narod.ru/phys/cher.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16016" y="836713"/>
            <a:ext cx="3744416" cy="5328592"/>
          </a:xfrm>
          <a:prstGeom prst="rect">
            <a:avLst/>
          </a:prstGeom>
          <a:noFill/>
          <a:ln>
            <a:noFill/>
          </a:ln>
        </p:spPr>
      </p:pic>
    </p:spTree>
    <p:extLst>
      <p:ext uri="{BB962C8B-B14F-4D97-AF65-F5344CB8AC3E}">
        <p14:creationId xmlns:p14="http://schemas.microsoft.com/office/powerpoint/2010/main" val="256054281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610744" cy="1715790"/>
          </a:xfrm>
        </p:spPr>
        <p:txBody>
          <a:bodyPr>
            <a:normAutofit fontScale="90000"/>
          </a:bodyPr>
          <a:lstStyle/>
          <a:p>
            <a:pPr algn="ctr"/>
            <a:r>
              <a:rPr lang="ru-RU" sz="2700" b="1" u="sng" dirty="0">
                <a:solidFill>
                  <a:srgbClr val="002060"/>
                </a:solidFill>
              </a:rPr>
              <a:t>Илья Михайлович </a:t>
            </a:r>
            <a:r>
              <a:rPr lang="ru-RU" sz="2700" b="1" u="sng" dirty="0" smtClean="0">
                <a:solidFill>
                  <a:srgbClr val="002060"/>
                </a:solidFill>
              </a:rPr>
              <a:t>Франк</a:t>
            </a:r>
            <a:br>
              <a:rPr lang="ru-RU" sz="2700" b="1" u="sng" dirty="0" smtClean="0">
                <a:solidFill>
                  <a:srgbClr val="002060"/>
                </a:solidFill>
              </a:rPr>
            </a:br>
            <a:r>
              <a:rPr lang="ru-RU" sz="2700" b="1" u="sng" dirty="0" smtClean="0">
                <a:solidFill>
                  <a:srgbClr val="0070C0"/>
                </a:solidFill>
              </a:rPr>
              <a:t> </a:t>
            </a:r>
            <a:br>
              <a:rPr lang="ru-RU" sz="2700" b="1" u="sng" dirty="0" smtClean="0">
                <a:solidFill>
                  <a:srgbClr val="0070C0"/>
                </a:solidFill>
              </a:rPr>
            </a:br>
            <a:r>
              <a:rPr lang="ru-RU" sz="2700" b="1" dirty="0" smtClean="0">
                <a:solidFill>
                  <a:srgbClr val="FF0000"/>
                </a:solidFill>
              </a:rPr>
              <a:t>1958 </a:t>
            </a:r>
            <a:r>
              <a:rPr lang="ru-RU" sz="2700" b="1" dirty="0">
                <a:solidFill>
                  <a:srgbClr val="FF0000"/>
                </a:solidFill>
              </a:rPr>
              <a:t>г. Физика</a:t>
            </a:r>
            <a:br>
              <a:rPr lang="ru-RU" sz="2700" b="1" dirty="0">
                <a:solidFill>
                  <a:srgbClr val="FF0000"/>
                </a:solidFill>
              </a:rPr>
            </a:br>
            <a:endParaRPr lang="ru-RU" sz="2700" b="1" dirty="0">
              <a:solidFill>
                <a:srgbClr val="FF0000"/>
              </a:solidFill>
            </a:endParaRPr>
          </a:p>
        </p:txBody>
      </p:sp>
      <p:sp>
        <p:nvSpPr>
          <p:cNvPr id="3" name="Текст 2"/>
          <p:cNvSpPr>
            <a:spLocks noGrp="1"/>
          </p:cNvSpPr>
          <p:nvPr>
            <p:ph type="body" idx="2"/>
          </p:nvPr>
        </p:nvSpPr>
        <p:spPr>
          <a:xfrm>
            <a:off x="457200" y="1844824"/>
            <a:ext cx="3826768" cy="4281339"/>
          </a:xfrm>
        </p:spPr>
        <p:txBody>
          <a:bodyPr>
            <a:normAutofit/>
          </a:bodyPr>
          <a:lstStyle/>
          <a:p>
            <a:r>
              <a:rPr lang="ru-RU" sz="1800" b="1" dirty="0">
                <a:solidFill>
                  <a:schemeClr val="bg1">
                    <a:lumMod val="95000"/>
                    <a:lumOff val="5000"/>
                  </a:schemeClr>
                </a:solidFill>
              </a:rPr>
              <a:t>Профессором МГУ, руководитель  лаборатории Радиоактивного Излучения  НИИ Ядерной Физики,   разработал  теорию движения со скоростью большей скорости света в веществе,  академик  АН СССР, лауреат  Государственной премии, совместно с П. А. Черенковым и </a:t>
            </a:r>
            <a:r>
              <a:rPr lang="ru-RU" sz="1800" b="1" dirty="0" err="1">
                <a:solidFill>
                  <a:schemeClr val="bg1">
                    <a:lumMod val="95000"/>
                    <a:lumOff val="5000"/>
                  </a:schemeClr>
                </a:solidFill>
              </a:rPr>
              <a:t>И</a:t>
            </a:r>
            <a:r>
              <a:rPr lang="ru-RU" sz="1800" b="1" dirty="0">
                <a:solidFill>
                  <a:schemeClr val="bg1">
                    <a:lumMod val="95000"/>
                    <a:lumOff val="5000"/>
                  </a:schemeClr>
                </a:solidFill>
              </a:rPr>
              <a:t>. Е. Таммом, получил Нобелевскую премию по физике "за открытие и объяснение эффекта Черенкова". </a:t>
            </a:r>
          </a:p>
        </p:txBody>
      </p:sp>
      <p:pic>
        <p:nvPicPr>
          <p:cNvPr id="5" name="Объект 4" descr="http://class-fizika.narod.ru/phys/frank.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456383" cy="4536504"/>
          </a:xfrm>
          <a:prstGeom prst="rect">
            <a:avLst/>
          </a:prstGeom>
          <a:noFill/>
          <a:ln>
            <a:noFill/>
          </a:ln>
        </p:spPr>
      </p:pic>
    </p:spTree>
    <p:extLst>
      <p:ext uri="{BB962C8B-B14F-4D97-AF65-F5344CB8AC3E}">
        <p14:creationId xmlns:p14="http://schemas.microsoft.com/office/powerpoint/2010/main" val="26254223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3008313" cy="1440160"/>
          </a:xfrm>
        </p:spPr>
        <p:txBody>
          <a:bodyPr>
            <a:normAutofit fontScale="90000"/>
          </a:bodyPr>
          <a:lstStyle/>
          <a:p>
            <a:pPr algn="ctr"/>
            <a:r>
              <a:rPr lang="ru-RU" dirty="0"/>
              <a:t/>
            </a:r>
            <a:br>
              <a:rPr lang="ru-RU" dirty="0"/>
            </a:br>
            <a:r>
              <a:rPr lang="ru-RU" sz="2700" b="1" u="sng" dirty="0">
                <a:solidFill>
                  <a:srgbClr val="002060"/>
                </a:solidFill>
              </a:rPr>
              <a:t>Игорь Евгеньевич Тамм </a:t>
            </a:r>
            <a:r>
              <a:rPr lang="ru-RU" sz="2700" b="1" u="sng" dirty="0" smtClean="0">
                <a:solidFill>
                  <a:srgbClr val="002060"/>
                </a:solidFill>
              </a:rPr>
              <a:t/>
            </a:r>
            <a:br>
              <a:rPr lang="ru-RU" sz="2700" b="1" u="sng" dirty="0" smtClean="0">
                <a:solidFill>
                  <a:srgbClr val="002060"/>
                </a:solidFill>
              </a:rPr>
            </a:br>
            <a:r>
              <a:rPr lang="ru-RU" dirty="0">
                <a:solidFill>
                  <a:srgbClr val="002060"/>
                </a:solidFill>
              </a:rPr>
              <a:t/>
            </a:r>
            <a:br>
              <a:rPr lang="ru-RU" dirty="0">
                <a:solidFill>
                  <a:srgbClr val="002060"/>
                </a:solidFill>
              </a:rPr>
            </a:br>
            <a:r>
              <a:rPr lang="ru-RU" sz="2700" b="1" dirty="0">
                <a:solidFill>
                  <a:srgbClr val="FF0000"/>
                </a:solidFill>
              </a:rPr>
              <a:t>1958 г. Физика</a:t>
            </a:r>
          </a:p>
        </p:txBody>
      </p:sp>
      <p:sp>
        <p:nvSpPr>
          <p:cNvPr id="3" name="Текст 2"/>
          <p:cNvSpPr>
            <a:spLocks noGrp="1"/>
          </p:cNvSpPr>
          <p:nvPr>
            <p:ph type="body" idx="2"/>
          </p:nvPr>
        </p:nvSpPr>
        <p:spPr>
          <a:xfrm>
            <a:off x="457200" y="1916832"/>
            <a:ext cx="3538736" cy="4464496"/>
          </a:xfrm>
        </p:spPr>
        <p:txBody>
          <a:bodyPr>
            <a:normAutofit/>
          </a:bodyPr>
          <a:lstStyle/>
          <a:p>
            <a:r>
              <a:rPr lang="ru-RU" sz="1800" b="1" dirty="0">
                <a:solidFill>
                  <a:schemeClr val="bg1">
                    <a:lumMod val="95000"/>
                    <a:lumOff val="5000"/>
                  </a:schemeClr>
                </a:solidFill>
              </a:rPr>
              <a:t>Совместно с  физиками  И. Е. Таммом, П. А. Черенковым и </a:t>
            </a:r>
            <a:r>
              <a:rPr lang="ru-RU" sz="1800" b="1" dirty="0" err="1">
                <a:solidFill>
                  <a:schemeClr val="bg1">
                    <a:lumMod val="95000"/>
                    <a:lumOff val="5000"/>
                  </a:schemeClr>
                </a:solidFill>
              </a:rPr>
              <a:t>И</a:t>
            </a:r>
            <a:r>
              <a:rPr lang="ru-RU" sz="1800" b="1" dirty="0">
                <a:solidFill>
                  <a:schemeClr val="bg1">
                    <a:lumMod val="95000"/>
                    <a:lumOff val="5000"/>
                  </a:schemeClr>
                </a:solidFill>
              </a:rPr>
              <a:t>. М. Франком получил  Нобелевскую премию «за открытие и объяснение эффекта </a:t>
            </a:r>
            <a:r>
              <a:rPr lang="ru-RU" sz="1800" b="1" dirty="0" smtClean="0">
                <a:solidFill>
                  <a:schemeClr val="bg1">
                    <a:lumMod val="95000"/>
                    <a:lumOff val="5000"/>
                  </a:schemeClr>
                </a:solidFill>
              </a:rPr>
              <a:t>Черенкова». </a:t>
            </a:r>
            <a:r>
              <a:rPr lang="ru-RU" sz="1800" b="1" dirty="0">
                <a:solidFill>
                  <a:schemeClr val="bg1">
                    <a:lumMod val="95000"/>
                    <a:lumOff val="5000"/>
                  </a:schemeClr>
                </a:solidFill>
              </a:rPr>
              <a:t>Работа Франка и Тамма — это  математическое описание  открытого Черенковым эффекта, которое «помимо простоты и ясности удовлетворяло ещё и строгим математическим требованиям».</a:t>
            </a:r>
          </a:p>
        </p:txBody>
      </p:sp>
      <p:pic>
        <p:nvPicPr>
          <p:cNvPr id="5" name="Объект 4" descr="http://class-fizika.narod.ru/phys/tamm.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4008" y="1052736"/>
            <a:ext cx="3600399" cy="5040560"/>
          </a:xfrm>
          <a:prstGeom prst="rect">
            <a:avLst/>
          </a:prstGeom>
          <a:noFill/>
          <a:ln>
            <a:noFill/>
          </a:ln>
        </p:spPr>
      </p:pic>
    </p:spTree>
    <p:extLst>
      <p:ext uri="{BB962C8B-B14F-4D97-AF65-F5344CB8AC3E}">
        <p14:creationId xmlns:p14="http://schemas.microsoft.com/office/powerpoint/2010/main" val="224483637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970784" cy="1162050"/>
          </a:xfrm>
        </p:spPr>
        <p:txBody>
          <a:bodyPr>
            <a:normAutofit fontScale="90000"/>
          </a:bodyPr>
          <a:lstStyle/>
          <a:p>
            <a:pPr algn="ctr"/>
            <a:r>
              <a:rPr lang="ru-RU" dirty="0"/>
              <a:t/>
            </a:r>
            <a:br>
              <a:rPr lang="ru-RU" dirty="0"/>
            </a:br>
            <a:r>
              <a:rPr lang="ru-RU" sz="2700" b="1" u="sng" dirty="0">
                <a:solidFill>
                  <a:srgbClr val="002060"/>
                </a:solidFill>
              </a:rPr>
              <a:t>Борис Леонидович Пастернак </a:t>
            </a:r>
            <a:r>
              <a:rPr lang="ru-RU" sz="2700" b="1" u="sng" dirty="0">
                <a:solidFill>
                  <a:schemeClr val="accent4">
                    <a:lumMod val="50000"/>
                  </a:schemeClr>
                </a:solidFill>
              </a:rPr>
              <a:t/>
            </a:r>
            <a:br>
              <a:rPr lang="ru-RU" sz="2700" b="1" u="sng" dirty="0">
                <a:solidFill>
                  <a:schemeClr val="accent4">
                    <a:lumMod val="50000"/>
                  </a:schemeClr>
                </a:solidFill>
              </a:rPr>
            </a:br>
            <a:r>
              <a:rPr lang="ru-RU" sz="2700" b="1" dirty="0">
                <a:solidFill>
                  <a:srgbClr val="FF0000"/>
                </a:solidFill>
              </a:rPr>
              <a:t>1958 г. Литература</a:t>
            </a:r>
          </a:p>
        </p:txBody>
      </p:sp>
      <p:sp>
        <p:nvSpPr>
          <p:cNvPr id="3" name="Текст 2"/>
          <p:cNvSpPr>
            <a:spLocks noGrp="1"/>
          </p:cNvSpPr>
          <p:nvPr>
            <p:ph type="body" idx="2"/>
          </p:nvPr>
        </p:nvSpPr>
        <p:spPr>
          <a:xfrm>
            <a:off x="323528" y="1524000"/>
            <a:ext cx="4680520" cy="5145360"/>
          </a:xfrm>
        </p:spPr>
        <p:txBody>
          <a:bodyPr>
            <a:noAutofit/>
          </a:bodyPr>
          <a:lstStyle/>
          <a:p>
            <a:r>
              <a:rPr lang="ru-RU" sz="1800" b="1" dirty="0">
                <a:solidFill>
                  <a:schemeClr val="bg1">
                    <a:lumMod val="95000"/>
                    <a:lumOff val="5000"/>
                  </a:schemeClr>
                </a:solidFill>
              </a:rPr>
              <a:t>Стихи, великолепные переводы "Гамлета"</a:t>
            </a:r>
          </a:p>
          <a:p>
            <a:r>
              <a:rPr lang="ru-RU" sz="1800" b="1" dirty="0">
                <a:solidFill>
                  <a:schemeClr val="bg1">
                    <a:lumMod val="95000"/>
                    <a:lumOff val="5000"/>
                  </a:schemeClr>
                </a:solidFill>
              </a:rPr>
              <a:t>В. Шекспира, "Фауста" Гете, </a:t>
            </a:r>
            <a:r>
              <a:rPr lang="ru-RU" sz="1800" b="1" dirty="0" err="1">
                <a:solidFill>
                  <a:schemeClr val="bg1">
                    <a:lumMod val="95000"/>
                    <a:lumOff val="5000"/>
                  </a:schemeClr>
                </a:solidFill>
              </a:rPr>
              <a:t>Шандора</a:t>
            </a:r>
            <a:r>
              <a:rPr lang="ru-RU" sz="1800" b="1" dirty="0">
                <a:solidFill>
                  <a:schemeClr val="bg1">
                    <a:lumMod val="95000"/>
                    <a:lumOff val="5000"/>
                  </a:schemeClr>
                </a:solidFill>
              </a:rPr>
              <a:t> Петефи, Шиллера. В течение 10 лет им создается роман "Доктор Живаго". Автор считал написание романа "исполнением своего долга" перед соотечественниками. Б. Пастернаку была присуждена Нобелевская премия по литературе "за выдающиеся достижения в современной лирической поэзии и на традиционном поприще великой русской прозы". Пастернак был вынужден отказаться от премии. В Шведскую академию наук  он послал лишь телеграмму, где были такие слова: «Бесконечно благодарен, тронут, горд, удивлён, смущён». Ему предлагали покинуть Россию, но поэт отвечал, что не мыслит себя  вне Родины.</a:t>
            </a:r>
          </a:p>
        </p:txBody>
      </p:sp>
      <p:pic>
        <p:nvPicPr>
          <p:cNvPr id="5" name="Объект 4" descr="http://class-fizika.narod.ru/phys/past.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78424" y="1700808"/>
            <a:ext cx="3354015" cy="4464496"/>
          </a:xfrm>
          <a:prstGeom prst="rect">
            <a:avLst/>
          </a:prstGeom>
          <a:noFill/>
          <a:ln>
            <a:noFill/>
          </a:ln>
        </p:spPr>
      </p:pic>
    </p:spTree>
    <p:extLst>
      <p:ext uri="{BB962C8B-B14F-4D97-AF65-F5344CB8AC3E}">
        <p14:creationId xmlns:p14="http://schemas.microsoft.com/office/powerpoint/2010/main" val="651354297"/>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177</TotalTime>
  <Words>1613</Words>
  <Application>Microsoft Office PowerPoint</Application>
  <PresentationFormat>Экран (4:3)</PresentationFormat>
  <Paragraphs>61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Апекс</vt:lpstr>
      <vt:lpstr>  Российские лауреаты</vt:lpstr>
      <vt:lpstr>Иван Петрович Павлов  1904 г. Физиология и медицина</vt:lpstr>
      <vt:lpstr>Илья Ильич Мечников 1908 г. Физиология и медицина</vt:lpstr>
      <vt:lpstr>Иван Алексеевич Бунин  1933 г. Литература</vt:lpstr>
      <vt:lpstr>Николай Николаевич Семёнов  1956 г. Химия </vt:lpstr>
      <vt:lpstr>Павел Алексеевич Черенков  1958 г. Физика</vt:lpstr>
      <vt:lpstr>Илья Михайлович Франк   1958 г. Физика </vt:lpstr>
      <vt:lpstr> Игорь Евгеньевич Тамм   1958 г. Физика</vt:lpstr>
      <vt:lpstr> Борис Леонидович Пастернак  1958 г. Литература</vt:lpstr>
      <vt:lpstr>Лев Давидович Ландау  1962 г. Физика</vt:lpstr>
      <vt:lpstr> Николай Геннадьевич Басов  1964 г. Физика</vt:lpstr>
      <vt:lpstr>Александр Михайлович Прохоров  1964 г. Физика</vt:lpstr>
      <vt:lpstr>Михаил Александрович Шолохов  1965 г. Литература</vt:lpstr>
      <vt:lpstr>Александр Исаевич Солженицын  1970 г. Литература</vt:lpstr>
      <vt:lpstr>Андрей Дмитриевич Сахаров  1975 г. Премия мира</vt:lpstr>
      <vt:lpstr>Леонид Витальевич Канторович 1975 г. Экономика</vt:lpstr>
      <vt:lpstr>Пётр Леонидович Капица  1978 г. Физика</vt:lpstr>
      <vt:lpstr>Иосиф Бродский  1987 г. Литература</vt:lpstr>
      <vt:lpstr> Михаил Сергеевич Горбачёв  1990 г. Премия мира</vt:lpstr>
      <vt:lpstr>Жорес Иванович Алфёров  2000 г. Физика</vt:lpstr>
      <vt:lpstr>Виталий Лазаревич Гинзбург  2003 г. Физика</vt:lpstr>
      <vt:lpstr>Алексей Алексеевич Абрикосов  2003 г. Физика</vt:lpstr>
      <vt:lpstr>2010 год  «за новаторские эксперименты по исследованию двумерного материала графена»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Российские лауреаты</dc:title>
  <dc:creator>user</dc:creator>
  <cp:lastModifiedBy>user</cp:lastModifiedBy>
  <cp:revision>22</cp:revision>
  <dcterms:created xsi:type="dcterms:W3CDTF">2013-10-15T12:16:40Z</dcterms:created>
  <dcterms:modified xsi:type="dcterms:W3CDTF">2013-10-15T16:27:44Z</dcterms:modified>
</cp:coreProperties>
</file>