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6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gif"/><Relationship Id="rId9" Type="http://schemas.openxmlformats.org/officeDocument/2006/relationships/image" Target="../media/image9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>
                <a:alpha val="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82001">
              <a:srgbClr val="FBD49C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71538" y="285728"/>
            <a:ext cx="71760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НАМИ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БУДУЩЕЕ…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 descr="C:\Program Files\Microsoft Office\MEDIA\CAGCAT10\j021672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58" y="285728"/>
            <a:ext cx="1450238" cy="1823314"/>
          </a:xfrm>
          <a:prstGeom prst="rect">
            <a:avLst/>
          </a:prstGeom>
          <a:noFill/>
        </p:spPr>
      </p:pic>
      <p:pic>
        <p:nvPicPr>
          <p:cNvPr id="1029" name="Picture 5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6"/>
            <a:ext cx="1829714" cy="1565453"/>
          </a:xfrm>
          <a:prstGeom prst="rect">
            <a:avLst/>
          </a:prstGeom>
          <a:noFill/>
        </p:spPr>
      </p:pic>
      <p:pic>
        <p:nvPicPr>
          <p:cNvPr id="1031" name="Picture 7" descr="C:\Program Files\Microsoft Office\MEDIA\CAGCAT10\j030052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5000636"/>
            <a:ext cx="1679022" cy="1184894"/>
          </a:xfrm>
          <a:prstGeom prst="rect">
            <a:avLst/>
          </a:prstGeom>
          <a:noFill/>
        </p:spPr>
      </p:pic>
      <p:pic>
        <p:nvPicPr>
          <p:cNvPr id="1032" name="Picture 8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572008"/>
            <a:ext cx="1321762" cy="1779528"/>
          </a:xfrm>
          <a:prstGeom prst="rect">
            <a:avLst/>
          </a:prstGeom>
          <a:noFill/>
        </p:spPr>
      </p:pic>
      <p:pic>
        <p:nvPicPr>
          <p:cNvPr id="1034" name="Picture 10" descr="C:\Program Files\Microsoft Office\MEDIA\CAGCAT10\j0240695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571744"/>
            <a:ext cx="2032537" cy="1441465"/>
          </a:xfrm>
          <a:prstGeom prst="rect">
            <a:avLst/>
          </a:prstGeom>
          <a:noFill/>
        </p:spPr>
      </p:pic>
      <p:pic>
        <p:nvPicPr>
          <p:cNvPr id="1035" name="Picture 11" descr="C:\Program Files\Microsoft Office\MEDIA\CAGCAT10\j0233312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0" y="4857760"/>
            <a:ext cx="2286016" cy="1782758"/>
          </a:xfrm>
          <a:prstGeom prst="rect">
            <a:avLst/>
          </a:prstGeom>
          <a:noFill/>
        </p:spPr>
      </p:pic>
      <p:pic>
        <p:nvPicPr>
          <p:cNvPr id="1036" name="Picture 12" descr="C:\Program Files\Microsoft Office\MEDIA\CAGCAT10\j0090070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2330" y="2500305"/>
            <a:ext cx="1785950" cy="2000265"/>
          </a:xfrm>
          <a:prstGeom prst="rect">
            <a:avLst/>
          </a:prstGeom>
          <a:noFill/>
        </p:spPr>
      </p:pic>
      <p:pic>
        <p:nvPicPr>
          <p:cNvPr id="1037" name="Picture 13" descr="C:\Program Files\Microsoft Office\MEDIA\CAGCAT10\j0215086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14744" y="2071678"/>
            <a:ext cx="1803401" cy="2357454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214478" y="0"/>
            <a:ext cx="12188786" cy="85254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гражданское  воспитание</a:t>
            </a:r>
          </a:p>
          <a:p>
            <a:pPr algn="ctr"/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античность (</a:t>
            </a:r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платон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 </a:t>
            </a:r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аристотель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):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     - формирование уважения к государству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     - законопослушание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     - человек для государства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</a:t>
            </a:r>
            <a:r>
              <a:rPr 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XIX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  (Декабристы): 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     - воспитание «сына Отечества»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     - патриотизм-источник могущества  народа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( </a:t>
            </a:r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в.г.белинский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а.и.герцен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н.г.чернышевский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):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     - формирование человека, обеспокоенного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        общественными делами</a:t>
            </a:r>
          </a:p>
          <a:p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современное общество: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     - формирование культурной,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         мобильной личности,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        жизнеспособной в условиях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        изменяющейся социальной среды 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      - подготовка профессионально  и      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        культурно ориентированной личности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        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                                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</a:t>
            </a:r>
          </a:p>
          <a:p>
            <a:pPr algn="ctr"/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82001">
              <a:srgbClr val="FBD49C"/>
            </a:gs>
            <a:gs pos="82001">
              <a:srgbClr val="FBD49C"/>
            </a:gs>
            <a:gs pos="100000">
              <a:srgbClr val="FEE7F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428604"/>
            <a:ext cx="8572560" cy="95102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</a:t>
            </a: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воспитать гражданина?</a:t>
            </a:r>
          </a:p>
          <a:p>
            <a:pPr algn="ctr"/>
            <a:endParaRPr lang="ru-RU" sz="2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 кого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зависит процесс формирования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Гражданственности? 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Когда и где 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начинается формирование гражданственности?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Что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необходимо делать, чтобы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приносить пользу обществу?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Зачем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воспитывать гражданственность?</a:t>
            </a:r>
          </a:p>
          <a:p>
            <a:pPr algn="ctr"/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82001">
              <a:srgbClr val="FBD49C"/>
            </a:gs>
            <a:gs pos="82001">
              <a:srgbClr val="FBD49C"/>
            </a:gs>
            <a:gs pos="100000">
              <a:srgbClr val="FEE7F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947" y="500042"/>
            <a:ext cx="885977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Гражданское воспитание должно 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решать триединую задачу образования,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Воспитания и развития личности,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Способствуя тем самым её социализации.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4357694"/>
            <a:ext cx="815947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Человек образованный и нравственно </a:t>
            </a:r>
          </a:p>
          <a:p>
            <a:pPr algn="ctr"/>
            <a:r>
              <a:rPr lang="ru-RU" sz="2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Воспитанный- это человек, способный и на </a:t>
            </a:r>
          </a:p>
          <a:p>
            <a:pPr algn="ctr"/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Проявление гражданских доблестей</a:t>
            </a:r>
          </a:p>
          <a:p>
            <a:pPr algn="ctr"/>
            <a:r>
              <a:rPr lang="ru-RU" sz="2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                   (</a:t>
            </a:r>
            <a:r>
              <a:rPr lang="ru-RU" sz="2400" b="1" i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К.н.вентцель</a:t>
            </a:r>
            <a:r>
              <a:rPr lang="ru-RU" sz="2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ru-RU" sz="24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168</Words>
  <Application>Microsoft Office PowerPoint</Application>
  <PresentationFormat>Экран (4:3)</PresentationFormat>
  <Paragraphs>55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47</cp:revision>
  <dcterms:modified xsi:type="dcterms:W3CDTF">2012-11-28T10:49:36Z</dcterms:modified>
</cp:coreProperties>
</file>