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288F1-C29B-48E3-BDF0-DCA897433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6221D-33A3-4D3F-A75A-436871AA9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D21A8-4FD8-473F-94C4-FA6985005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3C660-1844-44F2-A154-888C5DE76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5E6A-B966-4140-95C5-1090D0B1F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420B6-EB74-4CA0-A777-59EC8CD1A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9E6AB-B62A-493D-8F90-2C3966B6F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64BCE-CA5C-4D85-9033-62B8517ED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60AC4-1246-4F66-BFC6-AC107B6F2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7B7E6-5EC7-4E35-BE91-F429DF59D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6209-FA71-452D-96A0-4E0539071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C65E5-9022-4DC8-9B0D-5D4F323B5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DA30764-052F-4D34-8DF1-E2CBD9B0E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ransition spd="med">
    <p:pull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619250" y="620713"/>
            <a:ext cx="5905500" cy="30114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4093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  <a:t>Кто хочет </a:t>
            </a:r>
          </a:p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  <a:t>стать</a:t>
            </a:r>
          </a:p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  <a:t>математиком?</a:t>
            </a: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476375" y="5300663"/>
            <a:ext cx="669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Игра по математике для 11 классов</a:t>
            </a:r>
          </a:p>
        </p:txBody>
      </p:sp>
      <p:pic>
        <p:nvPicPr>
          <p:cNvPr id="2054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quest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11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8512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8467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8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9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5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6" name="AutoShape 44"/>
          <p:cNvSpPr>
            <a:spLocks noChangeArrowheads="1"/>
          </p:cNvSpPr>
          <p:nvPr/>
        </p:nvSpPr>
        <p:spPr bwMode="auto">
          <a:xfrm>
            <a:off x="755650" y="620713"/>
            <a:ext cx="4752975" cy="2952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8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Отрезок, соединяющий основания наклонной и перпендикуляра, проведенных из одной и той же точки, называется…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18477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Катетом</a:t>
            </a:r>
          </a:p>
        </p:txBody>
      </p:sp>
      <p:sp>
        <p:nvSpPr>
          <p:cNvPr id="18478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Перпендикуляром</a:t>
            </a:r>
          </a:p>
        </p:txBody>
      </p:sp>
      <p:sp>
        <p:nvSpPr>
          <p:cNvPr id="18479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Проекцией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80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Основанием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4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3565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3566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3567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3568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3569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3570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3571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8489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3573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3574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3575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3576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3577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3578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3579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3580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3581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3582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3583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3584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3585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8503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3587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3588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3589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3590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3591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3592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3593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84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85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67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68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69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75"/>
                </p:tgtEl>
              </p:cMediaNode>
            </p:audio>
          </p:childTnLst>
        </p:cTn>
      </p:par>
    </p:tnLst>
    <p:bldLst>
      <p:bldP spid="18477" grpId="0" animBg="1"/>
      <p:bldP spid="18478" grpId="0" animBg="1"/>
      <p:bldP spid="18479" grpId="0" animBg="1"/>
      <p:bldP spid="18480" grpId="0" animBg="1"/>
      <p:bldP spid="18489" grpId="0"/>
      <p:bldP spid="185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35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9536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9491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2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3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9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00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9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Основанием параллелепипеда является…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19501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параллелограмм</a:t>
            </a:r>
          </a:p>
        </p:txBody>
      </p:sp>
      <p:sp>
        <p:nvSpPr>
          <p:cNvPr id="19502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трапеция</a:t>
            </a:r>
          </a:p>
        </p:txBody>
      </p:sp>
      <p:sp>
        <p:nvSpPr>
          <p:cNvPr id="19503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многоугольник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04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треугольник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8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4589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4590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4591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4592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4593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4594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4595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4596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9514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4598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4599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4600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4601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4602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4603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4604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4605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4606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4607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4608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4609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4610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9528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4612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4613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4614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4615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4616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4617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95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95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91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92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93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99"/>
                </p:tgtEl>
              </p:cMediaNode>
            </p:audio>
          </p:childTnLst>
        </p:cTn>
      </p:par>
    </p:tnLst>
    <p:bldLst>
      <p:bldP spid="19501" grpId="0" animBg="1"/>
      <p:bldP spid="19502" grpId="0" animBg="1"/>
      <p:bldP spid="19503" grpId="0" animBg="1"/>
      <p:bldP spid="19504" grpId="0" animBg="1"/>
      <p:bldP spid="19514" grpId="0"/>
      <p:bldP spid="195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9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0560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0515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6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7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3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4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10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Многогранник, составленный из четырех треугольников называется…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икосаэдр</a:t>
            </a:r>
          </a:p>
        </p:txBody>
      </p:sp>
      <p:sp>
        <p:nvSpPr>
          <p:cNvPr id="20526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тетраэдр</a:t>
            </a:r>
          </a:p>
        </p:txBody>
      </p:sp>
      <p:sp>
        <p:nvSpPr>
          <p:cNvPr id="20527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октаэдр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28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додекаэдр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12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5613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5614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5615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5616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5617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5618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5619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5620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5621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0539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5623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5624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5625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5626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5627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5628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5629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5630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5631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5632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5633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5634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5635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0553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5637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5638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5639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5640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5641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05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05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15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16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17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3"/>
                </p:tgtEl>
              </p:cMediaNode>
            </p:audio>
          </p:childTnLst>
        </p:cTn>
      </p:par>
    </p:tnLst>
    <p:bldLst>
      <p:bldP spid="20525" grpId="0" animBg="1"/>
      <p:bldP spid="20526" grpId="0" animBg="1"/>
      <p:bldP spid="20527" grpId="0" animBg="1"/>
      <p:bldP spid="20528" grpId="0" animBg="1"/>
      <p:bldP spid="20539" grpId="0"/>
      <p:bldP spid="205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83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1584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1539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1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7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11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Сколько осей симметрии имеет квадрат?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две</a:t>
            </a: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одну</a:t>
            </a:r>
          </a:p>
        </p:txBody>
      </p:sp>
      <p:sp>
        <p:nvSpPr>
          <p:cNvPr id="21551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четыре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52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три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6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6637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6638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6639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6640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6641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6642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6643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6644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6645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6646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6648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6649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6650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6651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6652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6653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6654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6655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6656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6657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6658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6659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6660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6662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6663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6664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6665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5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15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15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39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40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41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47"/>
                </p:tgtEl>
              </p:cMediaNode>
            </p:audio>
          </p:childTnLst>
        </p:cTn>
      </p:par>
    </p:tnLst>
    <p:bldLst>
      <p:bldP spid="21549" grpId="0" animBg="1"/>
      <p:bldP spid="21550" grpId="0" animBg="1"/>
      <p:bldP spid="21551" grpId="0" animBg="1"/>
      <p:bldP spid="21552" grpId="0" animBg="1"/>
      <p:bldP spid="21564" grpId="0"/>
      <p:bldP spid="215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07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2608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2563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4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5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1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72" name="AutoShape 44"/>
          <p:cNvSpPr>
            <a:spLocks noChangeArrowheads="1"/>
          </p:cNvSpPr>
          <p:nvPr/>
        </p:nvSpPr>
        <p:spPr bwMode="auto">
          <a:xfrm>
            <a:off x="611188" y="476250"/>
            <a:ext cx="5040312" cy="3024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12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Автор книги, которая называется «Начала».В этой книге он сформулировал основные принципы построения геометрии.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22573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Фалес</a:t>
            </a:r>
          </a:p>
        </p:txBody>
      </p:sp>
      <p:sp>
        <p:nvSpPr>
          <p:cNvPr id="22574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Пифагор</a:t>
            </a:r>
          </a:p>
        </p:txBody>
      </p:sp>
      <p:sp>
        <p:nvSpPr>
          <p:cNvPr id="22575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Архимед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76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Евклид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0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7661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7662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7663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7664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7665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7666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7667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7668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7669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7670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7671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2589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7673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7674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7675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7676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7677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7678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7679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7680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7681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7682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7683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7684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7685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2603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7687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7688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7689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25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26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63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64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65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71"/>
                </p:tgtEl>
              </p:cMediaNode>
            </p:audio>
          </p:childTnLst>
        </p:cTn>
      </p:par>
    </p:tnLst>
    <p:bldLst>
      <p:bldP spid="22573" grpId="0" animBg="1"/>
      <p:bldP spid="22574" grpId="0" animBg="1"/>
      <p:bldP spid="22575" grpId="0" animBg="1"/>
      <p:bldP spid="22576" grpId="0" animBg="1"/>
      <p:bldP spid="22589" grpId="0"/>
      <p:bldP spid="226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31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3632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3587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8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9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5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96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13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Какие числа являются сторонами египетского треугольника?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23597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4, 8, 9</a:t>
            </a:r>
          </a:p>
        </p:txBody>
      </p:sp>
      <p:sp>
        <p:nvSpPr>
          <p:cNvPr id="23598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6, 7, 8</a:t>
            </a:r>
          </a:p>
        </p:txBody>
      </p:sp>
      <p:sp>
        <p:nvSpPr>
          <p:cNvPr id="23599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10, 15, 20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00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3, 4, 5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4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8685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8686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8687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8688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8689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8690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8691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8692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8693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8694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8695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8696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3614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8698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8699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8700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8701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8702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8703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8704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8705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8706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8707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8708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8709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8710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3628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8712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8713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36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36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87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88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89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95"/>
                </p:tgtEl>
              </p:cMediaNode>
            </p:audio>
          </p:childTnLst>
        </p:cTn>
      </p:par>
    </p:tnLst>
    <p:bldLst>
      <p:bldP spid="23597" grpId="0" animBg="1"/>
      <p:bldP spid="23598" grpId="0" animBg="1"/>
      <p:bldP spid="23599" grpId="0" animBg="1"/>
      <p:bldP spid="23600" grpId="0" animBg="1"/>
      <p:bldP spid="23614" grpId="0"/>
      <p:bldP spid="236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55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4656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4611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2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3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9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0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14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Ученый, который нашел отношение длины окружности к ее диаметру.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24621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Пифагор</a:t>
            </a:r>
          </a:p>
        </p:txBody>
      </p:sp>
      <p:sp>
        <p:nvSpPr>
          <p:cNvPr id="24622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Евклид</a:t>
            </a:r>
          </a:p>
        </p:txBody>
      </p:sp>
      <p:sp>
        <p:nvSpPr>
          <p:cNvPr id="24623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Фалес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624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Архимед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8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9709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9710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9711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9712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9713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9714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9715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9716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9717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9718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9719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9720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9721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4639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9723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9724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9725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9726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9727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9728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9729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9730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9731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9732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9733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9734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9735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4653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9737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46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46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11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12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13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19"/>
                </p:tgtEl>
              </p:cMediaNode>
            </p:audio>
          </p:childTnLst>
        </p:cTn>
      </p:par>
    </p:tnLst>
    <p:bldLst>
      <p:bldP spid="24621" grpId="0" animBg="1"/>
      <p:bldP spid="24622" grpId="0" animBg="1"/>
      <p:bldP spid="24623" grpId="0" animBg="1"/>
      <p:bldP spid="24624" grpId="0" animBg="1"/>
      <p:bldP spid="24639" grpId="0"/>
      <p:bldP spid="246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79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5680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5635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6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7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3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44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15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Кто из русских ученых является создателем неевклидовой геометрии?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25645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Лобачевский</a:t>
            </a:r>
          </a:p>
        </p:txBody>
      </p:sp>
      <p:sp>
        <p:nvSpPr>
          <p:cNvPr id="25646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Ковалевская</a:t>
            </a:r>
          </a:p>
        </p:txBody>
      </p:sp>
      <p:sp>
        <p:nvSpPr>
          <p:cNvPr id="25647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Магницкий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48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Ломоносов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32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30733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30734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30735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30736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30737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30738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30739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30740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30741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30742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30743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30744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30745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30746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5664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30748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30749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30750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30751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30752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30753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30754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30755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30756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30757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30758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30759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30760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5678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56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56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35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36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37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43"/>
                </p:tgtEl>
              </p:cMediaNode>
            </p:audio>
          </p:childTnLst>
        </p:cTn>
      </p:par>
    </p:tnLst>
    <p:bldLst>
      <p:bldP spid="25645" grpId="0" animBg="1"/>
      <p:bldP spid="25646" grpId="0" animBg="1"/>
      <p:bldP spid="25647" grpId="0" animBg="1"/>
      <p:bldP spid="25648" grpId="0" animBg="1"/>
      <p:bldP spid="25664" grpId="0"/>
      <p:bldP spid="256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Автор: Грязнова Е.В., учитель математики и информатики</a:t>
            </a:r>
          </a:p>
          <a:p>
            <a:pPr eaLnBrk="1" hangingPunct="1"/>
            <a:r>
              <a:rPr lang="ru-RU" smtClean="0"/>
              <a:t>Литература: газета «Математика», № 45, 2003 г.</a:t>
            </a:r>
          </a:p>
          <a:p>
            <a:pPr eaLnBrk="1" hangingPunct="1"/>
            <a:r>
              <a:rPr lang="ru-RU" smtClean="0"/>
              <a:t>Учебник геометрии 7-11, Погорелов А.В.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93" name="Picture 4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Правила игры</a:t>
            </a:r>
          </a:p>
        </p:txBody>
      </p:sp>
      <p:pic>
        <p:nvPicPr>
          <p:cNvPr id="6154" name="Picture 10">
            <a:hlinkClick r:id="" action="ppaction://media"/>
          </p:cNvPr>
          <p:cNvPicPr>
            <a:picLocks noGrp="1" noRot="1" noChangeAspect="1" noChangeArrowheads="1"/>
          </p:cNvPicPr>
          <p:nvPr>
            <p:ph sz="quarter" idx="1"/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>
          <a:xfrm>
            <a:off x="8172450" y="333375"/>
            <a:ext cx="304800" cy="304800"/>
          </a:xfrm>
        </p:spPr>
      </p:pic>
      <p:pic>
        <p:nvPicPr>
          <p:cNvPr id="6156" name="Picture 12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>
          <a:xfrm>
            <a:off x="6156325" y="333375"/>
            <a:ext cx="304800" cy="304800"/>
          </a:xfrm>
        </p:spPr>
      </p:pic>
      <p:pic>
        <p:nvPicPr>
          <p:cNvPr id="6158" name="Picture 14">
            <a:hlinkClick r:id="" action="ppaction://media"/>
          </p:cNvPr>
          <p:cNvPicPr>
            <a:picLocks noGrp="1" noRot="1" noChangeAspect="1" noChangeArrowheads="1"/>
          </p:cNvPicPr>
          <p:nvPr>
            <p:ph sz="quarter" idx="3"/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>
          <a:xfrm>
            <a:off x="7235825" y="333375"/>
            <a:ext cx="304800" cy="304800"/>
          </a:xfrm>
        </p:spPr>
      </p:pic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68313" y="1916113"/>
            <a:ext cx="4103687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843213" y="4221163"/>
            <a:ext cx="2160587" cy="5746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50825" y="4221163"/>
            <a:ext cx="2160588" cy="5746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843213" y="5734050"/>
            <a:ext cx="2160587" cy="5746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50825" y="5734050"/>
            <a:ext cx="2160588" cy="5746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pic>
        <p:nvPicPr>
          <p:cNvPr id="6160" name="Picture 16">
            <a:hlinkClick r:id="" action="ppaction://media"/>
          </p:cNvPr>
          <p:cNvPicPr>
            <a:picLocks noGrp="1" noRot="1" noChangeAspect="1" noChangeArrowheads="1"/>
          </p:cNvPicPr>
          <p:nvPr>
            <p:ph sz="quarter" idx="4"/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>
          <a:xfrm>
            <a:off x="250825" y="260350"/>
            <a:ext cx="304800" cy="304800"/>
          </a:xfrm>
        </p:spPr>
      </p:pic>
      <p:sp>
        <p:nvSpPr>
          <p:cNvPr id="15373" name="AutoShape 18"/>
          <p:cNvSpPr>
            <a:spLocks noChangeArrowheads="1"/>
          </p:cNvSpPr>
          <p:nvPr/>
        </p:nvSpPr>
        <p:spPr bwMode="auto">
          <a:xfrm>
            <a:off x="6659563" y="6021388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5374" name="AutoShape 19"/>
          <p:cNvSpPr>
            <a:spLocks noChangeArrowheads="1"/>
          </p:cNvSpPr>
          <p:nvPr/>
        </p:nvSpPr>
        <p:spPr bwMode="auto">
          <a:xfrm>
            <a:off x="5651500" y="6021388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5375" name="AutoShape 20"/>
          <p:cNvSpPr>
            <a:spLocks noChangeArrowheads="1"/>
          </p:cNvSpPr>
          <p:nvPr/>
        </p:nvSpPr>
        <p:spPr bwMode="auto">
          <a:xfrm>
            <a:off x="5651500" y="5734050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5376" name="AutoShape 21"/>
          <p:cNvSpPr>
            <a:spLocks noChangeArrowheads="1"/>
          </p:cNvSpPr>
          <p:nvPr/>
        </p:nvSpPr>
        <p:spPr bwMode="auto">
          <a:xfrm>
            <a:off x="5651500" y="5445125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5377" name="AutoShape 22"/>
          <p:cNvSpPr>
            <a:spLocks noChangeArrowheads="1"/>
          </p:cNvSpPr>
          <p:nvPr/>
        </p:nvSpPr>
        <p:spPr bwMode="auto">
          <a:xfrm>
            <a:off x="5651500" y="5157788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5378" name="AutoShape 23"/>
          <p:cNvSpPr>
            <a:spLocks noChangeArrowheads="1"/>
          </p:cNvSpPr>
          <p:nvPr/>
        </p:nvSpPr>
        <p:spPr bwMode="auto">
          <a:xfrm>
            <a:off x="5651500" y="4868863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5379" name="AutoShape 24"/>
          <p:cNvSpPr>
            <a:spLocks noChangeArrowheads="1"/>
          </p:cNvSpPr>
          <p:nvPr/>
        </p:nvSpPr>
        <p:spPr bwMode="auto">
          <a:xfrm>
            <a:off x="5651500" y="4581525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5380" name="AutoShape 25"/>
          <p:cNvSpPr>
            <a:spLocks noChangeArrowheads="1"/>
          </p:cNvSpPr>
          <p:nvPr/>
        </p:nvSpPr>
        <p:spPr bwMode="auto">
          <a:xfrm>
            <a:off x="5651500" y="4292600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5381" name="AutoShape 26"/>
          <p:cNvSpPr>
            <a:spLocks noChangeArrowheads="1"/>
          </p:cNvSpPr>
          <p:nvPr/>
        </p:nvSpPr>
        <p:spPr bwMode="auto">
          <a:xfrm>
            <a:off x="5651500" y="4005263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5382" name="AutoShape 27"/>
          <p:cNvSpPr>
            <a:spLocks noChangeArrowheads="1"/>
          </p:cNvSpPr>
          <p:nvPr/>
        </p:nvSpPr>
        <p:spPr bwMode="auto">
          <a:xfrm>
            <a:off x="5651500" y="3716338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5383" name="AutoShape 28"/>
          <p:cNvSpPr>
            <a:spLocks noChangeArrowheads="1"/>
          </p:cNvSpPr>
          <p:nvPr/>
        </p:nvSpPr>
        <p:spPr bwMode="auto">
          <a:xfrm>
            <a:off x="5651500" y="3429000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5384" name="AutoShape 29"/>
          <p:cNvSpPr>
            <a:spLocks noChangeArrowheads="1"/>
          </p:cNvSpPr>
          <p:nvPr/>
        </p:nvSpPr>
        <p:spPr bwMode="auto">
          <a:xfrm>
            <a:off x="5651500" y="3141663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5385" name="AutoShape 30"/>
          <p:cNvSpPr>
            <a:spLocks noChangeArrowheads="1"/>
          </p:cNvSpPr>
          <p:nvPr/>
        </p:nvSpPr>
        <p:spPr bwMode="auto">
          <a:xfrm>
            <a:off x="5651500" y="2852738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5386" name="AutoShape 31"/>
          <p:cNvSpPr>
            <a:spLocks noChangeArrowheads="1"/>
          </p:cNvSpPr>
          <p:nvPr/>
        </p:nvSpPr>
        <p:spPr bwMode="auto">
          <a:xfrm>
            <a:off x="5651500" y="2565400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5387" name="AutoShape 32"/>
          <p:cNvSpPr>
            <a:spLocks noChangeArrowheads="1"/>
          </p:cNvSpPr>
          <p:nvPr/>
        </p:nvSpPr>
        <p:spPr bwMode="auto">
          <a:xfrm>
            <a:off x="5651500" y="2276475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5388" name="AutoShape 33"/>
          <p:cNvSpPr>
            <a:spLocks noChangeArrowheads="1"/>
          </p:cNvSpPr>
          <p:nvPr/>
        </p:nvSpPr>
        <p:spPr bwMode="auto">
          <a:xfrm>
            <a:off x="5651500" y="1989138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5389" name="AutoShape 35"/>
          <p:cNvSpPr>
            <a:spLocks noChangeArrowheads="1"/>
          </p:cNvSpPr>
          <p:nvPr/>
        </p:nvSpPr>
        <p:spPr bwMode="auto">
          <a:xfrm>
            <a:off x="6659563" y="5734050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5390" name="AutoShape 36"/>
          <p:cNvSpPr>
            <a:spLocks noChangeArrowheads="1"/>
          </p:cNvSpPr>
          <p:nvPr/>
        </p:nvSpPr>
        <p:spPr bwMode="auto">
          <a:xfrm>
            <a:off x="6659563" y="5445125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5391" name="AutoShape 37"/>
          <p:cNvSpPr>
            <a:spLocks noChangeArrowheads="1"/>
          </p:cNvSpPr>
          <p:nvPr/>
        </p:nvSpPr>
        <p:spPr bwMode="auto">
          <a:xfrm>
            <a:off x="6659563" y="5157788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5392" name="AutoShape 38"/>
          <p:cNvSpPr>
            <a:spLocks noChangeArrowheads="1"/>
          </p:cNvSpPr>
          <p:nvPr/>
        </p:nvSpPr>
        <p:spPr bwMode="auto">
          <a:xfrm>
            <a:off x="6659563" y="4868863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5393" name="AutoShape 39"/>
          <p:cNvSpPr>
            <a:spLocks noChangeArrowheads="1"/>
          </p:cNvSpPr>
          <p:nvPr/>
        </p:nvSpPr>
        <p:spPr bwMode="auto">
          <a:xfrm>
            <a:off x="6659563" y="4581525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5394" name="AutoShape 40"/>
          <p:cNvSpPr>
            <a:spLocks noChangeArrowheads="1"/>
          </p:cNvSpPr>
          <p:nvPr/>
        </p:nvSpPr>
        <p:spPr bwMode="auto">
          <a:xfrm>
            <a:off x="6659563" y="4292600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5395" name="AutoShape 41"/>
          <p:cNvSpPr>
            <a:spLocks noChangeArrowheads="1"/>
          </p:cNvSpPr>
          <p:nvPr/>
        </p:nvSpPr>
        <p:spPr bwMode="auto">
          <a:xfrm>
            <a:off x="6659563" y="4005263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5396" name="AutoShape 42"/>
          <p:cNvSpPr>
            <a:spLocks noChangeArrowheads="1"/>
          </p:cNvSpPr>
          <p:nvPr/>
        </p:nvSpPr>
        <p:spPr bwMode="auto">
          <a:xfrm>
            <a:off x="6659563" y="3716338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5397" name="AutoShape 43"/>
          <p:cNvSpPr>
            <a:spLocks noChangeArrowheads="1"/>
          </p:cNvSpPr>
          <p:nvPr/>
        </p:nvSpPr>
        <p:spPr bwMode="auto">
          <a:xfrm>
            <a:off x="6659563" y="3429000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5398" name="AutoShape 44"/>
          <p:cNvSpPr>
            <a:spLocks noChangeArrowheads="1"/>
          </p:cNvSpPr>
          <p:nvPr/>
        </p:nvSpPr>
        <p:spPr bwMode="auto">
          <a:xfrm>
            <a:off x="6659563" y="3141663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5399" name="AutoShape 45"/>
          <p:cNvSpPr>
            <a:spLocks noChangeArrowheads="1"/>
          </p:cNvSpPr>
          <p:nvPr/>
        </p:nvSpPr>
        <p:spPr bwMode="auto">
          <a:xfrm>
            <a:off x="6659563" y="2852738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5400" name="AutoShape 46"/>
          <p:cNvSpPr>
            <a:spLocks noChangeArrowheads="1"/>
          </p:cNvSpPr>
          <p:nvPr/>
        </p:nvSpPr>
        <p:spPr bwMode="auto">
          <a:xfrm>
            <a:off x="6659563" y="2565400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5401" name="AutoShape 47"/>
          <p:cNvSpPr>
            <a:spLocks noChangeArrowheads="1"/>
          </p:cNvSpPr>
          <p:nvPr/>
        </p:nvSpPr>
        <p:spPr bwMode="auto">
          <a:xfrm>
            <a:off x="6659563" y="2276475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5402" name="AutoShape 48"/>
          <p:cNvSpPr>
            <a:spLocks noChangeArrowheads="1"/>
          </p:cNvSpPr>
          <p:nvPr/>
        </p:nvSpPr>
        <p:spPr bwMode="auto">
          <a:xfrm>
            <a:off x="6659563" y="1989138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4"/>
                </p:tgtEl>
              </p:cMediaNode>
            </p:audio>
            <p:audio>
              <p:cMediaNode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6"/>
                </p:tgtEl>
              </p:cMediaNode>
            </p:audio>
            <p:audio>
              <p:cMediaNode>
                <p:cTn id="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8"/>
                </p:tgtEl>
              </p:cMediaNode>
            </p:audio>
            <p:audio>
              <p:cMediaNode>
                <p:cTn id="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6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08" name="Picture 44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1309" name="Picture 4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1269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Стереометрия – это раздел геометрии, в котором изучаются фигуры…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На плоскости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В пространстве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На прямой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На полуплоскости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77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6398" name="AutoShape 16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6399" name="AutoShape 17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6400" name="AutoShape 18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6401" name="AutoShape 19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6402" name="AutoShape 20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6403" name="AutoShape 21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6404" name="AutoShape 22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6405" name="AutoShape 23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6406" name="AutoShape 24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6407" name="AutoShape 25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6408" name="AutoShape 26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6409" name="AutoShape 27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6410" name="AutoShape 28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6411" name="AutoShape 29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6412" name="AutoShape 30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6413" name="AutoShape 31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6414" name="AutoShape 32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6415" name="AutoShape 33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6416" name="AutoShape 34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6417" name="AutoShape 35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6418" name="AutoShape 36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6419" name="AutoShape 37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6420" name="AutoShape 38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6421" name="AutoShape 39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6422" name="AutoShape 40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6423" name="AutoShape 41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6424" name="AutoShape 42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6425" name="AutoShape 43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112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112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9"/>
                </p:tgtEl>
              </p:cMediaNode>
            </p:audio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0"/>
                </p:tgtEl>
              </p:cMediaNode>
            </p:audio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1"/>
                </p:tgtEl>
              </p:cMediaNode>
            </p:audio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7"/>
                </p:tgtEl>
              </p:cMediaNode>
            </p:audio>
          </p:childTnLst>
        </p:cTn>
      </p:par>
    </p:tnLst>
    <p:bldLst>
      <p:bldP spid="11273" grpId="0" animBg="1"/>
      <p:bldP spid="11274" grpId="0" animBg="1"/>
      <p:bldP spid="11275" grpId="0" animBg="1"/>
      <p:bldP spid="11276" grpId="0" animBg="1"/>
      <p:bldP spid="11278" grpId="0"/>
      <p:bldP spid="112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7" name="Picture 10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2398" name="Picture 11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2353" name="Picture 6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4" name="Picture 6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5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1" name="Picture 7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62" name="AutoShape 7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2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Кто автор учебника по геометрии?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12363" name="AutoShape 7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Погорелов А.В.</a:t>
            </a:r>
          </a:p>
        </p:txBody>
      </p:sp>
      <p:sp>
        <p:nvSpPr>
          <p:cNvPr id="12364" name="AutoShape 7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Колмогоров А.Н.           </a:t>
            </a:r>
          </a:p>
        </p:txBody>
      </p:sp>
      <p:sp>
        <p:nvSpPr>
          <p:cNvPr id="12365" name="AutoShape 7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Алимов А.В.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66" name="AutoShape 7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Башмаков И.Д.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20" name="AutoShape 7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7421" name="AutoShape 8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2369" name="AutoShape 8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7423" name="AutoShape 8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7424" name="AutoShape 8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7425" name="AutoShape 8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7426" name="AutoShape 8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7427" name="AutoShape 8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7428" name="AutoShape 8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7429" name="AutoShape 8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7430" name="AutoShape 8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7431" name="AutoShape 9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7432" name="AutoShape 9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7433" name="AutoShape 9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7434" name="AutoShape 9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7435" name="AutoShape 9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2383" name="AutoShape 9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7437" name="AutoShape 9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7438" name="AutoShape 9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7439" name="AutoShape 9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7440" name="AutoShape 9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7441" name="AutoShape 10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7442" name="AutoShape 10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7443" name="AutoShape 10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7444" name="AutoShape 10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7445" name="AutoShape 10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7446" name="AutoShape 10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7447" name="AutoShape 10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7448" name="AutoShape 10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7449" name="AutoShape 10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123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123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53"/>
                </p:tgtEl>
              </p:cMediaNode>
            </p:audio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54"/>
                </p:tgtEl>
              </p:cMediaNode>
            </p:audio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55"/>
                </p:tgtEl>
              </p:cMediaNode>
            </p:audio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1"/>
                </p:tgtEl>
              </p:cMediaNode>
            </p:audio>
          </p:childTnLst>
        </p:cTn>
      </p:par>
    </p:tnLst>
    <p:bldLst>
      <p:bldP spid="12363" grpId="0" animBg="1"/>
      <p:bldP spid="12364" grpId="0" animBg="1"/>
      <p:bldP spid="12365" grpId="0" animBg="1"/>
      <p:bldP spid="12366" grpId="0" animBg="1"/>
      <p:bldP spid="12369" grpId="0"/>
      <p:bldP spid="123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91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3392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3347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8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9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5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6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3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Как переводится слово геометрия?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13357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Измерение</a:t>
            </a:r>
          </a:p>
        </p:txBody>
      </p:sp>
      <p:sp>
        <p:nvSpPr>
          <p:cNvPr id="13358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Наука</a:t>
            </a:r>
          </a:p>
        </p:txBody>
      </p:sp>
      <p:sp>
        <p:nvSpPr>
          <p:cNvPr id="13359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Землемерие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60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Изучение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4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8445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8446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3364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8448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8449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8450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8451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8452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8453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8454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8455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8456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8457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8458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8459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8460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3378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8462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8463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8464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8465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8466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8467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8468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8469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8470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8471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8472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8473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3364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3378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47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48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49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55"/>
                </p:tgtEl>
              </p:cMediaNode>
            </p:audio>
          </p:childTnLst>
        </p:cTn>
      </p:par>
    </p:tnLst>
    <p:bldLst>
      <p:bldP spid="13357" grpId="0" animBg="1"/>
      <p:bldP spid="13358" grpId="0" animBg="1"/>
      <p:bldP spid="13359" grpId="0" animBg="1"/>
      <p:bldP spid="133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15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4416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4371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2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3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9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80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4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Сколько основных фигур в пространстве?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14381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Две</a:t>
            </a:r>
          </a:p>
        </p:txBody>
      </p:sp>
      <p:sp>
        <p:nvSpPr>
          <p:cNvPr id="14382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Одна</a:t>
            </a:r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Четыре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84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Три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8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9469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9470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9471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4389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9473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9474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9475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9476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9477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9478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9479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9480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9481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9482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9483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9484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9485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4403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9487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9488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9489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9490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9491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9492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9493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9494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9495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9496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9497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43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44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1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2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3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9"/>
                </p:tgtEl>
              </p:cMediaNode>
            </p:audio>
          </p:childTnLst>
        </p:cTn>
      </p:par>
    </p:tnLst>
    <p:bldLst>
      <p:bldP spid="14381" grpId="0" animBg="1"/>
      <p:bldP spid="14382" grpId="0" animBg="1"/>
      <p:bldP spid="14383" grpId="0" animBg="1"/>
      <p:bldP spid="14384" grpId="0" animBg="1"/>
      <p:bldP spid="14389" grpId="0"/>
      <p:bldP spid="144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39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5440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5395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6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7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3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4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5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Прямые, которые не пересекаются и не лежат в одной плоскости называются…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15405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Совпадающими</a:t>
            </a:r>
          </a:p>
        </p:txBody>
      </p:sp>
      <p:sp>
        <p:nvSpPr>
          <p:cNvPr id="15406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Параллельными</a:t>
            </a:r>
          </a:p>
        </p:txBody>
      </p:sp>
      <p:sp>
        <p:nvSpPr>
          <p:cNvPr id="15407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Пересекающимися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08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Скрещивающимися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92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0493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0494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0495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0496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5414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0498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0499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0500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0501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0502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0503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0504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0505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0506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0507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0508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0509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0510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5428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0512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0513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0514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0515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0516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0517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0518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0519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0520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0521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5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54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95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96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97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03"/>
                </p:tgtEl>
              </p:cMediaNode>
            </p:audio>
          </p:childTnLst>
        </p:cTn>
      </p:par>
    </p:tnLst>
    <p:bldLst>
      <p:bldP spid="15405" grpId="0" animBg="1"/>
      <p:bldP spid="15406" grpId="0" animBg="1"/>
      <p:bldP spid="15407" grpId="0" animBg="1"/>
      <p:bldP spid="15408" grpId="0" animBg="1"/>
      <p:bldP spid="15414" grpId="0"/>
      <p:bldP spid="154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63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6464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6419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1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7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28" name="AutoShape 44"/>
          <p:cNvSpPr>
            <a:spLocks noChangeArrowheads="1"/>
          </p:cNvSpPr>
          <p:nvPr/>
        </p:nvSpPr>
        <p:spPr bwMode="auto">
          <a:xfrm>
            <a:off x="755650" y="620713"/>
            <a:ext cx="4752975" cy="2952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6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Если две различные прямые имеют общую точку, то через них можно провести… и притом только одну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16429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Плоскость</a:t>
            </a:r>
          </a:p>
        </p:txBody>
      </p:sp>
      <p:sp>
        <p:nvSpPr>
          <p:cNvPr id="16430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Прямую</a:t>
            </a:r>
          </a:p>
        </p:txBody>
      </p:sp>
      <p:sp>
        <p:nvSpPr>
          <p:cNvPr id="16431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Точку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32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Фигуру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6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1517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1518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1519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1520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1521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6439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1523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1524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1525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1526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1527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1528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1529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1530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1531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1532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1533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1534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1535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6453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1537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1538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1539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1540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1541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1542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1543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1544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1545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64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64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19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20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21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27"/>
                </p:tgtEl>
              </p:cMediaNode>
            </p:audio>
          </p:childTnLst>
        </p:cTn>
      </p:par>
    </p:tnLst>
    <p:bldLst>
      <p:bldP spid="16429" grpId="0" animBg="1"/>
      <p:bldP spid="16430" grpId="0" animBg="1"/>
      <p:bldP spid="16431" grpId="0" animBg="1"/>
      <p:bldP spid="16432" grpId="0" animBg="1"/>
      <p:bldP spid="16439" grpId="0"/>
      <p:bldP spid="164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87" name="Picture 79"/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7488" name="Picture 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7443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4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5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1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52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7</a:t>
            </a:r>
          </a:p>
          <a:p>
            <a:pPr algn="ctr">
              <a:defRPr/>
            </a:pPr>
            <a:r>
              <a:rPr lang="ru-RU" sz="2600">
                <a:solidFill>
                  <a:srgbClr val="FF0000"/>
                </a:solidFill>
              </a:rPr>
              <a:t>Если две различные плоскости имеют общую точку, то они…</a:t>
            </a:r>
          </a:p>
          <a:p>
            <a:pPr algn="ctr">
              <a:defRPr/>
            </a:pPr>
            <a:endParaRPr lang="ru-RU" sz="2600">
              <a:solidFill>
                <a:srgbClr val="FF0000"/>
              </a:solidFill>
            </a:endParaRPr>
          </a:p>
        </p:txBody>
      </p:sp>
      <p:sp>
        <p:nvSpPr>
          <p:cNvPr id="17453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Пересекаются по прямой</a:t>
            </a:r>
          </a:p>
        </p:txBody>
      </p:sp>
      <p:sp>
        <p:nvSpPr>
          <p:cNvPr id="17454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Параллельны</a:t>
            </a:r>
          </a:p>
        </p:txBody>
      </p:sp>
      <p:sp>
        <p:nvSpPr>
          <p:cNvPr id="17455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Перпендикулярны</a:t>
            </a:r>
            <a:endParaRPr lang="ru-RU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56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>
                <a:solidFill>
                  <a:srgbClr val="0000FF"/>
                </a:solidFill>
              </a:rPr>
              <a:t>Совпадают</a:t>
            </a:r>
            <a:endParaRPr lang="ru-RU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40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2541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2542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2543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2544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2545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2546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7464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2548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2549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2550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2551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2552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2553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2554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2555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2556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2557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2558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2559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2560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7478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2562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2563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2564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2565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2566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2567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2568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2569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74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74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43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44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45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51"/>
                </p:tgtEl>
              </p:cMediaNode>
            </p:audio>
          </p:childTnLst>
        </p:cTn>
      </p:par>
    </p:tnLst>
    <p:bldLst>
      <p:bldP spid="17453" grpId="0" animBg="1"/>
      <p:bldP spid="17454" grpId="0" animBg="1"/>
      <p:bldP spid="17455" grpId="0" animBg="1"/>
      <p:bldP spid="17456" grpId="0" animBg="1"/>
      <p:bldP spid="17464" grpId="0"/>
      <p:bldP spid="17478" grpId="0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287</TotalTime>
  <Words>921</Words>
  <Application>Microsoft Office PowerPoint</Application>
  <PresentationFormat>Экран (4:3)</PresentationFormat>
  <Paragraphs>583</Paragraphs>
  <Slides>18</Slides>
  <Notes>0</Notes>
  <HiddenSlides>0</HiddenSlides>
  <MMClips>65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Океан</vt:lpstr>
      <vt:lpstr>Презентация PowerPoint</vt:lpstr>
      <vt:lpstr>Правила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мк</dc:creator>
  <cp:lastModifiedBy>User</cp:lastModifiedBy>
  <cp:revision>23</cp:revision>
  <dcterms:created xsi:type="dcterms:W3CDTF">2008-11-18T13:12:38Z</dcterms:created>
  <dcterms:modified xsi:type="dcterms:W3CDTF">2012-10-23T11:28:56Z</dcterms:modified>
</cp:coreProperties>
</file>