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77" r:id="rId4"/>
    <p:sldId id="259" r:id="rId5"/>
    <p:sldId id="260" r:id="rId6"/>
    <p:sldId id="281" r:id="rId7"/>
    <p:sldId id="294" r:id="rId8"/>
    <p:sldId id="291" r:id="rId9"/>
    <p:sldId id="278" r:id="rId10"/>
    <p:sldId id="289" r:id="rId11"/>
    <p:sldId id="283" r:id="rId12"/>
    <p:sldId id="267" r:id="rId13"/>
    <p:sldId id="287" r:id="rId14"/>
    <p:sldId id="269" r:id="rId15"/>
    <p:sldId id="282" r:id="rId16"/>
    <p:sldId id="285" r:id="rId17"/>
    <p:sldId id="279" r:id="rId18"/>
    <p:sldId id="271" r:id="rId19"/>
    <p:sldId id="261" r:id="rId20"/>
    <p:sldId id="274" r:id="rId21"/>
    <p:sldId id="275" r:id="rId22"/>
    <p:sldId id="266" r:id="rId23"/>
    <p:sldId id="292" r:id="rId24"/>
    <p:sldId id="284" r:id="rId25"/>
    <p:sldId id="268" r:id="rId26"/>
    <p:sldId id="270" r:id="rId27"/>
    <p:sldId id="293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0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ABC1BB6-0840-473B-87AE-332B8C1691B3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1D0754-0757-4CB3-8618-7224A674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A28B-8F92-49A0-9E99-68BA1541E782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D25C-5F13-42CD-B11A-F7973A92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F628E-40FF-4F28-ADB1-45F34532FCDB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8991-79F3-487E-90FF-0E9D165B5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D431-E835-41B6-953B-6BBDA55F7168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B68EC-0B90-41D0-B8A2-D0AE5B89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89D6-E23D-42CE-A8CD-DA982261044A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65B7-46A2-4E51-B66E-4186EA1AE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B19EF-33FF-4D1F-9A24-6036868D486C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9678-95EC-4002-A352-C0CD58F1C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E822-EAA8-4BC8-8A99-496B8640FF57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DFDF-45C8-4BF4-B9FC-8908F3722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4A2A-A79D-4063-B5FE-575C74BA4F51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71A-8178-4BE1-97C6-EDB8D74C9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2257-4B23-43A8-A85B-839A2CD0B2B3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DA43-AE61-483A-A01C-FD733D42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E26C-5074-44ED-909F-E15659B703F3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D575-3D41-4323-B2AD-F6F1A38F8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939D-E3E9-4FD7-8C8A-CCB4B1ED95AF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6D03-716A-4DC0-A1EF-F224E75C3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09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09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0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0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6C542E6A-FF44-4A7D-A38A-E7334186D55D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810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0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B3F8B507-FDD3-4F7B-B3DE-4C73A038D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0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5"/>
          <p:cNvSpPr txBox="1">
            <a:spLocks noChangeArrowheads="1"/>
          </p:cNvSpPr>
          <p:nvPr/>
        </p:nvSpPr>
        <p:spPr bwMode="auto">
          <a:xfrm>
            <a:off x="5292725" y="1196975"/>
            <a:ext cx="35591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200" b="1">
                <a:solidFill>
                  <a:srgbClr val="FFFF00"/>
                </a:solidFill>
                <a:latin typeface="Constantia" pitchFamily="18" charset="0"/>
              </a:rPr>
              <a:t>Михаил</a:t>
            </a:r>
            <a:r>
              <a:rPr lang="ru-RU" sz="42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4200" b="1">
                <a:solidFill>
                  <a:srgbClr val="FFFF00"/>
                </a:solidFill>
                <a:latin typeface="Arial" charset="0"/>
              </a:rPr>
            </a:br>
            <a:r>
              <a:rPr lang="ru-RU" sz="4200" b="1">
                <a:solidFill>
                  <a:srgbClr val="FFFF00"/>
                </a:solidFill>
                <a:latin typeface="Constantia" pitchFamily="18" charset="0"/>
              </a:rPr>
              <a:t> Васильевич Ломоносов</a:t>
            </a:r>
            <a:br>
              <a:rPr lang="ru-RU" sz="4200" b="1">
                <a:solidFill>
                  <a:srgbClr val="FFFF00"/>
                </a:solidFill>
                <a:latin typeface="Constantia" pitchFamily="18" charset="0"/>
              </a:rPr>
            </a:br>
            <a:endParaRPr lang="ru-RU" sz="4200" b="1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r>
              <a:rPr lang="ru-RU" sz="4200" b="1">
                <a:solidFill>
                  <a:srgbClr val="FFFF00"/>
                </a:solidFill>
                <a:latin typeface="Arial" charset="0"/>
              </a:rPr>
              <a:t>1711 - 1765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88913"/>
            <a:ext cx="4964112" cy="6480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4797425"/>
            <a:ext cx="8964612" cy="1657350"/>
          </a:xfrm>
        </p:spPr>
        <p:txBody>
          <a:bodyPr/>
          <a:lstStyle/>
          <a:p>
            <a:pPr marL="0" indent="85725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effectLst/>
              </a:rPr>
              <a:t>Перечень различных рецептов в области металлургии, сведения о рудах, металлах и горючих ископаемых, поисковые признаки для рудных месторождений</a:t>
            </a:r>
            <a:r>
              <a:rPr lang="ru-RU" sz="2800" b="1" smtClean="0">
                <a:effectLst/>
                <a:latin typeface="Arial" charset="0"/>
              </a:rPr>
              <a:t>.</a:t>
            </a:r>
            <a:r>
              <a:rPr lang="ru-RU" sz="2800" b="1" smtClean="0">
                <a:effectLst/>
              </a:rPr>
              <a:t> </a:t>
            </a:r>
          </a:p>
        </p:txBody>
      </p:sp>
      <p:pic>
        <p:nvPicPr>
          <p:cNvPr id="22530" name="Picture 5" descr="geology_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15632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156325" y="549275"/>
            <a:ext cx="2987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М.В. Ломоносов «Первые основания металлургии или рудных дел» 1742 г.</a:t>
            </a:r>
          </a:p>
          <a:p>
            <a:r>
              <a:rPr lang="ru-RU" sz="2400" b="1">
                <a:solidFill>
                  <a:srgbClr val="FFFF00"/>
                </a:solidFill>
              </a:rPr>
              <a:t>Издано в 1763 г.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4500563" y="260350"/>
            <a:ext cx="4464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Arial" charset="0"/>
              </a:rPr>
              <a:t>Иллюстрации к книге М.В. Ломоносова "Первые основания металлургии или рудных дел" (рудничные вентиляционные установки)</a:t>
            </a: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3554" name="Picture 4" descr="lomono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913"/>
            <a:ext cx="439261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427538" y="3571875"/>
            <a:ext cx="45370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b="1"/>
              <a:t>Работы были написаны для мастеров горного дела и явились замечательным пособием для многих поколений русских горняков и металлургов.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4294967295"/>
          </p:nvPr>
        </p:nvSpPr>
        <p:spPr>
          <a:xfrm>
            <a:off x="4787900" y="0"/>
            <a:ext cx="4356100" cy="2420938"/>
          </a:xfrm>
        </p:spPr>
        <p:txBody>
          <a:bodyPr/>
          <a:lstStyle/>
          <a:p>
            <a:pPr marL="0" indent="185738" eaLnBrk="1" hangingPunct="1">
              <a:buFont typeface="Arial" charset="0"/>
              <a:buNone/>
              <a:defRPr/>
            </a:pPr>
            <a:r>
              <a:rPr lang="ru-RU" sz="2800" b="1" smtClean="0">
                <a:solidFill>
                  <a:srgbClr val="FFFF00"/>
                </a:solidFill>
              </a:rPr>
              <a:t>1756</a:t>
            </a:r>
            <a:r>
              <a:rPr lang="ru-RU" sz="2800" b="1" smtClean="0">
                <a:solidFill>
                  <a:srgbClr val="FFFF00"/>
                </a:solidFill>
                <a:latin typeface="Arial" charset="0"/>
              </a:rPr>
              <a:t>г.</a:t>
            </a:r>
            <a:r>
              <a:rPr lang="ru-RU" sz="2800" b="1" smtClean="0">
                <a:solidFill>
                  <a:srgbClr val="FFFF00"/>
                </a:solidFill>
              </a:rPr>
              <a:t> -   первые опыты по обжиганию металлов в закрытом сосуде (</a:t>
            </a:r>
            <a:r>
              <a:rPr lang="ru-RU" sz="2800" b="1" u="sng" smtClean="0">
                <a:solidFill>
                  <a:srgbClr val="FFFF00"/>
                </a:solidFill>
                <a:latin typeface="Arial" charset="0"/>
              </a:rPr>
              <a:t>З</a:t>
            </a:r>
            <a:r>
              <a:rPr lang="ru-RU" sz="2800" b="1" u="sng" smtClean="0">
                <a:solidFill>
                  <a:srgbClr val="FFFF00"/>
                </a:solidFill>
              </a:rPr>
              <a:t>акон сохранения вещества</a:t>
            </a:r>
            <a:r>
              <a:rPr lang="ru-RU" sz="2800" b="1" smtClean="0">
                <a:solidFill>
                  <a:srgbClr val="FFFF00"/>
                </a:solidFill>
              </a:rPr>
              <a:t>).</a:t>
            </a:r>
          </a:p>
        </p:txBody>
      </p:sp>
      <p:pic>
        <p:nvPicPr>
          <p:cNvPr id="24578" name="Picture 3" descr="00009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913"/>
            <a:ext cx="473551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53559970_Lomonosov_Chymiae_Physicae_17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2349500"/>
            <a:ext cx="38877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Содержимое 1"/>
          <p:cNvSpPr>
            <a:spLocks/>
          </p:cNvSpPr>
          <p:nvPr/>
        </p:nvSpPr>
        <p:spPr bwMode="auto">
          <a:xfrm>
            <a:off x="4787900" y="5229225"/>
            <a:ext cx="43561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5725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600" b="1">
                <a:solidFill>
                  <a:srgbClr val="FFFF00"/>
                </a:solidFill>
                <a:latin typeface="Arial" charset="0"/>
              </a:rPr>
              <a:t>«Введение в истинную физическую химию».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indent="85725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Рукопись М. В. Ломоносова.1752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по химии и физике строение вещ-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087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Содержимое 1"/>
          <p:cNvSpPr>
            <a:spLocks/>
          </p:cNvSpPr>
          <p:nvPr/>
        </p:nvSpPr>
        <p:spPr bwMode="auto">
          <a:xfrm>
            <a:off x="0" y="3213100"/>
            <a:ext cx="5508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71463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1748 - М. В. Ломоносов работа "Опыт теории упругости воздуха",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где объяснял упругость газов движением их частиц, таким образом вплотную подойдя к теории атомического строения вещества.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3500438"/>
            <a:ext cx="3635375" cy="23955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6443663" y="549275"/>
            <a:ext cx="27003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Arial" charset="0"/>
              </a:rPr>
              <a:t>1753 год – </a:t>
            </a:r>
            <a:br>
              <a:rPr lang="ru-RU" sz="2800" b="1">
                <a:solidFill>
                  <a:srgbClr val="FFFF00"/>
                </a:solidFill>
                <a:latin typeface="Arial" charset="0"/>
              </a:rPr>
            </a:br>
            <a:r>
              <a:rPr lang="ru-RU" sz="2200" b="1">
                <a:solidFill>
                  <a:srgbClr val="FFFF00"/>
                </a:solidFill>
                <a:latin typeface="Arial" charset="0"/>
              </a:rPr>
              <a:t>М. В. Ломоносов</a:t>
            </a:r>
            <a:r>
              <a:rPr lang="ru-RU" sz="2600" b="1">
                <a:solidFill>
                  <a:srgbClr val="FFFF00"/>
                </a:solidFill>
                <a:latin typeface="Arial" charset="0"/>
              </a:rPr>
              <a:t> «Слово о явлениях воздушных…». 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4716463" y="3068638"/>
            <a:ext cx="503237" cy="720725"/>
          </a:xfrm>
          <a:prstGeom prst="upArrow">
            <a:avLst>
              <a:gd name="adj1" fmla="val 50000"/>
              <a:gd name="adj2" fmla="val 3580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7667625" y="2781300"/>
            <a:ext cx="504825" cy="647700"/>
          </a:xfrm>
          <a:prstGeom prst="downArrow">
            <a:avLst>
              <a:gd name="adj1" fmla="val 50000"/>
              <a:gd name="adj2" fmla="val 320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1"/>
          <p:cNvSpPr>
            <a:spLocks noGrp="1"/>
          </p:cNvSpPr>
          <p:nvPr>
            <p:ph idx="4294967295"/>
          </p:nvPr>
        </p:nvSpPr>
        <p:spPr>
          <a:xfrm>
            <a:off x="500063" y="285750"/>
            <a:ext cx="8229600" cy="2135188"/>
          </a:xfrm>
        </p:spPr>
        <p:txBody>
          <a:bodyPr/>
          <a:lstStyle/>
          <a:p>
            <a:pPr marL="0" indent="271463" eaLnBrk="1" hangingPunct="1">
              <a:buFont typeface="Arial" charset="0"/>
              <a:buNone/>
              <a:defRPr/>
            </a:pPr>
            <a:r>
              <a:rPr lang="ru-RU" b="1" smtClean="0">
                <a:solidFill>
                  <a:srgbClr val="FFFF00"/>
                </a:solidFill>
              </a:rPr>
              <a:t>1763</a:t>
            </a:r>
            <a:r>
              <a:rPr lang="ru-RU" b="1" smtClean="0">
                <a:solidFill>
                  <a:srgbClr val="FFFF00"/>
                </a:solidFill>
                <a:latin typeface="Arial" charset="0"/>
              </a:rPr>
              <a:t> г.</a:t>
            </a:r>
            <a:r>
              <a:rPr lang="ru-RU" b="1" smtClean="0">
                <a:solidFill>
                  <a:srgbClr val="FFFF00"/>
                </a:solidFill>
              </a:rPr>
              <a:t> -  работа "О слоях земных",</a:t>
            </a:r>
            <a:r>
              <a:rPr lang="ru-RU" b="1" smtClean="0"/>
              <a:t> где образование земных слоев объясняется сложными процессами, происходящими в природе.</a:t>
            </a:r>
          </a:p>
        </p:txBody>
      </p:sp>
      <p:pic>
        <p:nvPicPr>
          <p:cNvPr id="26626" name="Picture 3" descr="53564306_Lomonosov_drawing_for_article_Engraving_Favorsky_for_Storm_s_book_1753_19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2349500"/>
            <a:ext cx="73453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Венера на солнц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92600" y="0"/>
            <a:ext cx="4870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88913"/>
            <a:ext cx="40338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1761-  установил, что Венера окружена атмосферой, сконструировал точный телескоп.</a:t>
            </a:r>
          </a:p>
        </p:txBody>
      </p:sp>
      <p:pic>
        <p:nvPicPr>
          <p:cNvPr id="27651" name="Picture 7" descr="0a25b70323052b1b5dc4ace4f99d61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468563"/>
            <a:ext cx="33289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7403098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992563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l8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9225" y="3860800"/>
            <a:ext cx="51847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140200" y="685800"/>
            <a:ext cx="46053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FFFF00"/>
                </a:solidFill>
                <a:latin typeface="Arial" charset="0"/>
              </a:rPr>
              <a:t>Ломоносов М.В. </a:t>
            </a:r>
            <a:r>
              <a:rPr lang="ru-RU" sz="3200" b="1">
                <a:solidFill>
                  <a:srgbClr val="FFFF00"/>
                </a:solidFill>
              </a:rPr>
              <a:t>создал новый тип отражательного телескопа-рефлектора</a:t>
            </a:r>
            <a:r>
              <a:rPr lang="ru-RU" sz="28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404813"/>
            <a:ext cx="4932362" cy="6264275"/>
          </a:xfrm>
        </p:spPr>
        <p:txBody>
          <a:bodyPr/>
          <a:lstStyle/>
          <a:p>
            <a:pPr marL="0" indent="271463" eaLnBrk="1" hangingPunct="1">
              <a:buFont typeface="Arial" charset="0"/>
              <a:buNone/>
              <a:defRPr/>
            </a:pPr>
            <a:r>
              <a:rPr lang="ru-RU" sz="2800" b="1" smtClean="0"/>
              <a:t>Получил Ломоносов известность и как художник, создатель мозаичных панно</a:t>
            </a:r>
            <a:r>
              <a:rPr lang="ru-RU" sz="2800" b="1" smtClean="0">
                <a:latin typeface="Arial" charset="0"/>
              </a:rPr>
              <a:t>.</a:t>
            </a:r>
            <a:r>
              <a:rPr lang="ru-RU" sz="3100" b="1" smtClean="0"/>
              <a:t> </a:t>
            </a:r>
            <a:r>
              <a:rPr lang="ru-RU" sz="3100" b="1" smtClean="0">
                <a:latin typeface="Arial" charset="0"/>
              </a:rPr>
              <a:t/>
            </a:r>
            <a:br>
              <a:rPr lang="ru-RU" sz="3100" b="1" smtClean="0">
                <a:latin typeface="Arial" charset="0"/>
              </a:rPr>
            </a:br>
            <a:r>
              <a:rPr lang="ru-RU" sz="3100" b="1" smtClean="0">
                <a:latin typeface="Arial" charset="0"/>
              </a:rPr>
              <a:t/>
            </a:r>
            <a:br>
              <a:rPr lang="ru-RU" sz="3100" b="1" smtClean="0">
                <a:latin typeface="Arial" charset="0"/>
              </a:rPr>
            </a:br>
            <a:r>
              <a:rPr lang="ru-RU" sz="2800" b="1" smtClean="0">
                <a:solidFill>
                  <a:srgbClr val="FFFF00"/>
                </a:solidFill>
              </a:rPr>
              <a:t>1754 -  создание мозаичного портрета Петра Первого в Эрмитаже и др.</a:t>
            </a:r>
            <a:r>
              <a:rPr lang="ru-RU" sz="2800" b="1" smtClean="0"/>
              <a:t> </a:t>
            </a:r>
            <a:br>
              <a:rPr lang="ru-RU" sz="2800" b="1" smtClean="0"/>
            </a:br>
            <a:endParaRPr lang="ru-RU" sz="2800" b="1" smtClean="0"/>
          </a:p>
          <a:p>
            <a:pPr marL="0" indent="271463" eaLnBrk="1" hangingPunct="1">
              <a:buFont typeface="Arial" charset="0"/>
              <a:buNone/>
              <a:defRPr/>
            </a:pPr>
            <a:r>
              <a:rPr lang="ru-RU" sz="2800" b="1" smtClean="0"/>
              <a:t>Возрождение в России искусства мозаики и изготовления смальты для нее.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4294967295"/>
          </p:nvPr>
        </p:nvSpPr>
        <p:spPr>
          <a:xfrm>
            <a:off x="0" y="142875"/>
            <a:ext cx="8964613" cy="90963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Arial" charset="0"/>
              </a:rPr>
              <a:t>П</a:t>
            </a:r>
            <a:r>
              <a:rPr lang="ru-RU" sz="2800" b="1" dirty="0">
                <a:solidFill>
                  <a:srgbClr val="FFFF00"/>
                </a:solidFill>
              </a:rPr>
              <a:t>атриотическое панно "Полтавская баталия " </a:t>
            </a:r>
            <a:r>
              <a:rPr lang="ru-RU" sz="2800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Arial" charset="0"/>
              </a:rPr>
            </a:br>
            <a:r>
              <a:rPr lang="ru-RU" sz="2800" b="1" dirty="0">
                <a:solidFill>
                  <a:srgbClr val="FFFF00"/>
                </a:solidFill>
              </a:rPr>
              <a:t>( 1762-1764) в здании Академии наук</a:t>
            </a:r>
          </a:p>
          <a:p>
            <a:pPr eaLnBrk="1" hangingPunct="1">
              <a:defRPr/>
            </a:pPr>
            <a:endParaRPr lang="ru-RU" sz="2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4294967295"/>
          </p:nvPr>
        </p:nvSpPr>
        <p:spPr>
          <a:xfrm>
            <a:off x="179388" y="333375"/>
            <a:ext cx="5294312" cy="4967288"/>
          </a:xfrm>
        </p:spPr>
        <p:txBody>
          <a:bodyPr/>
          <a:lstStyle/>
          <a:p>
            <a:pPr marL="0" indent="185738" eaLnBrk="1" hangingPunct="1">
              <a:buFont typeface="Arial" charset="0"/>
              <a:buNone/>
              <a:defRPr/>
            </a:pPr>
            <a:r>
              <a:rPr lang="ru-RU" sz="2600" b="1" smtClean="0"/>
              <a:t>Наряду с естественными науками занимался и гуманитарными: литературой, стилистикой рус. языка, историей. </a:t>
            </a:r>
            <a:r>
              <a:rPr lang="ru-RU" sz="2600" b="1" smtClean="0">
                <a:latin typeface="Arial" charset="0"/>
              </a:rPr>
              <a:t/>
            </a:r>
            <a:br>
              <a:rPr lang="ru-RU" sz="2600" b="1" smtClean="0">
                <a:latin typeface="Arial" charset="0"/>
              </a:rPr>
            </a:br>
            <a:r>
              <a:rPr lang="ru-RU" sz="2600" b="1" smtClean="0">
                <a:latin typeface="Arial" charset="0"/>
              </a:rPr>
              <a:t/>
            </a:r>
            <a:br>
              <a:rPr lang="ru-RU" sz="2600" b="1" smtClean="0">
                <a:latin typeface="Arial" charset="0"/>
              </a:rPr>
            </a:br>
            <a:r>
              <a:rPr lang="ru-RU" sz="2600" b="1" smtClean="0">
                <a:solidFill>
                  <a:srgbClr val="FFFF00"/>
                </a:solidFill>
              </a:rPr>
              <a:t>1743 -  "Краткое руководство по риторике».</a:t>
            </a:r>
          </a:p>
          <a:p>
            <a:pPr marL="0" indent="185738" eaLnBrk="1" hangingPunct="1">
              <a:buFont typeface="Arial" charset="0"/>
              <a:buNone/>
              <a:defRPr/>
            </a:pPr>
            <a:r>
              <a:rPr lang="ru-RU" sz="2600" b="1" smtClean="0"/>
              <a:t>Переработано в 1748-м.</a:t>
            </a:r>
          </a:p>
          <a:p>
            <a:pPr marL="0" indent="185738" eaLnBrk="1" hangingPunct="1">
              <a:buFont typeface="Arial" charset="0"/>
              <a:buNone/>
              <a:defRPr/>
            </a:pPr>
            <a:r>
              <a:rPr lang="ru-RU" sz="2600" b="1" smtClean="0"/>
              <a:t>Положил начало научному изучению русского языка. </a:t>
            </a:r>
            <a:endParaRPr lang="ru-RU" sz="2600" b="1" smtClean="0">
              <a:latin typeface="Arial" charset="0"/>
            </a:endParaRPr>
          </a:p>
        </p:txBody>
      </p:sp>
      <p:sp>
        <p:nvSpPr>
          <p:cNvPr id="32771" name="Содержимое 1"/>
          <p:cNvSpPr>
            <a:spLocks/>
          </p:cNvSpPr>
          <p:nvPr/>
        </p:nvSpPr>
        <p:spPr bwMode="auto">
          <a:xfrm>
            <a:off x="395288" y="5300663"/>
            <a:ext cx="84978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1463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 b="1">
                <a:solidFill>
                  <a:srgbClr val="FFFF00"/>
                </a:solidFill>
                <a:latin typeface="Constantia" pitchFamily="18" charset="0"/>
              </a:rPr>
              <a:t>Эта и другие работы утверждали теорию "трех штилей" в русском языке (высокого, среднего, низкого). </a:t>
            </a:r>
            <a:endParaRPr lang="ru-RU" sz="26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395288" y="5157788"/>
            <a:ext cx="84248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Arial" charset="0"/>
              </a:rPr>
              <a:t>С 10 лет Ломоносов помогал отцу в плаваниях. </a:t>
            </a:r>
            <a:br>
              <a:rPr lang="ru-RU" sz="2600" b="1">
                <a:latin typeface="Arial" charset="0"/>
              </a:rPr>
            </a:br>
            <a:r>
              <a:rPr lang="ru-RU" sz="2600" b="1">
                <a:latin typeface="Arial" charset="0"/>
              </a:rPr>
              <a:t>В 1722 - 1723, обучившись грамоте у дьячка, Ломоносов пристрастился к чтению.</a:t>
            </a:r>
          </a:p>
        </p:txBody>
      </p:sp>
      <p:pic>
        <p:nvPicPr>
          <p:cNvPr id="14338" name="Picture 6" descr="north2008_12_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350"/>
            <a:ext cx="604837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011863" y="333375"/>
            <a:ext cx="31321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Ломоносов Михаил Васильевич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latin typeface="Arial" charset="0"/>
              </a:rPr>
              <a:t>1711 г.рожд.</a:t>
            </a:r>
            <a:r>
              <a:rPr lang="ru-RU" sz="2400" b="1">
                <a:latin typeface="Constantia" pitchFamily="18" charset="0"/>
              </a:rPr>
              <a:t> </a:t>
            </a:r>
            <a:endParaRPr lang="ru-RU" sz="2400" b="1">
              <a:latin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084888" y="2349500"/>
            <a:ext cx="30591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Constantia" pitchFamily="18" charset="0"/>
              </a:rPr>
              <a:t>с. Мишанинское Архангельской губ</a:t>
            </a:r>
            <a:r>
              <a:rPr lang="ru-RU" sz="2600" b="1">
                <a:latin typeface="Arial" charset="0"/>
              </a:rPr>
              <a:t>ернии.</a:t>
            </a:r>
            <a:br>
              <a:rPr lang="ru-RU" sz="2600" b="1">
                <a:latin typeface="Arial" charset="0"/>
              </a:rPr>
            </a:br>
            <a:r>
              <a:rPr lang="ru-RU" sz="2600" b="1">
                <a:latin typeface="Constantia" pitchFamily="18" charset="0"/>
              </a:rPr>
              <a:t> Род</a:t>
            </a:r>
            <a:r>
              <a:rPr lang="ru-RU" sz="2600" b="1">
                <a:latin typeface="Arial" charset="0"/>
              </a:rPr>
              <a:t>ился</a:t>
            </a:r>
            <a:r>
              <a:rPr lang="ru-RU" sz="2600" b="1">
                <a:latin typeface="Constantia" pitchFamily="18" charset="0"/>
              </a:rPr>
              <a:t> в крестьянской семье помора</a:t>
            </a:r>
            <a:r>
              <a:rPr lang="ru-RU" sz="26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333375"/>
            <a:ext cx="8569325" cy="6335713"/>
          </a:xfrm>
        </p:spPr>
        <p:txBody>
          <a:bodyPr/>
          <a:lstStyle/>
          <a:p>
            <a:pPr marL="85725" indent="-85725" eaLnBrk="1" hangingPunct="1">
              <a:defRPr/>
            </a:pPr>
            <a:r>
              <a:rPr lang="ru-RU" sz="2500" b="1" smtClean="0">
                <a:solidFill>
                  <a:srgbClr val="FFFF00"/>
                </a:solidFill>
              </a:rPr>
              <a:t>Разделение происходило по жанрам:</a:t>
            </a:r>
            <a:r>
              <a:rPr lang="ru-RU" sz="25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2500" b="1" smtClean="0">
                <a:solidFill>
                  <a:srgbClr val="FFFF00"/>
                </a:solidFill>
                <a:latin typeface="Arial" charset="0"/>
              </a:rPr>
            </a:br>
            <a:r>
              <a:rPr lang="ru-RU" sz="2500" b="1" smtClean="0"/>
              <a:t>Например, высокий стиль - ода, трагедия, низкий - комедия и т. д.</a:t>
            </a:r>
            <a:r>
              <a:rPr lang="ru-RU" sz="2500" b="1" smtClean="0">
                <a:latin typeface="Arial" charset="0"/>
              </a:rPr>
              <a:t/>
            </a:r>
            <a:br>
              <a:rPr lang="ru-RU" sz="2500" b="1" smtClean="0">
                <a:latin typeface="Arial" charset="0"/>
              </a:rPr>
            </a:br>
            <a:endParaRPr lang="ru-RU" sz="2500" b="1" smtClean="0">
              <a:latin typeface="Arial" charset="0"/>
            </a:endParaRPr>
          </a:p>
          <a:p>
            <a:pPr marL="85725" indent="-85725" eaLnBrk="1" hangingPunct="1">
              <a:defRPr/>
            </a:pPr>
            <a:r>
              <a:rPr lang="ru-RU" sz="2500" b="1" smtClean="0"/>
              <a:t> </a:t>
            </a:r>
            <a:r>
              <a:rPr lang="ru-RU" sz="2500" b="1" smtClean="0">
                <a:solidFill>
                  <a:srgbClr val="FFFF00"/>
                </a:solidFill>
              </a:rPr>
              <a:t>По языковым средствам:</a:t>
            </a:r>
          </a:p>
          <a:p>
            <a:pPr marL="85725" indent="-85725" eaLnBrk="1" hangingPunct="1">
              <a:buFont typeface="Arial" charset="0"/>
              <a:buNone/>
              <a:defRPr/>
            </a:pPr>
            <a:r>
              <a:rPr lang="ru-RU" sz="2500" b="1" smtClean="0"/>
              <a:t>Например, для высокого стиля была характерна торжественность, которая достигалась при помощи церковнославянизмов и проч</a:t>
            </a:r>
            <a:r>
              <a:rPr lang="ru-RU" sz="2500" b="1" smtClean="0">
                <a:latin typeface="Arial" charset="0"/>
              </a:rPr>
              <a:t>их</a:t>
            </a:r>
            <a:r>
              <a:rPr lang="ru-RU" sz="2500" b="1" smtClean="0"/>
              <a:t> архаических языковых средств.</a:t>
            </a:r>
            <a:r>
              <a:rPr lang="ru-RU" sz="2500" b="1" smtClean="0">
                <a:latin typeface="Arial" charset="0"/>
              </a:rPr>
              <a:t/>
            </a:r>
            <a:br>
              <a:rPr lang="ru-RU" sz="2500" b="1" smtClean="0">
                <a:latin typeface="Arial" charset="0"/>
              </a:rPr>
            </a:br>
            <a:endParaRPr lang="ru-RU" sz="2500" b="1" smtClean="0">
              <a:latin typeface="Arial" charset="0"/>
            </a:endParaRPr>
          </a:p>
          <a:p>
            <a:pPr marL="85725" indent="-85725" eaLnBrk="1" hangingPunct="1">
              <a:defRPr/>
            </a:pPr>
            <a:r>
              <a:rPr lang="ru-RU" sz="2500" b="1" smtClean="0">
                <a:solidFill>
                  <a:srgbClr val="FFFF00"/>
                </a:solidFill>
              </a:rPr>
              <a:t>По предметам изображения:</a:t>
            </a:r>
            <a:endParaRPr lang="ru-RU" sz="2500" b="1" smtClean="0">
              <a:solidFill>
                <a:srgbClr val="FFFF00"/>
              </a:solidFill>
              <a:latin typeface="Arial" charset="0"/>
            </a:endParaRPr>
          </a:p>
          <a:p>
            <a:pPr marL="85725" indent="-85725" eaLnBrk="1" hangingPunct="1">
              <a:buFont typeface="Arial" charset="0"/>
              <a:buNone/>
              <a:defRPr/>
            </a:pPr>
            <a:r>
              <a:rPr lang="ru-RU" sz="2500" b="1" smtClean="0"/>
              <a:t>Например, ода могла описывать только события великого исторического значения и изображать только великих людей - царей, императоров и прочих.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476250"/>
            <a:ext cx="8713788" cy="6121400"/>
          </a:xfrm>
        </p:spPr>
        <p:txBody>
          <a:bodyPr/>
          <a:lstStyle/>
          <a:p>
            <a:pPr marL="0" indent="446088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900" b="1" smtClean="0"/>
              <a:t>Как поэт Ломоносов был крупнейшим представителем русского классицизма. </a:t>
            </a:r>
          </a:p>
          <a:p>
            <a:pPr marL="0" indent="446088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900" b="1" smtClean="0"/>
          </a:p>
          <a:p>
            <a:pPr marL="0" indent="446088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900" b="1" smtClean="0">
                <a:solidFill>
                  <a:srgbClr val="FFFF00"/>
                </a:solidFill>
              </a:rPr>
              <a:t>Оды</a:t>
            </a:r>
            <a:r>
              <a:rPr lang="ru-RU" sz="29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2900" b="1" smtClean="0">
                <a:solidFill>
                  <a:srgbClr val="FFFF00"/>
                </a:solidFill>
                <a:latin typeface="Arial" charset="0"/>
              </a:rPr>
            </a:br>
            <a:r>
              <a:rPr lang="ru-RU" sz="2900" b="1" smtClean="0">
                <a:solidFill>
                  <a:srgbClr val="FFFF00"/>
                </a:solidFill>
                <a:latin typeface="Arial" charset="0"/>
              </a:rPr>
              <a:t>–</a:t>
            </a:r>
            <a:r>
              <a:rPr lang="ru-RU" sz="2900" b="1" smtClean="0"/>
              <a:t> </a:t>
            </a:r>
            <a:r>
              <a:rPr lang="ru-RU" sz="3000" b="1" smtClean="0"/>
              <a:t>"</a:t>
            </a:r>
            <a:r>
              <a:rPr lang="ru-RU" sz="3000" b="1" u="sng" smtClean="0"/>
              <a:t>На взятие Хотина</a:t>
            </a:r>
            <a:r>
              <a:rPr lang="ru-RU" sz="3000" b="1" smtClean="0"/>
              <a:t>"</a:t>
            </a:r>
            <a:r>
              <a:rPr lang="ru-RU" sz="2900" b="1" smtClean="0"/>
              <a:t> (1739), </a:t>
            </a:r>
            <a:r>
              <a:rPr lang="ru-RU" sz="2900" b="1" smtClean="0">
                <a:latin typeface="Arial" charset="0"/>
              </a:rPr>
              <a:t/>
            </a:r>
            <a:br>
              <a:rPr lang="ru-RU" sz="2900" b="1" smtClean="0">
                <a:latin typeface="Arial" charset="0"/>
              </a:rPr>
            </a:br>
            <a:r>
              <a:rPr lang="ru-RU" sz="2900" b="1" smtClean="0">
                <a:solidFill>
                  <a:srgbClr val="FFFF00"/>
                </a:solidFill>
                <a:latin typeface="Arial" charset="0"/>
              </a:rPr>
              <a:t>–</a:t>
            </a:r>
            <a:r>
              <a:rPr lang="ru-RU" sz="2900" b="1" smtClean="0">
                <a:latin typeface="Arial" charset="0"/>
              </a:rPr>
              <a:t> </a:t>
            </a:r>
            <a:r>
              <a:rPr lang="ru-RU" sz="3000" b="1" smtClean="0"/>
              <a:t>"</a:t>
            </a:r>
            <a:r>
              <a:rPr lang="ru-RU" sz="3000" b="1" u="sng" smtClean="0"/>
              <a:t>На день восшествия на престол императрицы Ели</a:t>
            </a:r>
            <a:r>
              <a:rPr lang="ru-RU" sz="3000" b="1" u="sng" smtClean="0">
                <a:latin typeface="Arial" charset="0"/>
              </a:rPr>
              <a:t>з</a:t>
            </a:r>
            <a:r>
              <a:rPr lang="ru-RU" sz="3000" b="1" u="sng" smtClean="0"/>
              <a:t>аветы Петровны</a:t>
            </a:r>
            <a:r>
              <a:rPr lang="ru-RU" sz="3000" b="1" smtClean="0"/>
              <a:t>"</a:t>
            </a:r>
            <a:r>
              <a:rPr lang="ru-RU" sz="2900" b="1" smtClean="0"/>
              <a:t> (1747),</a:t>
            </a:r>
            <a:r>
              <a:rPr lang="ru-RU" sz="2900" b="1" smtClean="0">
                <a:latin typeface="Arial" charset="0"/>
              </a:rPr>
              <a:t/>
            </a:r>
            <a:br>
              <a:rPr lang="ru-RU" sz="2900" b="1" smtClean="0">
                <a:latin typeface="Arial" charset="0"/>
              </a:rPr>
            </a:br>
            <a:r>
              <a:rPr lang="ru-RU" sz="2900" b="1" smtClean="0">
                <a:solidFill>
                  <a:srgbClr val="FFFF00"/>
                </a:solidFill>
                <a:latin typeface="Arial" charset="0"/>
              </a:rPr>
              <a:t>–</a:t>
            </a:r>
            <a:r>
              <a:rPr lang="ru-RU" sz="2900" b="1" smtClean="0">
                <a:latin typeface="Arial" charset="0"/>
              </a:rPr>
              <a:t> </a:t>
            </a:r>
            <a:r>
              <a:rPr lang="ru-RU" sz="2900" b="1" smtClean="0"/>
              <a:t> </a:t>
            </a:r>
            <a:r>
              <a:rPr lang="ru-RU" sz="3000" b="1" smtClean="0"/>
              <a:t>"</a:t>
            </a:r>
            <a:r>
              <a:rPr lang="ru-RU" sz="3000" b="1" u="sng" smtClean="0"/>
              <a:t>Вечернее размышление о божием величестве</a:t>
            </a:r>
            <a:r>
              <a:rPr lang="ru-RU" sz="3000" b="1" smtClean="0"/>
              <a:t>"</a:t>
            </a:r>
            <a:r>
              <a:rPr lang="ru-RU" sz="2900" b="1" smtClean="0"/>
              <a:t> (1751), </a:t>
            </a:r>
            <a:r>
              <a:rPr lang="ru-RU" sz="2900" b="1" smtClean="0">
                <a:latin typeface="Arial" charset="0"/>
              </a:rPr>
              <a:t/>
            </a:r>
            <a:br>
              <a:rPr lang="ru-RU" sz="2900" b="1" smtClean="0">
                <a:latin typeface="Arial" charset="0"/>
              </a:rPr>
            </a:br>
            <a:r>
              <a:rPr lang="ru-RU" sz="2900" b="1" smtClean="0">
                <a:solidFill>
                  <a:srgbClr val="FFFF00"/>
                </a:solidFill>
                <a:latin typeface="Arial" charset="0"/>
              </a:rPr>
              <a:t>–</a:t>
            </a:r>
            <a:r>
              <a:rPr lang="ru-RU" sz="2900" b="1" smtClean="0">
                <a:latin typeface="Arial" charset="0"/>
              </a:rPr>
              <a:t> </a:t>
            </a:r>
            <a:r>
              <a:rPr lang="ru-RU" sz="3000" b="1" smtClean="0"/>
              <a:t>"</a:t>
            </a:r>
            <a:r>
              <a:rPr lang="ru-RU" sz="3000" b="1" u="sng" smtClean="0"/>
              <a:t>Письмо о пользе стекла</a:t>
            </a:r>
            <a:r>
              <a:rPr lang="ru-RU" sz="3000" b="1" smtClean="0"/>
              <a:t>"</a:t>
            </a:r>
            <a:r>
              <a:rPr lang="ru-RU" sz="2900" b="1" smtClean="0"/>
              <a:t> (1752) и др. пропагандируют преобразовательную деятельность Петра Первого, воспевают науку, национальную культуру России.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1"/>
          <p:cNvSpPr>
            <a:spLocks/>
          </p:cNvSpPr>
          <p:nvPr/>
        </p:nvSpPr>
        <p:spPr bwMode="auto">
          <a:xfrm>
            <a:off x="179388" y="3284538"/>
            <a:ext cx="5545137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76213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 b="1">
                <a:latin typeface="Arial" charset="0"/>
              </a:rPr>
              <a:t>В оде Ломоносов прославляет молодую Елизавету, рисует образ просвещенного монарха, которая покровительствует наукам и искусствам, приближает к себе образованных и разумных людей.</a:t>
            </a:r>
          </a:p>
        </p:txBody>
      </p:sp>
      <p:sp>
        <p:nvSpPr>
          <p:cNvPr id="35844" name="Содержимое 1"/>
          <p:cNvSpPr>
            <a:spLocks/>
          </p:cNvSpPr>
          <p:nvPr/>
        </p:nvSpPr>
        <p:spPr bwMode="auto">
          <a:xfrm>
            <a:off x="2411413" y="188913"/>
            <a:ext cx="34559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76213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000" b="1">
                <a:solidFill>
                  <a:srgbClr val="FFFF00"/>
                </a:solidFill>
                <a:latin typeface="Arial" charset="0"/>
              </a:rPr>
              <a:t>1747 -  Ода </a:t>
            </a:r>
            <a:br>
              <a:rPr lang="ru-RU" sz="3000" b="1">
                <a:solidFill>
                  <a:srgbClr val="FFFF00"/>
                </a:solidFill>
                <a:latin typeface="Arial" charset="0"/>
              </a:rPr>
            </a:br>
            <a:r>
              <a:rPr lang="ru-RU" sz="3000" b="1">
                <a:solidFill>
                  <a:srgbClr val="FFFF00"/>
                </a:solidFill>
                <a:latin typeface="Arial" charset="0"/>
              </a:rPr>
              <a:t>«На день восшествия </a:t>
            </a:r>
            <a:br>
              <a:rPr lang="ru-RU" sz="3000" b="1">
                <a:solidFill>
                  <a:srgbClr val="FFFF00"/>
                </a:solidFill>
                <a:latin typeface="Arial" charset="0"/>
              </a:rPr>
            </a:br>
            <a:r>
              <a:rPr lang="ru-RU" sz="3000" b="1">
                <a:solidFill>
                  <a:srgbClr val="FFFF00"/>
                </a:solidFill>
                <a:latin typeface="Arial" charset="0"/>
              </a:rPr>
              <a:t>на престол Елизаветы Петровны»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04813"/>
            <a:ext cx="8540750" cy="5694362"/>
          </a:xfrm>
        </p:spPr>
        <p:txBody>
          <a:bodyPr/>
          <a:lstStyle/>
          <a:p>
            <a:pPr marL="0" indent="271463">
              <a:buFont typeface="Arial" charset="0"/>
              <a:buNone/>
            </a:pPr>
            <a:r>
              <a:rPr lang="ru-RU" b="1" smtClean="0">
                <a:effectLst/>
                <a:latin typeface="Arial" charset="0"/>
              </a:rPr>
              <a:t>За это произведение Ломоносов </a:t>
            </a:r>
            <a:r>
              <a:rPr lang="ru-RU" b="1" smtClean="0">
                <a:effectLst/>
              </a:rPr>
              <a:t>был награждён двумя тысячами рублей. </a:t>
            </a:r>
            <a:endParaRPr lang="ru-RU" b="1" smtClean="0">
              <a:effectLst/>
              <a:latin typeface="Arial" charset="0"/>
            </a:endParaRPr>
          </a:p>
          <a:p>
            <a:pPr marL="0" indent="271463">
              <a:buFont typeface="Arial" charset="0"/>
              <a:buNone/>
            </a:pPr>
            <a:endParaRPr lang="ru-RU" b="1" smtClean="0">
              <a:effectLst/>
              <a:latin typeface="Arial" charset="0"/>
            </a:endParaRPr>
          </a:p>
          <a:p>
            <a:pPr marL="0" indent="271463">
              <a:buFont typeface="Arial" charset="0"/>
              <a:buNone/>
            </a:pPr>
            <a:r>
              <a:rPr lang="ru-RU" b="1" smtClean="0">
                <a:effectLst/>
              </a:rPr>
              <a:t>Так как в казне на тот момент были только медные деньги, награда была выдана именно ими.</a:t>
            </a:r>
            <a:endParaRPr lang="ru-RU" b="1" smtClean="0">
              <a:effectLst/>
              <a:latin typeface="Arial" charset="0"/>
            </a:endParaRPr>
          </a:p>
          <a:p>
            <a:pPr marL="0" indent="271463">
              <a:buFont typeface="Arial" charset="0"/>
              <a:buNone/>
            </a:pPr>
            <a:endParaRPr lang="ru-RU" b="1" smtClean="0">
              <a:effectLst/>
              <a:latin typeface="Arial" charset="0"/>
            </a:endParaRPr>
          </a:p>
          <a:p>
            <a:pPr marL="0" indent="271463">
              <a:buFont typeface="Arial" charset="0"/>
              <a:buNone/>
            </a:pPr>
            <a:r>
              <a:rPr lang="ru-RU" b="1" smtClean="0">
                <a:effectLst/>
              </a:rPr>
              <a:t> Для того чтобы доставить награду Ломоносову, потребовалось два воза.</a:t>
            </a:r>
          </a:p>
          <a:p>
            <a:pPr marL="0" indent="271463">
              <a:buFont typeface="Arial" charset="0"/>
              <a:buNone/>
            </a:pPr>
            <a:endParaRPr lang="ru-RU" smtClean="0">
              <a:effectLst/>
            </a:endParaRPr>
          </a:p>
        </p:txBody>
      </p:sp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284663" y="3429000"/>
            <a:ext cx="46799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85738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1764 -  избран почетным членом Болонской Академии наук. </a:t>
            </a:r>
            <a:b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1766 - М. В. Ломоносов -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"Древняя Российская История",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которая сыграла огромную роль в развитии русской историографии.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284663" y="188913"/>
            <a:ext cx="47164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85738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1760 -  избран членом Шведской Академии наук. </a:t>
            </a:r>
            <a:b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185738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Выход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"Краткого Российского летописца с родословием",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положившего начало научному изучению истории.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4294967295"/>
          </p:nvPr>
        </p:nvSpPr>
        <p:spPr>
          <a:xfrm>
            <a:off x="214313" y="571500"/>
            <a:ext cx="4071937" cy="4572000"/>
          </a:xfrm>
        </p:spPr>
        <p:txBody>
          <a:bodyPr/>
          <a:lstStyle/>
          <a:p>
            <a:pPr marL="0" indent="363538" eaLnBrk="1" hangingPunct="1">
              <a:buFont typeface="Arial" charset="0"/>
              <a:buNone/>
              <a:defRPr/>
            </a:pPr>
            <a:r>
              <a:rPr lang="ru-RU" b="1" smtClean="0">
                <a:solidFill>
                  <a:srgbClr val="FFFF00"/>
                </a:solidFill>
              </a:rPr>
              <a:t>4(15) апреля 1765 – 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М. В. Ломоносов умер в Петербурге, похоронен на кладбище Александро-Невской лавры.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250825" y="4868863"/>
            <a:ext cx="5032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FFFF00"/>
                </a:solidFill>
                <a:latin typeface="Arial" charset="0"/>
              </a:rPr>
              <a:t>Памятник М. Ломоносову в Санкт-Петербурге.</a:t>
            </a:r>
            <a:r>
              <a:rPr lang="ru-RU" sz="26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2600" b="1">
                <a:solidFill>
                  <a:srgbClr val="FFFF00"/>
                </a:solidFill>
                <a:latin typeface="Arial" charset="0"/>
              </a:rPr>
            </a:br>
            <a:r>
              <a:rPr lang="ru-RU" sz="2600" b="1">
                <a:solidFill>
                  <a:srgbClr val="FFFF00"/>
                </a:solidFill>
                <a:latin typeface="Arial" charset="0"/>
              </a:rPr>
              <a:t> 1986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50825" y="2924175"/>
            <a:ext cx="5184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Мост Ломоносова через Фонтанку. Санкт-Петербур</a:t>
            </a:r>
            <a:r>
              <a:rPr lang="ru-RU" sz="2800" b="1">
                <a:solidFill>
                  <a:srgbClr val="FFFF00"/>
                </a:solidFill>
                <a:latin typeface="Arial" charset="0"/>
              </a:rPr>
              <a:t>г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79450"/>
          </a:xfrm>
        </p:spPr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effectLst/>
                <a:latin typeface="Arial" charset="0"/>
              </a:rPr>
              <a:t>Памятник Ломоносову на родине</a:t>
            </a:r>
          </a:p>
        </p:txBody>
      </p:sp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79388" y="66675"/>
            <a:ext cx="8785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Arial" charset="0"/>
              </a:rPr>
              <a:t>"Ломоносов был великий человек. Между Петром I и Екатериной II он один является самобытным сподвижником просвещения. Он создал первый университет. Он, лучше сказать, сам был первым нашим университетом…"</a:t>
            </a:r>
            <a:r>
              <a:rPr lang="ru-RU" sz="2300" b="1">
                <a:solidFill>
                  <a:srgbClr val="FFFF00"/>
                </a:solidFill>
              </a:rPr>
              <a:t> </a:t>
            </a:r>
            <a:r>
              <a:rPr lang="ru-RU" sz="2300" b="1">
                <a:solidFill>
                  <a:srgbClr val="FFFF00"/>
                </a:solidFill>
                <a:latin typeface="Arial" charset="0"/>
              </a:rPr>
              <a:t> 			     </a:t>
            </a:r>
            <a:r>
              <a:rPr lang="ru-RU" sz="2200" b="1">
                <a:solidFill>
                  <a:srgbClr val="FFFF00"/>
                </a:solidFill>
                <a:latin typeface="Arial" charset="0"/>
              </a:rPr>
              <a:t>А.С. Пушкин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body" idx="4294967295"/>
          </p:nvPr>
        </p:nvSpPr>
        <p:spPr>
          <a:xfrm>
            <a:off x="4500563" y="3789363"/>
            <a:ext cx="4330700" cy="24098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>
                <a:latin typeface="Arial" charset="0"/>
              </a:rPr>
              <a:t>	</a:t>
            </a:r>
            <a:r>
              <a:rPr lang="ru-RU" b="1"/>
              <a:t>В 1730 г. Ломоносов ушел пешком с рыбным обозом в Москву</a:t>
            </a:r>
            <a:r>
              <a:rPr lang="ru-RU" b="1">
                <a:latin typeface="Arial" charset="0"/>
              </a:rPr>
              <a:t>.</a:t>
            </a:r>
          </a:p>
        </p:txBody>
      </p:sp>
      <p:pic>
        <p:nvPicPr>
          <p:cNvPr id="15362" name="Picture 6" descr="d794581633dc116b1a69d3d8b8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42656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572000" y="404813"/>
            <a:ext cx="4321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"Грамматику" Мелетия Смотрицкого и "Псалтырь" Симеона Полоцкого Ломоносов называл "вратами своей учености".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4294967295"/>
          </p:nvPr>
        </p:nvSpPr>
        <p:spPr>
          <a:xfrm>
            <a:off x="0" y="285750"/>
            <a:ext cx="6643688" cy="2782888"/>
          </a:xfrm>
        </p:spPr>
        <p:txBody>
          <a:bodyPr/>
          <a:lstStyle/>
          <a:p>
            <a:pPr marL="85725" indent="-85725" eaLnBrk="1" hangingPunct="1">
              <a:buFont typeface="Arial" charset="0"/>
              <a:buNone/>
              <a:defRPr/>
            </a:pPr>
            <a:r>
              <a:rPr lang="ru-RU">
                <a:latin typeface="Arial" charset="0"/>
              </a:rPr>
              <a:t>	</a:t>
            </a:r>
            <a:r>
              <a:rPr lang="ru-RU" sz="2800" b="1">
                <a:latin typeface="Arial" charset="0"/>
              </a:rPr>
              <a:t>П</a:t>
            </a:r>
            <a:r>
              <a:rPr lang="ru-RU" sz="2800" b="1"/>
              <a:t>оступил в Славяно-греко-латинскую академию, где в крайне тяжелых материальных условиях за 5 лет прошел 12-летний курс и был зачислен в Петербург, академию наук.</a:t>
            </a:r>
            <a:r>
              <a:rPr lang="ru-RU" sz="280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91288" y="214313"/>
            <a:ext cx="2452687" cy="42227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696075" y="4652963"/>
            <a:ext cx="2447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FF00"/>
                </a:solidFill>
                <a:latin typeface="Constantia" pitchFamily="18" charset="0"/>
              </a:rPr>
              <a:t>Московская славяно-греко-латинская академия.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3284538"/>
            <a:ext cx="2449512" cy="32654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700338" y="5876925"/>
            <a:ext cx="4176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FF00"/>
                </a:solidFill>
                <a:latin typeface="Constantia" pitchFamily="18" charset="0"/>
              </a:rPr>
              <a:t>Дом, в котором Ломоносов жил в Марбурге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700338" y="3213100"/>
            <a:ext cx="40322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Constantia" pitchFamily="18" charset="0"/>
              </a:rPr>
              <a:t>В </a:t>
            </a:r>
            <a:r>
              <a:rPr lang="ru-RU" sz="2600" b="1">
                <a:latin typeface="Arial" charset="0"/>
              </a:rPr>
              <a:t>1736–1741</a:t>
            </a:r>
            <a:r>
              <a:rPr lang="ru-RU" sz="2600" b="1">
                <a:latin typeface="Constantia" pitchFamily="18" charset="0"/>
              </a:rPr>
              <a:t> в числе лучших учеников Ломоносов был отправлен в Германию для обучения "горным наукам".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4294967295"/>
          </p:nvPr>
        </p:nvSpPr>
        <p:spPr>
          <a:xfrm>
            <a:off x="0" y="214313"/>
            <a:ext cx="4859338" cy="6383337"/>
          </a:xfrm>
        </p:spPr>
        <p:txBody>
          <a:bodyPr/>
          <a:lstStyle/>
          <a:p>
            <a:pPr marL="0" indent="185738" eaLnBrk="1" hangingPunct="1">
              <a:buFont typeface="Arial" charset="0"/>
              <a:buNone/>
              <a:defRPr/>
            </a:pPr>
            <a:r>
              <a:rPr lang="ru-RU" sz="2900" b="1"/>
              <a:t>С 1742 стал адъюнктом физики Петербургской академии наук и приступил к научной деятельности. </a:t>
            </a:r>
            <a:r>
              <a:rPr lang="ru-RU" sz="2900" b="1">
                <a:latin typeface="Arial" charset="0"/>
              </a:rPr>
              <a:t/>
            </a:r>
            <a:br>
              <a:rPr lang="ru-RU" sz="2900" b="1">
                <a:latin typeface="Arial" charset="0"/>
              </a:rPr>
            </a:br>
            <a:endParaRPr lang="ru-RU" sz="2900" b="1">
              <a:latin typeface="Arial" charset="0"/>
            </a:endParaRPr>
          </a:p>
          <a:p>
            <a:pPr marL="0" indent="185738" eaLnBrk="1" hangingPunct="1">
              <a:buFont typeface="Arial" charset="0"/>
              <a:buNone/>
              <a:defRPr/>
            </a:pPr>
            <a:r>
              <a:rPr lang="ru-RU" sz="2900" b="1"/>
              <a:t>В 1745 Ломоносов стал профессором химии и создал первую в России химическую лабораторию. 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219700" y="4868863"/>
            <a:ext cx="37449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Диплом </a:t>
            </a:r>
            <a:endParaRPr lang="ru-RU" sz="2800" b="1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профессора химии </a:t>
            </a:r>
            <a:r>
              <a:rPr lang="ru-RU" sz="28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2800" b="1">
                <a:solidFill>
                  <a:srgbClr val="FFFF00"/>
                </a:solidFill>
                <a:latin typeface="Arial" charset="0"/>
              </a:rPr>
            </a:br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Ломоносова</a:t>
            </a:r>
            <a:r>
              <a:rPr lang="ru-RU" sz="2800" b="1">
                <a:solidFill>
                  <a:srgbClr val="FFFF00"/>
                </a:solidFill>
                <a:latin typeface="Arial" charset="0"/>
              </a:rPr>
              <a:t> М.В.</a:t>
            </a:r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/>
            </a:r>
            <a:br>
              <a:rPr lang="ru-RU" sz="2800" b="1">
                <a:solidFill>
                  <a:srgbClr val="FFFF00"/>
                </a:solidFill>
                <a:latin typeface="Constantia" pitchFamily="18" charset="0"/>
              </a:rPr>
            </a:br>
            <a:endParaRPr lang="ru-RU" sz="2800" b="1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7411" name="Содержимое 1"/>
          <p:cNvSpPr>
            <a:spLocks/>
          </p:cNvSpPr>
          <p:nvPr/>
        </p:nvSpPr>
        <p:spPr bwMode="auto">
          <a:xfrm>
            <a:off x="250825" y="3905250"/>
            <a:ext cx="87137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indent="-85725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>
                <a:latin typeface="Arial" charset="0"/>
              </a:rPr>
              <a:t>	</a:t>
            </a:r>
            <a:endParaRPr lang="ru-RU" sz="2400" b="1">
              <a:latin typeface="Constantia" pitchFamily="18" charset="0"/>
            </a:endParaRPr>
          </a:p>
        </p:txBody>
      </p:sp>
      <p:pic>
        <p:nvPicPr>
          <p:cNvPr id="17412" name="Picture 6" descr="дипло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692150"/>
            <a:ext cx="403383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gr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476250"/>
            <a:ext cx="4316412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Содержимое 1"/>
          <p:cNvSpPr>
            <a:spLocks/>
          </p:cNvSpPr>
          <p:nvPr/>
        </p:nvSpPr>
        <p:spPr bwMode="auto">
          <a:xfrm>
            <a:off x="4716463" y="333375"/>
            <a:ext cx="4176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3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1755 год</a:t>
            </a:r>
            <a:r>
              <a:rPr lang="ru-RU" sz="3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</a:t>
            </a:r>
            <a:r>
              <a:rPr lang="ru-RU" sz="3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3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М.В.Ломоносов "Российская грамматика".</a:t>
            </a:r>
          </a:p>
        </p:txBody>
      </p:sp>
      <p:pic>
        <p:nvPicPr>
          <p:cNvPr id="18435" name="Picture 7" descr="LOMONO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2970213"/>
            <a:ext cx="31146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3933825"/>
            <a:ext cx="5761037" cy="27352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FFFF00"/>
                </a:solidFill>
                <a:effectLst/>
                <a:latin typeface="Arial" charset="0"/>
              </a:rPr>
              <a:t>12(25) января 1755г. – указ императрицы Елизаветы Петровны о создании университета в Москве. </a:t>
            </a:r>
            <a:br>
              <a:rPr lang="ru-RU" sz="3000" b="1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ru-RU" sz="3000" b="1" smtClean="0">
                <a:solidFill>
                  <a:srgbClr val="FFFF00"/>
                </a:solidFill>
                <a:effectLst/>
                <a:latin typeface="Arial" charset="0"/>
              </a:rPr>
              <a:t/>
            </a:r>
            <a:br>
              <a:rPr lang="ru-RU" sz="3000" b="1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ru-RU" sz="3000" b="1" smtClean="0">
                <a:solidFill>
                  <a:srgbClr val="FFFF00"/>
                </a:solidFill>
                <a:effectLst/>
                <a:latin typeface="Arial" charset="0"/>
              </a:rPr>
              <a:t>Первый куратор – Шувалов Иван Иванович</a:t>
            </a:r>
          </a:p>
        </p:txBody>
      </p:sp>
      <p:pic>
        <p:nvPicPr>
          <p:cNvPr id="19458" name="Picture 5" descr="377px-Ukaz_MS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8375" y="0"/>
            <a:ext cx="30956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812432149f8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33713" y="0"/>
            <a:ext cx="301783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Shuvalov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9924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Rot="1" noChangeArrowheads="1"/>
          </p:cNvSpPr>
          <p:nvPr/>
        </p:nvSpPr>
        <p:spPr bwMode="auto">
          <a:xfrm>
            <a:off x="5867400" y="5373688"/>
            <a:ext cx="3276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800" b="1">
                <a:solidFill>
                  <a:srgbClr val="FFFF00"/>
                </a:solidFill>
                <a:latin typeface="Arial" charset="0"/>
              </a:rPr>
              <a:t>Декрет о создании университета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mg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660525"/>
            <a:ext cx="74898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5"/>
          <p:cNvSpPr>
            <a:spLocks noGrp="1"/>
          </p:cNvSpPr>
          <p:nvPr>
            <p:ph type="body" idx="4294967295"/>
          </p:nvPr>
        </p:nvSpPr>
        <p:spPr>
          <a:xfrm>
            <a:off x="179388" y="0"/>
            <a:ext cx="8785225" cy="1557338"/>
          </a:xfrm>
        </p:spPr>
        <p:txBody>
          <a:bodyPr/>
          <a:lstStyle/>
          <a:p>
            <a:pPr marL="0" indent="271463" eaLnBrk="1" hangingPunct="1">
              <a:buFont typeface="Arial" charset="0"/>
              <a:buNone/>
              <a:defRPr/>
            </a:pPr>
            <a:r>
              <a:rPr lang="ru-RU" sz="3400" b="1" smtClean="0">
                <a:solidFill>
                  <a:srgbClr val="FFFF00"/>
                </a:solidFill>
                <a:latin typeface="Arial" charset="0"/>
              </a:rPr>
              <a:t>1755г. – создание </a:t>
            </a:r>
            <a:r>
              <a:rPr lang="ru-RU" sz="3400" b="1" smtClean="0">
                <a:solidFill>
                  <a:srgbClr val="FFFF00"/>
                </a:solidFill>
              </a:rPr>
              <a:t>Московского университета</a:t>
            </a:r>
            <a:r>
              <a:rPr lang="ru-RU" sz="3400" b="1" smtClean="0">
                <a:solidFill>
                  <a:srgbClr val="FFFF00"/>
                </a:solidFill>
                <a:latin typeface="Arial" charset="0"/>
              </a:rPr>
              <a:t>.   25 января – Татьянин день (день всех студентов).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549275"/>
            <a:ext cx="8569325" cy="61928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>
                <a:latin typeface="Arial" charset="0"/>
              </a:rPr>
              <a:t>Научные интересы Ломоносова энциклопедичны: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 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- </a:t>
            </a:r>
            <a:r>
              <a:rPr lang="ru-RU" b="1">
                <a:solidFill>
                  <a:srgbClr val="FFFF00"/>
                </a:solidFill>
                <a:latin typeface="Arial" charset="0"/>
              </a:rPr>
              <a:t>он занимался химией, физикой,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- астрономией, минералогией, 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- геологией и почвоведением, 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                                                   географией, 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- картографией, обогатив их своими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                                                   открытиями,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- стал основателем новых наук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                       (физической химии и др.); 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- создал новые приборы для геодезии,</a:t>
            </a:r>
            <a:br>
              <a:rPr lang="ru-RU" b="1">
                <a:solidFill>
                  <a:srgbClr val="FFFF00"/>
                </a:solidFill>
                <a:latin typeface="Arial" charset="0"/>
              </a:rPr>
            </a:br>
            <a:r>
              <a:rPr lang="ru-RU" b="1">
                <a:solidFill>
                  <a:srgbClr val="FFFF00"/>
                </a:solidFill>
                <a:latin typeface="Arial" charset="0"/>
              </a:rPr>
              <a:t>                                       метеорологии и др.</a:t>
            </a:r>
            <a:endParaRPr lang="ru-RU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989</TotalTime>
  <Words>534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Граница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Памятник Ломоносову на родине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Галерея великих математиков </dc:title>
  <dc:creator>SamLab.ws</dc:creator>
  <cp:lastModifiedBy>kaosssa</cp:lastModifiedBy>
  <cp:revision>42</cp:revision>
  <dcterms:created xsi:type="dcterms:W3CDTF">2009-12-16T17:09:30Z</dcterms:created>
  <dcterms:modified xsi:type="dcterms:W3CDTF">2011-12-16T09:57:25Z</dcterms:modified>
</cp:coreProperties>
</file>