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847" r:id="rId2"/>
  </p:sldMasterIdLst>
  <p:notesMasterIdLst>
    <p:notesMasterId r:id="rId32"/>
  </p:notesMasterIdLst>
  <p:sldIdLst>
    <p:sldId id="256" r:id="rId3"/>
    <p:sldId id="298" r:id="rId4"/>
    <p:sldId id="257" r:id="rId5"/>
    <p:sldId id="258" r:id="rId6"/>
    <p:sldId id="299" r:id="rId7"/>
    <p:sldId id="300" r:id="rId8"/>
    <p:sldId id="310" r:id="rId9"/>
    <p:sldId id="301" r:id="rId10"/>
    <p:sldId id="302" r:id="rId11"/>
    <p:sldId id="304" r:id="rId12"/>
    <p:sldId id="308" r:id="rId13"/>
    <p:sldId id="303" r:id="rId14"/>
    <p:sldId id="306" r:id="rId15"/>
    <p:sldId id="268" r:id="rId16"/>
    <p:sldId id="264" r:id="rId17"/>
    <p:sldId id="265" r:id="rId18"/>
    <p:sldId id="266" r:id="rId19"/>
    <p:sldId id="267" r:id="rId20"/>
    <p:sldId id="261" r:id="rId21"/>
    <p:sldId id="262" r:id="rId22"/>
    <p:sldId id="263" r:id="rId23"/>
    <p:sldId id="269" r:id="rId24"/>
    <p:sldId id="270" r:id="rId25"/>
    <p:sldId id="271" r:id="rId26"/>
    <p:sldId id="312" r:id="rId27"/>
    <p:sldId id="272" r:id="rId28"/>
    <p:sldId id="293" r:id="rId29"/>
    <p:sldId id="294" r:id="rId30"/>
    <p:sldId id="296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8960E-C3E7-4504-84C5-89BFD1FD9BDD}" type="datetimeFigureOut">
              <a:rPr lang="ru-RU" smtClean="0"/>
              <a:t>10.01.2012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D488D-15BA-4A0E-A1AF-891E9F689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412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D488D-15BA-4A0E-A1AF-891E9F6897F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806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68450" y="4454525"/>
            <a:ext cx="7573963" cy="9525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>
              <a:gd name="T0" fmla="*/ 612396980 w 989"/>
              <a:gd name="T1" fmla="*/ 0 h 602"/>
              <a:gd name="T2" fmla="*/ 2147483647 w 989"/>
              <a:gd name="T3" fmla="*/ 871974063 h 602"/>
              <a:gd name="T4" fmla="*/ 2147483647 w 989"/>
              <a:gd name="T5" fmla="*/ 1512093750 h 602"/>
              <a:gd name="T6" fmla="*/ 0 w 989"/>
              <a:gd name="T7" fmla="*/ 1514614700 h 602"/>
              <a:gd name="T8" fmla="*/ 612396980 w 989"/>
              <a:gd name="T9" fmla="*/ 0 h 6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195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>
              <a:gd name="T0" fmla="*/ 0 w 988"/>
              <a:gd name="T1" fmla="*/ 1078626083 h 429"/>
              <a:gd name="T2" fmla="*/ 1076107513 w 988"/>
              <a:gd name="T3" fmla="*/ 0 h 429"/>
              <a:gd name="T4" fmla="*/ 2147483647 w 988"/>
              <a:gd name="T5" fmla="*/ 551913020 h 429"/>
              <a:gd name="T6" fmla="*/ 2147483647 w 988"/>
              <a:gd name="T7" fmla="*/ 1078626083 h 429"/>
              <a:gd name="T8" fmla="*/ 0 w 988"/>
              <a:gd name="T9" fmla="*/ 1078626083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>
              <a:gd name="T0" fmla="*/ 0 w 1393"/>
              <a:gd name="T1" fmla="*/ 0 h 4320"/>
              <a:gd name="T2" fmla="*/ 2147483647 w 1393"/>
              <a:gd name="T3" fmla="*/ 604837500 h 4320"/>
              <a:gd name="T4" fmla="*/ 725805164 w 1393"/>
              <a:gd name="T5" fmla="*/ 2147483647 h 4320"/>
              <a:gd name="T6" fmla="*/ 0 w 1393"/>
              <a:gd name="T7" fmla="*/ 2147483647 h 4320"/>
              <a:gd name="T8" fmla="*/ 0 w 1393"/>
              <a:gd name="T9" fmla="*/ 0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195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75" y="-15875"/>
            <a:ext cx="1522413" cy="6873875"/>
          </a:xfrm>
          <a:custGeom>
            <a:avLst/>
            <a:gdLst>
              <a:gd name="T0" fmla="*/ 0 w 959"/>
              <a:gd name="T1" fmla="*/ 0 h 4330"/>
              <a:gd name="T2" fmla="*/ 2147483647 w 959"/>
              <a:gd name="T3" fmla="*/ 871974063 h 4330"/>
              <a:gd name="T4" fmla="*/ 720764924 w 959"/>
              <a:gd name="T5" fmla="*/ 2147483647 h 4330"/>
              <a:gd name="T6" fmla="*/ 0 w 959"/>
              <a:gd name="T7" fmla="*/ 2147483647 h 4330"/>
              <a:gd name="T8" fmla="*/ 0 w 959"/>
              <a:gd name="T9" fmla="*/ 0 h 43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5720" name="Rectangle 8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572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200" y="4495800"/>
            <a:ext cx="6781800" cy="914400"/>
          </a:xfrm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72400" y="6415088"/>
            <a:ext cx="1371600" cy="4238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7B7CA5D-A11A-475A-AFE9-5D300B6A6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3D9131A-5BD4-4BC0-A28A-45FEFDA28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69163" y="0"/>
            <a:ext cx="1716087" cy="60785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17725" y="0"/>
            <a:ext cx="4999038" cy="60785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4189D5C-D7E4-4B96-A0CB-107309860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725" y="0"/>
            <a:ext cx="6867525" cy="1065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209800" y="1927225"/>
            <a:ext cx="6775450" cy="415131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5FFDF53-86D4-4D7F-9C1B-37F4FD1D7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B35EA4C7-3ADB-4B83-8753-9A3C505BB92C}" type="datetimeFigureOut">
              <a:rPr lang="ru-RU"/>
              <a:pPr>
                <a:defRPr/>
              </a:pPr>
              <a:t>10.01.2012</a:t>
            </a:fld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BE499A5F-DB89-45F7-90D1-A773B790FE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5EA01671-4D1C-403D-B121-8D58230C4576}" type="datetimeFigureOut">
              <a:rPr lang="ru-RU"/>
              <a:pPr>
                <a:defRPr/>
              </a:pPr>
              <a:t>10.01.2012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924562E4-301E-434F-935E-3441647DBA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71E6C210-BB19-4454-BFC4-031B597C643F}" type="datetimeFigureOut">
              <a:rPr lang="ru-RU"/>
              <a:pPr>
                <a:defRPr/>
              </a:pPr>
              <a:t>10.01.2012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30A47FCE-B626-41B6-8E1E-477F8A812C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3DE482F7-3A78-457B-A815-3A063319CDD6}" type="datetimeFigureOut">
              <a:rPr lang="ru-RU"/>
              <a:pPr>
                <a:defRPr/>
              </a:pPr>
              <a:t>10.01.2012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593C3DD7-D6EF-4AF1-BF95-07D89814DE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38D7BBF2-A46B-4F3B-BB6D-D4DFBF57BD92}" type="datetimeFigureOut">
              <a:rPr lang="ru-RU"/>
              <a:pPr>
                <a:defRPr/>
              </a:pPr>
              <a:t>10.01.2012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6CC12740-BC42-485B-A5D1-9BF867CDE9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E1BC0089-364F-43D8-98EF-54E1E875DDFC}" type="datetimeFigureOut">
              <a:rPr lang="ru-RU"/>
              <a:pPr>
                <a:defRPr/>
              </a:pPr>
              <a:t>10.01.2012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56691937-D4FA-4DCD-B0CA-FDA2BB9AD0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12CF83D0-A0D2-40E6-99A1-B2CE7C05B8C2}" type="datetimeFigureOut">
              <a:rPr lang="ru-RU"/>
              <a:pPr>
                <a:defRPr/>
              </a:pPr>
              <a:t>10.01.2012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4CEF5E0E-24E4-41D0-B606-F6E090537B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3C24B3A-58BC-47E2-8309-F9AE89AE7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3B9A1D64-DB73-4E70-9BE6-494EDDB766D4}" type="datetimeFigureOut">
              <a:rPr lang="ru-RU"/>
              <a:pPr>
                <a:defRPr/>
              </a:pPr>
              <a:t>10.01.2012</a:t>
            </a:fld>
            <a:endParaRPr lang="ru-RU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0ACAEE95-A13B-4A89-9A69-C0FAA9C7D4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A27B27AB-C186-4E60-B1B5-07868904B419}" type="datetimeFigureOut">
              <a:rPr lang="ru-RU"/>
              <a:pPr>
                <a:defRPr/>
              </a:pPr>
              <a:t>10.01.2012</a:t>
            </a:fld>
            <a:endParaRPr lang="ru-RU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8A5D1F70-44A3-44A3-8A8D-4DA425C0D3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2C32B477-E6CB-45E5-BAF9-FEF434E5C10C}" type="datetimeFigureOut">
              <a:rPr lang="ru-RU"/>
              <a:pPr>
                <a:defRPr/>
              </a:pPr>
              <a:t>10.01.2012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8C6BE696-618C-4706-8411-1DA740101D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0F83A56E-26A6-4761-A77C-9D1BB7E2824A}" type="datetimeFigureOut">
              <a:rPr lang="ru-RU"/>
              <a:pPr>
                <a:defRPr/>
              </a:pPr>
              <a:t>10.01.2012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2D58C98E-CFDB-4D53-A32C-D7B5F62F67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8FD34E9-4847-405E-AD8F-A9C8DA40A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73725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5AD9986-FAA6-4AA9-91AF-50A5D7BCE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F175F96-6313-43AB-BA19-A79E0BF9F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BEEA533-7757-404E-95B4-8AF4C6D94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6A2A338-9B60-418A-9BA9-002FF0747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7377ABC-CF54-4CED-B86A-E7F6DCE0E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744E3E3-E090-4689-ADA7-35E87B8E3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>
              <a:gd name="T0" fmla="*/ 612396980 w 989"/>
              <a:gd name="T1" fmla="*/ 0 h 602"/>
              <a:gd name="T2" fmla="*/ 2147483647 w 989"/>
              <a:gd name="T3" fmla="*/ 871974063 h 602"/>
              <a:gd name="T4" fmla="*/ 2147483647 w 989"/>
              <a:gd name="T5" fmla="*/ 1512093750 h 602"/>
              <a:gd name="T6" fmla="*/ 0 w 989"/>
              <a:gd name="T7" fmla="*/ 1514614700 h 602"/>
              <a:gd name="T8" fmla="*/ 612396980 w 989"/>
              <a:gd name="T9" fmla="*/ 0 h 6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195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>
              <a:gd name="T0" fmla="*/ 0 w 988"/>
              <a:gd name="T1" fmla="*/ 1078626083 h 429"/>
              <a:gd name="T2" fmla="*/ 1076107513 w 988"/>
              <a:gd name="T3" fmla="*/ 0 h 429"/>
              <a:gd name="T4" fmla="*/ 2147483647 w 988"/>
              <a:gd name="T5" fmla="*/ 551913020 h 429"/>
              <a:gd name="T6" fmla="*/ 2147483647 w 988"/>
              <a:gd name="T7" fmla="*/ 1078626083 h 429"/>
              <a:gd name="T8" fmla="*/ 0 w 988"/>
              <a:gd name="T9" fmla="*/ 1078626083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>
              <a:gd name="T0" fmla="*/ 0 w 1393"/>
              <a:gd name="T1" fmla="*/ 0 h 4320"/>
              <a:gd name="T2" fmla="*/ 2147483647 w 1393"/>
              <a:gd name="T3" fmla="*/ 604837500 h 4320"/>
              <a:gd name="T4" fmla="*/ 725805164 w 1393"/>
              <a:gd name="T5" fmla="*/ 2147483647 h 4320"/>
              <a:gd name="T6" fmla="*/ 0 w 1393"/>
              <a:gd name="T7" fmla="*/ 2147483647 h 4320"/>
              <a:gd name="T8" fmla="*/ 0 w 1393"/>
              <a:gd name="T9" fmla="*/ 0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195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438" y="6415088"/>
            <a:ext cx="15938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7263" y="6415088"/>
            <a:ext cx="509111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17725" y="0"/>
            <a:ext cx="68675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0" y="-15875"/>
            <a:ext cx="1522413" cy="6873875"/>
          </a:xfrm>
          <a:custGeom>
            <a:avLst/>
            <a:gdLst>
              <a:gd name="T0" fmla="*/ 0 w 959"/>
              <a:gd name="T1" fmla="*/ 0 h 4330"/>
              <a:gd name="T2" fmla="*/ 2147483647 w 959"/>
              <a:gd name="T3" fmla="*/ 871974063 h 4330"/>
              <a:gd name="T4" fmla="*/ 720764924 w 959"/>
              <a:gd name="T5" fmla="*/ 2147483647 h 4330"/>
              <a:gd name="T6" fmla="*/ 0 w 959"/>
              <a:gd name="T7" fmla="*/ 2147483647 h 4330"/>
              <a:gd name="T8" fmla="*/ 0 w 959"/>
              <a:gd name="T9" fmla="*/ 0 h 43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27225"/>
            <a:ext cx="677545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47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3213" y="6415088"/>
            <a:ext cx="9699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CE0FA9-F7FD-41C2-8196-DE2C4BCEC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0000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0000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F3EA553A-5209-4988-975A-931331481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2;&#1086;&#1085;&#1082;&#1091;&#1088;&#1089;\146%20&#1052;&#1072;&#1096;&#1080;&#1085;&#1072;%20&#1074;&#1088;&#1077;&#1084;&#1077;&#1085;&#1080;%20-%20&#1055;&#1077;&#1088;&#1077;&#1082;&#1088;&#1105;&#1089;&#1090;&#1086;&#1082;%20(&#1080;&#1085;&#1089;&#1090;&#1088;&#1091;&#1084;&#1077;&#1085;&#1090;&#1072;&#1083;).MP3" TargetMode="Externa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C:\Users\Тигра\Desktop\602750pw32pqjadj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888" y="987424"/>
            <a:ext cx="2303463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0" y="3784600"/>
            <a:ext cx="6013152" cy="151660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i="1" dirty="0">
                <a:solidFill>
                  <a:srgbClr val="0070C0"/>
                </a:solidFill>
              </a:rPr>
              <a:t>Педагогический </a:t>
            </a:r>
            <a:r>
              <a:rPr lang="ru-RU" sz="3600" i="1" dirty="0" smtClean="0">
                <a:solidFill>
                  <a:srgbClr val="0070C0"/>
                </a:solidFill>
              </a:rPr>
              <a:t>       совет</a:t>
            </a:r>
            <a:br>
              <a:rPr lang="ru-RU" sz="3600" i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«Культура </a:t>
            </a:r>
            <a:r>
              <a:rPr lang="ru-RU" sz="3600" b="1" i="1" dirty="0">
                <a:solidFill>
                  <a:srgbClr val="0070C0"/>
                </a:solidFill>
              </a:rPr>
              <a:t>школы как фактор социализации учащихся</a:t>
            </a:r>
            <a:r>
              <a:rPr lang="ru-RU" sz="3600" b="1" i="1" dirty="0" smtClean="0">
                <a:solidFill>
                  <a:srgbClr val="0070C0"/>
                </a:solidFill>
              </a:rPr>
              <a:t>»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4581128"/>
            <a:ext cx="6696347" cy="110053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i="1" u="sng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6964363" cy="1201737"/>
          </a:xfrm>
        </p:spPr>
        <p:txBody>
          <a:bodyPr/>
          <a:lstStyle/>
          <a:p>
            <a:r>
              <a:rPr lang="ru-RU" sz="3200" b="1" i="1" dirty="0"/>
              <a:t>состояние отдельных сторон школьной жизни 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(мнение старшеклассников)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032968"/>
              </p:ext>
            </p:extLst>
          </p:nvPr>
        </p:nvGraphicFramePr>
        <p:xfrm>
          <a:off x="1463675" y="2119313"/>
          <a:ext cx="6197373" cy="3976791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73380"/>
                <a:gridCol w="4896544"/>
                <a:gridCol w="92744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Отдельные стороны школьной жизни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Ср. балл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Подготовка к окружным мероприятиям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Воспитательные занятия, классные часы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Дисциплина, порядок в школе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Деятельность объединений ДО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Уют и чистота в школе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Отношения педагогов и учащихся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</a:t>
                      </a:r>
                      <a:endParaRPr lang="ru-RU" dirty="0"/>
                    </a:p>
                  </a:txBody>
                  <a:tcPr/>
                </a:tc>
              </a:tr>
              <a:tr h="369991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Детское самоуправление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r>
                        <a:rPr lang="ru-RU" dirty="0" smtClean="0"/>
                        <a:t>.0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Организация дежурства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Взаимодействие с родителями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8.0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6964363" cy="1201737"/>
          </a:xfrm>
        </p:spPr>
        <p:txBody>
          <a:bodyPr/>
          <a:lstStyle/>
          <a:p>
            <a:r>
              <a:rPr lang="ru-RU" sz="3200" b="1" i="1" dirty="0"/>
              <a:t>состояние отдельных сторон школьной жизни 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(мнение старшеклассников)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865631"/>
              </p:ext>
            </p:extLst>
          </p:nvPr>
        </p:nvGraphicFramePr>
        <p:xfrm>
          <a:off x="1463675" y="2119313"/>
          <a:ext cx="6197373" cy="3976791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16037"/>
                <a:gridCol w="4753887"/>
                <a:gridCol w="92744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Отдельные стороны школьной жизни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Ср. балл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Внешний вид учащихся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Санитарное состояние учебных кабинетов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Уровень воспитанности школьников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Отношение учащихся к педагогам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Выполнение правил ЗОЖ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Культура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7.0</a:t>
                      </a:r>
                      <a:endParaRPr lang="ru-RU" dirty="0"/>
                    </a:p>
                  </a:txBody>
                  <a:tcPr/>
                </a:tc>
              </a:tr>
              <a:tr h="369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30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6964363" cy="1201737"/>
          </a:xfrm>
        </p:spPr>
        <p:txBody>
          <a:bodyPr/>
          <a:lstStyle/>
          <a:p>
            <a:r>
              <a:rPr lang="ru-RU" sz="3200" b="1" i="1" dirty="0"/>
              <a:t>состояние отдельных сторон школьной жизни 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(мнение учителей)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406225"/>
              </p:ext>
            </p:extLst>
          </p:nvPr>
        </p:nvGraphicFramePr>
        <p:xfrm>
          <a:off x="1463675" y="2119313"/>
          <a:ext cx="6197373" cy="397679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73380"/>
                <a:gridCol w="4896544"/>
                <a:gridCol w="92744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Отдельные стороны школьной жизни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Ср. балл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Подготовка к окружным мероприятиям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8.2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Воспитательные занятия, классные часы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8.2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Дисциплина, порядок в школе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Деятельность объединений ДО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Уют и чистота в школе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8.8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Отношения педагогов и учащихся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8.7</a:t>
                      </a:r>
                      <a:endParaRPr lang="ru-RU" dirty="0"/>
                    </a:p>
                  </a:txBody>
                  <a:tcPr/>
                </a:tc>
              </a:tr>
              <a:tr h="369991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Детское самоуправление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дежурства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8.4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 с родителями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56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6964363" cy="1201737"/>
          </a:xfrm>
        </p:spPr>
        <p:txBody>
          <a:bodyPr/>
          <a:lstStyle/>
          <a:p>
            <a:r>
              <a:rPr lang="ru-RU" sz="3200" b="1" i="1" dirty="0"/>
              <a:t>состояние отдельных сторон школьной жизни 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(мнение учителей)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898678"/>
              </p:ext>
            </p:extLst>
          </p:nvPr>
        </p:nvGraphicFramePr>
        <p:xfrm>
          <a:off x="1463675" y="2119313"/>
          <a:ext cx="6197373" cy="397679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16037"/>
                <a:gridCol w="4753887"/>
                <a:gridCol w="92744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Отдельные стороны школьной жизни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Ср. балл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Внешний вид учащихся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Санитарное состояние учебных кабинетов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8.0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воспитанности школьников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Отношение учащихся к педагогам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Выполнение правил ЗОЖ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Культура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8.2</a:t>
                      </a:r>
                      <a:endParaRPr lang="ru-RU" dirty="0"/>
                    </a:p>
                  </a:txBody>
                  <a:tcPr/>
                </a:tc>
              </a:tr>
              <a:tr h="369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Ниже других  10,12,14,13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Выше других 5,6,15,1,2,8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5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Модель выпускника школы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7" name="Picture 2" descr="I:\Еще для Татьяны Васильевны\картинки птички\Прокопенко анимации\Анимации\Люди\a0e7029a6b77a9d816622f76e2d4c93c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1114425"/>
            <a:ext cx="3240087" cy="3851275"/>
          </a:xfrm>
          <a:noFill/>
        </p:spPr>
      </p:pic>
      <p:pic>
        <p:nvPicPr>
          <p:cNvPr id="31748" name="Picture 3" descr="I:\Еще для Татьяны Васильевны\картинки птички\Прокопенко анимации\Анимации\Надписи стрелки указатели линии\ukaz_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85987">
            <a:off x="936625" y="1751013"/>
            <a:ext cx="24542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 descr="I:\Еще для Татьяны Васильевны\картинки птички\Прокопенко анимации\Анимации\Надписи стрелки указатели линии\ukaz_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76994">
            <a:off x="5464175" y="1866900"/>
            <a:ext cx="25415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5" descr="I:\Еще для Татьяны Васильевны\картинки птички\Прокопенко анимации\Анимации\Надписи стрелки указатели линии\ukaz_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445226">
            <a:off x="4902200" y="4568825"/>
            <a:ext cx="31638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6" descr="I:\Еще для Татьяны Васильевны\картинки птички\Прокопенко анимации\Анимации\Надписи стрелки указатели линии\ukaz_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837778">
            <a:off x="679450" y="4556125"/>
            <a:ext cx="2781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Box 3"/>
          <p:cNvSpPr txBox="1">
            <a:spLocks noChangeArrowheads="1"/>
          </p:cNvSpPr>
          <p:nvPr/>
        </p:nvSpPr>
        <p:spPr bwMode="auto">
          <a:xfrm>
            <a:off x="1187450" y="2565400"/>
            <a:ext cx="1655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Arial" charset="0"/>
              </a:rPr>
              <a:t>Культура познания</a:t>
            </a:r>
            <a:r>
              <a:rPr lang="ru-RU" i="1">
                <a:latin typeface="Arial" charset="0"/>
              </a:rPr>
              <a:t>.</a:t>
            </a:r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31753" name="TextBox 13"/>
          <p:cNvSpPr txBox="1">
            <a:spLocks noChangeArrowheads="1"/>
          </p:cNvSpPr>
          <p:nvPr/>
        </p:nvSpPr>
        <p:spPr bwMode="auto">
          <a:xfrm>
            <a:off x="6164263" y="3071813"/>
            <a:ext cx="2520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31754" name="TextBox 8"/>
          <p:cNvSpPr txBox="1">
            <a:spLocks noChangeArrowheads="1"/>
          </p:cNvSpPr>
          <p:nvPr/>
        </p:nvSpPr>
        <p:spPr bwMode="auto">
          <a:xfrm>
            <a:off x="5940425" y="2919413"/>
            <a:ext cx="223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Arial" charset="0"/>
              </a:rPr>
              <a:t>Культура выбора</a:t>
            </a:r>
            <a:endParaRPr lang="ru-RU">
              <a:latin typeface="Arial" charset="0"/>
            </a:endParaRPr>
          </a:p>
        </p:txBody>
      </p:sp>
      <p:sp>
        <p:nvSpPr>
          <p:cNvPr id="31755" name="TextBox 9"/>
          <p:cNvSpPr txBox="1">
            <a:spLocks noChangeArrowheads="1"/>
          </p:cNvSpPr>
          <p:nvPr/>
        </p:nvSpPr>
        <p:spPr bwMode="auto">
          <a:xfrm>
            <a:off x="5219700" y="5661025"/>
            <a:ext cx="2706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Arial" charset="0"/>
              </a:rPr>
              <a:t>Культура ответственности</a:t>
            </a:r>
            <a:r>
              <a:rPr lang="ru-RU">
                <a:latin typeface="Arial" charset="0"/>
              </a:rPr>
              <a:t>. </a:t>
            </a:r>
          </a:p>
        </p:txBody>
      </p:sp>
      <p:sp>
        <p:nvSpPr>
          <p:cNvPr id="31756" name="TextBox 10"/>
          <p:cNvSpPr txBox="1">
            <a:spLocks noChangeArrowheads="1"/>
          </p:cNvSpPr>
          <p:nvPr/>
        </p:nvSpPr>
        <p:spPr bwMode="auto">
          <a:xfrm>
            <a:off x="1619250" y="5661025"/>
            <a:ext cx="2376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Arial" charset="0"/>
              </a:rPr>
              <a:t>Культура самореализации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Культура познания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обладать разносторонним интеллектом;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конструктивно и созидательно мыслящей личностью, допускающей множество истин, уважающей позицию другого;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владеть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новыми технологиями, понимать возможности их применения, их силу и слабость, критически относиться к распространяемой по каналам СМИ информации и рекламе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владеть способами устного и письменного общения на уровне функциональной грамотности несколькими языками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осуществлять поисковую деятельность, проводить исследования, владеть средствами и способами исследовательского труда.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/>
              <a:t>Культура</a:t>
            </a:r>
            <a:r>
              <a:rPr lang="ru-RU" b="1" i="1" smtClean="0"/>
              <a:t> выбора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 руководствоваться  </a:t>
            </a:r>
            <a:r>
              <a:rPr lang="ru-RU" dirty="0"/>
              <a:t>в своей жизнедеятельности общечеловеческими нормами и ценностями</a:t>
            </a:r>
            <a:r>
              <a:rPr lang="ru-RU" dirty="0" smtClean="0"/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dirty="0"/>
              <a:t>самостоятельно находить выход из проблемной ситуации</a:t>
            </a:r>
            <a:r>
              <a:rPr lang="ru-RU" dirty="0" smtClean="0"/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dirty="0"/>
              <a:t>личность, готовая к осознанному выбору и освоению профессии</a:t>
            </a:r>
            <a:r>
              <a:rPr lang="ru-RU" dirty="0" smtClean="0"/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способность </a:t>
            </a:r>
            <a:r>
              <a:rPr lang="ru-RU" dirty="0"/>
              <a:t>прогнозировать перспективы собственного развития в будущем; ставить цели и выбирать нравственные, правомерные средства их достижения.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Культура самореализации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dirty="0"/>
              <a:t>личность, стремящаяся к достижению высокого уровня образованности и культуры</a:t>
            </a:r>
            <a:r>
              <a:rPr lang="ru-RU" dirty="0" smtClean="0"/>
              <a:t>;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dirty="0"/>
              <a:t>участвующая в созидательной деятельности и создающая продукты авторской творческой деятельности</a:t>
            </a:r>
            <a:r>
              <a:rPr lang="ru-RU" dirty="0" smtClean="0"/>
              <a:t>;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dirty="0"/>
              <a:t>ищущая, познающая собственные потенциалы и стремящаяся к полноценной реализации собственных личностных ресурсов.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Культура ответственности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социально </a:t>
            </a:r>
            <a:r>
              <a:rPr lang="ru-RU" dirty="0"/>
              <a:t>активная личность, способная брать на себя ответственность за собственные поступки и деятельность</a:t>
            </a:r>
            <a:r>
              <a:rPr lang="ru-RU" dirty="0" smtClean="0"/>
              <a:t>;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dirty="0"/>
              <a:t>способная участвовать в совместном принятии решений, регулировать конфликты ненасильственным путем, участвовать в функционировании и улучшении демократических институтов и построения в России правового демократического государства.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C:\Users\Тигра\Desktop\анимация\6542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561975"/>
            <a:ext cx="6913562" cy="57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/>
              <a:t>Проблема</a:t>
            </a:r>
          </a:p>
        </p:txBody>
      </p:sp>
      <p:sp>
        <p:nvSpPr>
          <p:cNvPr id="37892" name="Объект 5"/>
          <p:cNvSpPr>
            <a:spLocks noGrp="1"/>
          </p:cNvSpPr>
          <p:nvPr>
            <p:ph idx="1"/>
          </p:nvPr>
        </p:nvSpPr>
        <p:spPr>
          <a:xfrm>
            <a:off x="1463675" y="2708275"/>
            <a:ext cx="6196013" cy="1873250"/>
          </a:xfrm>
        </p:spPr>
        <p:txBody>
          <a:bodyPr/>
          <a:lstStyle/>
          <a:p>
            <a:pPr algn="just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Несоответствие стандарта современного выпускника реальному продукту современной системы образования.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5952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5" y="1484784"/>
            <a:ext cx="6984776" cy="4608511"/>
          </a:xfrm>
        </p:spPr>
        <p:txBody>
          <a:bodyPr rtlCol="0">
            <a:normAutofit fontScale="850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 smtClean="0"/>
              <a:t>Культура </a:t>
            </a:r>
            <a:r>
              <a:rPr lang="ru-RU" dirty="0"/>
              <a:t>школы:  из чего она складывается.  (Зам </a:t>
            </a:r>
            <a:r>
              <a:rPr lang="ru-RU" dirty="0" err="1"/>
              <a:t>дир</a:t>
            </a:r>
            <a:r>
              <a:rPr lang="ru-RU" dirty="0"/>
              <a:t>. п</a:t>
            </a:r>
            <a:r>
              <a:rPr lang="ru-RU" dirty="0" smtClean="0"/>
              <a:t>о </a:t>
            </a:r>
            <a:r>
              <a:rPr lang="ru-RU" dirty="0"/>
              <a:t>ВР </a:t>
            </a:r>
            <a:r>
              <a:rPr lang="ru-RU" dirty="0" err="1"/>
              <a:t>Иголкина</a:t>
            </a:r>
            <a:r>
              <a:rPr lang="ru-RU" dirty="0"/>
              <a:t> Н. В.)</a:t>
            </a:r>
          </a:p>
          <a:p>
            <a:pPr marL="0" lvl="0" indent="0">
              <a:buNone/>
            </a:pPr>
            <a:r>
              <a:rPr lang="ru-RU" dirty="0" smtClean="0"/>
              <a:t>    Проблемы </a:t>
            </a:r>
            <a:r>
              <a:rPr lang="ru-RU" dirty="0"/>
              <a:t>и пути решения. </a:t>
            </a:r>
            <a:r>
              <a:rPr lang="ru-RU" b="1" dirty="0"/>
              <a:t>Работа в </a:t>
            </a:r>
            <a:r>
              <a:rPr lang="ru-RU" b="1" dirty="0" err="1"/>
              <a:t>микрогруппах</a:t>
            </a:r>
            <a:r>
              <a:rPr lang="ru-RU" b="1" dirty="0"/>
              <a:t>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/>
              <a:t>Нравственно-правовая культура и культура ЗОЖ. 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/>
              <a:t>(МО Андроновой  В. Г</a:t>
            </a:r>
            <a:r>
              <a:rPr lang="ru-RU" dirty="0" smtClean="0"/>
              <a:t>.</a:t>
            </a:r>
            <a:r>
              <a:rPr lang="ru-RU" dirty="0" smtClean="0"/>
              <a:t>, </a:t>
            </a:r>
            <a:r>
              <a:rPr lang="ru-RU" dirty="0" err="1" smtClean="0"/>
              <a:t>Липова</a:t>
            </a:r>
            <a:r>
              <a:rPr lang="ru-RU" dirty="0" smtClean="0"/>
              <a:t> Л.Е.</a:t>
            </a:r>
            <a:r>
              <a:rPr lang="ru-RU" dirty="0" smtClean="0"/>
              <a:t>)</a:t>
            </a:r>
            <a:endParaRPr lang="ru-RU" dirty="0"/>
          </a:p>
          <a:p>
            <a:pPr lvl="0">
              <a:buFont typeface="Wingdings" pitchFamily="2" charset="2"/>
              <a:buChar char="v"/>
            </a:pPr>
            <a:r>
              <a:rPr lang="ru-RU" dirty="0"/>
              <a:t>Культура педагогического  общения как условие благоприятного психологического климата в школе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( </a:t>
            </a:r>
            <a:r>
              <a:rPr lang="ru-RU" dirty="0"/>
              <a:t>МО  Сахаровой  Н. В.)</a:t>
            </a:r>
          </a:p>
          <a:p>
            <a:pPr lvl="0">
              <a:buFont typeface="Wingdings" pitchFamily="2" charset="2"/>
              <a:buChar char="v"/>
            </a:pPr>
            <a:r>
              <a:rPr lang="ru-RU" dirty="0"/>
              <a:t>Организационная и эстетическая культура  школьного пространства. (МО Александровой Т. П. ) </a:t>
            </a:r>
          </a:p>
          <a:p>
            <a:pPr lvl="0">
              <a:buFont typeface="Wingdings" pitchFamily="2" charset="2"/>
              <a:buChar char="v"/>
            </a:pPr>
            <a:r>
              <a:rPr lang="ru-RU" dirty="0"/>
              <a:t>  Культура урока как фактор социализации учащихся. (Жданова И.В.)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Новые </a:t>
            </a:r>
            <a:r>
              <a:rPr lang="ru-RU" dirty="0"/>
              <a:t>технологии воспитания  и их роль в развитии личности школьника. (Макарова  Е. В.)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Подготовка </a:t>
            </a:r>
            <a:r>
              <a:rPr lang="ru-RU" dirty="0"/>
              <a:t>проекта постановления ( Зам директора  по УВР Агапова Л.В.)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5328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Культурный  человек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675" y="1484313"/>
            <a:ext cx="6196013" cy="4238625"/>
          </a:xfrm>
        </p:spPr>
        <p:txBody>
          <a:bodyPr rtlCol="0">
            <a:normAutofit fontScale="92500"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endParaRPr lang="ru-RU" dirty="0"/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ru-RU" dirty="0"/>
              <a:t>1.Соблюдает этикет на </a:t>
            </a:r>
            <a:r>
              <a:rPr lang="ru-RU" dirty="0" smtClean="0">
                <a:solidFill>
                  <a:srgbClr val="FF0000"/>
                </a:solidFill>
              </a:rPr>
              <a:t>51%</a:t>
            </a:r>
            <a:endParaRPr lang="ru-RU" dirty="0">
              <a:solidFill>
                <a:srgbClr val="FF0000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ru-RU" dirty="0"/>
              <a:t>2.Воспитан на </a:t>
            </a:r>
            <a:r>
              <a:rPr lang="ru-RU" dirty="0" smtClean="0">
                <a:solidFill>
                  <a:srgbClr val="FF0000"/>
                </a:solidFill>
              </a:rPr>
              <a:t>54%</a:t>
            </a:r>
            <a:endParaRPr lang="ru-RU" dirty="0">
              <a:solidFill>
                <a:srgbClr val="FF0000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ru-RU" dirty="0"/>
              <a:t>3.Ответственнен </a:t>
            </a:r>
            <a:r>
              <a:rPr lang="ru-RU" dirty="0" smtClean="0"/>
              <a:t>на </a:t>
            </a:r>
            <a:r>
              <a:rPr lang="ru-RU" dirty="0" smtClean="0">
                <a:solidFill>
                  <a:srgbClr val="FF0000"/>
                </a:solidFill>
              </a:rPr>
              <a:t>58%</a:t>
            </a:r>
            <a:endParaRPr lang="ru-RU" dirty="0">
              <a:solidFill>
                <a:srgbClr val="FF0000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ru-RU" dirty="0"/>
              <a:t>4.Порядочный на </a:t>
            </a:r>
            <a:r>
              <a:rPr lang="ru-RU" dirty="0" smtClean="0">
                <a:solidFill>
                  <a:srgbClr val="FF0000"/>
                </a:solidFill>
              </a:rPr>
              <a:t>53%</a:t>
            </a:r>
            <a:endParaRPr lang="ru-RU" dirty="0">
              <a:solidFill>
                <a:srgbClr val="FF0000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ru-RU" dirty="0"/>
              <a:t>5.Скромный на </a:t>
            </a:r>
            <a:r>
              <a:rPr lang="ru-RU" dirty="0" smtClean="0">
                <a:solidFill>
                  <a:srgbClr val="FF0000"/>
                </a:solidFill>
              </a:rPr>
              <a:t>37%</a:t>
            </a:r>
            <a:endParaRPr lang="ru-RU" dirty="0">
              <a:solidFill>
                <a:srgbClr val="FF0000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ru-RU" dirty="0"/>
              <a:t>6.Опрятен на </a:t>
            </a:r>
            <a:r>
              <a:rPr lang="ru-RU" dirty="0" smtClean="0">
                <a:solidFill>
                  <a:srgbClr val="FF0000"/>
                </a:solidFill>
              </a:rPr>
              <a:t>52%</a:t>
            </a:r>
            <a:endParaRPr lang="ru-RU" dirty="0">
              <a:solidFill>
                <a:srgbClr val="FF0000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ru-RU" dirty="0"/>
              <a:t>7.Уступает место </a:t>
            </a:r>
            <a:r>
              <a:rPr lang="ru-RU" dirty="0" smtClean="0">
                <a:solidFill>
                  <a:srgbClr val="FF0000"/>
                </a:solidFill>
              </a:rPr>
              <a:t>54%</a:t>
            </a:r>
            <a:endParaRPr lang="ru-RU" dirty="0">
              <a:solidFill>
                <a:srgbClr val="FF0000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ru-RU" dirty="0"/>
              <a:t>8. Здоровается </a:t>
            </a:r>
            <a:r>
              <a:rPr lang="ru-RU" dirty="0" smtClean="0">
                <a:solidFill>
                  <a:srgbClr val="00B050"/>
                </a:solidFill>
              </a:rPr>
              <a:t>81%</a:t>
            </a:r>
            <a:endParaRPr lang="ru-RU" dirty="0">
              <a:solidFill>
                <a:srgbClr val="00B050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ru-RU" dirty="0"/>
              <a:t>9. Стремиться к знаниям </a:t>
            </a:r>
            <a:r>
              <a:rPr lang="ru-RU" dirty="0" smtClean="0">
                <a:solidFill>
                  <a:srgbClr val="FF0000"/>
                </a:solidFill>
              </a:rPr>
              <a:t>57%</a:t>
            </a:r>
            <a:endParaRPr lang="ru-RU" dirty="0">
              <a:solidFill>
                <a:srgbClr val="FF0000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ru-RU" dirty="0"/>
              <a:t>10. Посещает выставки </a:t>
            </a:r>
            <a:r>
              <a:rPr lang="ru-RU" dirty="0" smtClean="0">
                <a:solidFill>
                  <a:srgbClr val="FF0000"/>
                </a:solidFill>
              </a:rPr>
              <a:t>46% </a:t>
            </a:r>
            <a:endParaRPr lang="ru-RU" dirty="0">
              <a:solidFill>
                <a:srgbClr val="FF0000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8916" name="Picture 4" descr="C:\Users\Тигра\Desktop\анимация\1260893477_17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738313"/>
            <a:ext cx="22955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/>
              <a:t>Современный человек.  </a:t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1.Соблюдает этикет на </a:t>
            </a:r>
            <a:r>
              <a:rPr lang="ru-RU" dirty="0" smtClean="0">
                <a:solidFill>
                  <a:srgbClr val="FF0000"/>
                </a:solidFill>
              </a:rPr>
              <a:t>35%</a:t>
            </a:r>
            <a:endParaRPr lang="ru-RU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2.Воспитан на </a:t>
            </a:r>
            <a:r>
              <a:rPr lang="ru-RU" dirty="0" smtClean="0">
                <a:solidFill>
                  <a:srgbClr val="FF0000"/>
                </a:solidFill>
              </a:rPr>
              <a:t>45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%</a:t>
            </a:r>
            <a:endParaRPr lang="ru-RU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3.Ответственнен </a:t>
            </a:r>
            <a:r>
              <a:rPr lang="ru-RU" dirty="0" smtClean="0"/>
              <a:t>на </a:t>
            </a:r>
            <a:r>
              <a:rPr lang="ru-RU" dirty="0" smtClean="0">
                <a:solidFill>
                  <a:srgbClr val="FF0000"/>
                </a:solidFill>
              </a:rPr>
              <a:t>37%</a:t>
            </a:r>
            <a:endParaRPr lang="ru-RU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4.Порядочный на </a:t>
            </a:r>
            <a:r>
              <a:rPr lang="ru-RU" dirty="0" smtClean="0">
                <a:solidFill>
                  <a:srgbClr val="FF0000"/>
                </a:solidFill>
              </a:rPr>
              <a:t>38%</a:t>
            </a:r>
            <a:endParaRPr lang="ru-RU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5.Скромный на </a:t>
            </a:r>
            <a:r>
              <a:rPr lang="ru-RU" dirty="0" smtClean="0">
                <a:solidFill>
                  <a:srgbClr val="FF0000"/>
                </a:solidFill>
              </a:rPr>
              <a:t>22%</a:t>
            </a:r>
            <a:endParaRPr lang="ru-RU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6.Опрятен 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39%</a:t>
            </a:r>
            <a:endParaRPr lang="ru-RU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7.Уступает место </a:t>
            </a:r>
            <a:r>
              <a:rPr lang="ru-RU" dirty="0" smtClean="0">
                <a:solidFill>
                  <a:srgbClr val="FF0000"/>
                </a:solidFill>
              </a:rPr>
              <a:t>31%</a:t>
            </a:r>
            <a:endParaRPr lang="ru-RU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8. Здоровается </a:t>
            </a:r>
            <a:r>
              <a:rPr lang="ru-RU" dirty="0" smtClean="0">
                <a:solidFill>
                  <a:srgbClr val="FF0000"/>
                </a:solidFill>
              </a:rPr>
              <a:t>36%</a:t>
            </a:r>
            <a:endParaRPr lang="ru-RU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9. Стремиться к знаниям </a:t>
            </a:r>
            <a:r>
              <a:rPr lang="ru-RU" dirty="0" smtClean="0">
                <a:solidFill>
                  <a:srgbClr val="FF0000"/>
                </a:solidFill>
              </a:rPr>
              <a:t>29%</a:t>
            </a:r>
            <a:endParaRPr lang="ru-RU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10. Посещает выставки </a:t>
            </a:r>
            <a:r>
              <a:rPr lang="ru-RU" dirty="0" smtClean="0">
                <a:solidFill>
                  <a:srgbClr val="FF0000"/>
                </a:solidFill>
              </a:rPr>
              <a:t>25% </a:t>
            </a:r>
            <a:endParaRPr lang="ru-RU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9940" name="Picture 4" descr="C:\Users\Тигра\Desktop\анимация\1260893512_17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700213"/>
            <a:ext cx="26098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Среди культурных людей я себя чувствую….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…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хорошо – 19%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….нормально – 13%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…комфортно -40,4%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…приятно – 20,5%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…спокойно – 2%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…себя самим собой-3%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        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64" name="Picture 2" descr="04[2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989138"/>
            <a:ext cx="2376488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Среди культурных людей я себя чувствую….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…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чуть-чуть неловко – 1%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…некомфортно -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…неловко -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…как рыба на сковороде -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988" name="Picture 4" descr="C:\Users\Тигра\Desktop\анимация\1764563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1325" y="3573463"/>
            <a:ext cx="2617788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3438526"/>
            <a:ext cx="6196013" cy="24384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endParaRPr lang="ru-RU" dirty="0"/>
          </a:p>
        </p:txBody>
      </p:sp>
      <p:pic>
        <p:nvPicPr>
          <p:cNvPr id="43012" name="Picture 6" descr="C:\Users\Тигра\Desktop\анимация\KARANDAS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3357563"/>
            <a:ext cx="13128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4" y="980728"/>
            <a:ext cx="600773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20689"/>
            <a:ext cx="6840761" cy="288031"/>
          </a:xfrm>
        </p:spPr>
        <p:txBody>
          <a:bodyPr/>
          <a:lstStyle/>
          <a:p>
            <a:r>
              <a:rPr lang="ru-RU" sz="2000" b="1" dirty="0"/>
              <a:t>Система </a:t>
            </a:r>
            <a:r>
              <a:rPr lang="ru-RU" sz="2000" b="1" dirty="0" err="1"/>
              <a:t>внутришкольной</a:t>
            </a:r>
            <a:r>
              <a:rPr lang="ru-RU" sz="2000" b="1" dirty="0"/>
              <a:t> </a:t>
            </a:r>
            <a:r>
              <a:rPr lang="ru-RU" sz="2000" b="1" dirty="0" smtClean="0"/>
              <a:t>культуры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83668" y="908720"/>
            <a:ext cx="55792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tabLst>
                <a:tab pos="635000" algn="l"/>
              </a:tabLst>
            </a:pPr>
            <a:r>
              <a:rPr lang="ru-RU" sz="1200" b="1" i="1" u="sng" dirty="0">
                <a:solidFill>
                  <a:schemeClr val="tx1"/>
                </a:solidFill>
                <a:latin typeface="Times New Roman"/>
                <a:ea typeface="Times New Roman"/>
              </a:rPr>
              <a:t>Миссия школы</a:t>
            </a:r>
            <a:endParaRPr lang="ru-RU" sz="12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Возможность удовлетворить образовательную потребность населения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50938" y="1378248"/>
            <a:ext cx="6662104" cy="75460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i="1" u="sng" dirty="0">
                <a:solidFill>
                  <a:schemeClr val="tx1"/>
                </a:solidFill>
              </a:rPr>
              <a:t>Цель	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Формирование и развитие свободной, организованной, культурной, нравственно и физически развитой личности, готовой к дальнейшему самосовершенствованию и самоопределению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04944" y="2255044"/>
            <a:ext cx="7094152" cy="6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i="1" u="sng" dirty="0">
                <a:solidFill>
                  <a:schemeClr val="tx1"/>
                </a:solidFill>
              </a:rPr>
              <a:t>Общая педагогическая политика школы.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Прогрессивность, активность, созидательность, аналитический научный подход к формированию личности, совершенствующие технологии обучения и воспитания.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64320" y="2962920"/>
            <a:ext cx="712879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ru-RU" sz="1200" b="1" i="1" u="sng" dirty="0">
                <a:solidFill>
                  <a:schemeClr val="tx1"/>
                </a:solidFill>
              </a:rPr>
              <a:t>Кодекс поведения педагогов.</a:t>
            </a:r>
            <a:endParaRPr lang="ru-RU" sz="1200" dirty="0">
              <a:solidFill>
                <a:schemeClr val="tx1"/>
              </a:solidFill>
            </a:endParaRPr>
          </a:p>
          <a:p>
            <a:pPr lvl="0"/>
            <a:r>
              <a:rPr lang="ru-RU" sz="1200" dirty="0">
                <a:solidFill>
                  <a:schemeClr val="tx1"/>
                </a:solidFill>
              </a:rPr>
              <a:t>Отношение к школе</a:t>
            </a:r>
          </a:p>
          <a:p>
            <a:pPr lvl="0"/>
            <a:r>
              <a:rPr lang="ru-RU" sz="1200" dirty="0">
                <a:solidFill>
                  <a:schemeClr val="tx1"/>
                </a:solidFill>
              </a:rPr>
              <a:t>Отношение к ребенку</a:t>
            </a:r>
          </a:p>
          <a:p>
            <a:pPr lvl="0"/>
            <a:r>
              <a:rPr lang="ru-RU" sz="1200" dirty="0">
                <a:solidFill>
                  <a:schemeClr val="tx1"/>
                </a:solidFill>
              </a:rPr>
              <a:t>Отношение к работе</a:t>
            </a:r>
          </a:p>
          <a:p>
            <a:pPr lvl="0"/>
            <a:r>
              <a:rPr lang="ru-RU" sz="1200" dirty="0">
                <a:solidFill>
                  <a:schemeClr val="tx1"/>
                </a:solidFill>
              </a:rPr>
              <a:t>Отношение друг к другу</a:t>
            </a:r>
          </a:p>
          <a:p>
            <a:r>
              <a:rPr lang="ru-RU" sz="1200" dirty="0">
                <a:solidFill>
                  <a:schemeClr val="tx1"/>
                </a:solidFill>
              </a:rPr>
              <a:t>Отношение к самому себе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77634" y="3577456"/>
            <a:ext cx="6840760" cy="5716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ru-RU" sz="1200" b="1" i="1" u="sng" dirty="0">
                <a:solidFill>
                  <a:schemeClr val="tx1"/>
                </a:solidFill>
              </a:rPr>
              <a:t>Кодекс </a:t>
            </a:r>
            <a:r>
              <a:rPr lang="ru-RU" sz="1200" b="1" i="1" u="sng" dirty="0" err="1">
                <a:solidFill>
                  <a:schemeClr val="tx1"/>
                </a:solidFill>
              </a:rPr>
              <a:t>внутришкольного</a:t>
            </a:r>
            <a:r>
              <a:rPr lang="ru-RU" sz="1200" b="1" i="1" u="sng" dirty="0">
                <a:solidFill>
                  <a:schemeClr val="tx1"/>
                </a:solidFill>
              </a:rPr>
              <a:t> менеджмента</a:t>
            </a:r>
            <a:endParaRPr lang="ru-RU" sz="1200" dirty="0">
              <a:solidFill>
                <a:schemeClr val="tx1"/>
              </a:solidFill>
            </a:endParaRPr>
          </a:p>
          <a:p>
            <a:pPr lvl="0"/>
            <a:r>
              <a:rPr lang="ru-RU" sz="1200" dirty="0">
                <a:solidFill>
                  <a:schemeClr val="tx1"/>
                </a:solidFill>
              </a:rPr>
              <a:t>Создавать условия</a:t>
            </a:r>
          </a:p>
          <a:p>
            <a:pPr lvl="0"/>
            <a:r>
              <a:rPr lang="ru-RU" sz="1200" dirty="0">
                <a:solidFill>
                  <a:schemeClr val="tx1"/>
                </a:solidFill>
              </a:rPr>
              <a:t>Оценивать</a:t>
            </a:r>
          </a:p>
          <a:p>
            <a:pPr lvl="0"/>
            <a:r>
              <a:rPr lang="ru-RU" sz="1200" dirty="0">
                <a:solidFill>
                  <a:schemeClr val="tx1"/>
                </a:solidFill>
              </a:rPr>
              <a:t>Корректировать</a:t>
            </a:r>
          </a:p>
          <a:p>
            <a:r>
              <a:rPr lang="ru-RU" sz="1200" dirty="0">
                <a:solidFill>
                  <a:schemeClr val="tx1"/>
                </a:solidFill>
              </a:rPr>
              <a:t>Прогнозировать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77634" y="4221088"/>
            <a:ext cx="660673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i="1" u="sng" dirty="0">
                <a:solidFill>
                  <a:schemeClr val="tx1"/>
                </a:solidFill>
              </a:rPr>
              <a:t>Система принципов управления школой.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Уважение и доверие к человеку, принцип целостного взгляда на человека, принцип сотрудничества, социальной справедливости, индивидуального подхода.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66314" y="4978820"/>
            <a:ext cx="6229374" cy="394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i="1" u="sng" dirty="0">
                <a:solidFill>
                  <a:schemeClr val="tx1"/>
                </a:solidFill>
              </a:rPr>
              <a:t>Методы обучения.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Методы </a:t>
            </a:r>
            <a:r>
              <a:rPr lang="ru-RU" sz="1200" dirty="0">
                <a:solidFill>
                  <a:schemeClr val="tx1"/>
                </a:solidFill>
              </a:rPr>
              <a:t>не только на развитие новых знаний, но и на развитие личности в целом.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76338" y="5517232"/>
            <a:ext cx="6716774" cy="541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ru-RU" sz="1200" b="1" i="1" u="sng" dirty="0">
                <a:solidFill>
                  <a:schemeClr val="tx1"/>
                </a:solidFill>
              </a:rPr>
              <a:t>Идеология воспитания.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Четыре подхода:</a:t>
            </a:r>
          </a:p>
          <a:p>
            <a:r>
              <a:rPr lang="ru-RU" sz="1200" dirty="0">
                <a:solidFill>
                  <a:schemeClr val="tx1"/>
                </a:solidFill>
              </a:rPr>
              <a:t>- </a:t>
            </a:r>
            <a:r>
              <a:rPr lang="ru-RU" sz="1200" dirty="0" err="1">
                <a:solidFill>
                  <a:schemeClr val="tx1"/>
                </a:solidFill>
              </a:rPr>
              <a:t>отношенческий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- </a:t>
            </a:r>
            <a:r>
              <a:rPr lang="ru-RU" sz="1200" dirty="0" err="1">
                <a:solidFill>
                  <a:schemeClr val="tx1"/>
                </a:solidFill>
              </a:rPr>
              <a:t>деятельностный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- личностный</a:t>
            </a:r>
          </a:p>
          <a:p>
            <a:r>
              <a:rPr lang="ru-RU" sz="1200" dirty="0">
                <a:solidFill>
                  <a:schemeClr val="tx1"/>
                </a:solidFill>
              </a:rPr>
              <a:t>- комплексный</a:t>
            </a:r>
          </a:p>
        </p:txBody>
      </p:sp>
    </p:spTree>
    <p:extLst>
      <p:ext uri="{BB962C8B-B14F-4D97-AF65-F5344CB8AC3E}">
        <p14:creationId xmlns:p14="http://schemas.microsoft.com/office/powerpoint/2010/main" val="245030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1331640" y="817563"/>
            <a:ext cx="6728098" cy="739229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000" b="1" dirty="0" smtClean="0"/>
              <a:t>Для </a:t>
            </a:r>
            <a:r>
              <a:rPr lang="ru-RU" sz="2000" b="1" dirty="0"/>
              <a:t>развития культуры учебного заведения необходимо следующее:</a:t>
            </a:r>
            <a:br>
              <a:rPr lang="ru-RU" sz="2000" b="1" dirty="0"/>
            </a:br>
            <a:endParaRPr lang="ru-RU" sz="2000" b="1" i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556792"/>
            <a:ext cx="7200800" cy="4608513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>
              <a:buNone/>
            </a:pPr>
            <a:r>
              <a:rPr lang="ru-RU" sz="4800" b="1" dirty="0" smtClean="0"/>
              <a:t>1</a:t>
            </a:r>
            <a:r>
              <a:rPr lang="ru-RU" sz="4800" dirty="0" smtClean="0"/>
              <a:t>.  Наличие </a:t>
            </a:r>
            <a:r>
              <a:rPr lang="ru-RU" sz="4800" dirty="0"/>
              <a:t>у администрации и учителей школы теоретических знаний о культуре школы, ее содержании, структуре, формах и способах сохранения и изменения культурного потенциала.</a:t>
            </a:r>
          </a:p>
          <a:p>
            <a:pPr marL="0" lvl="0" indent="0">
              <a:buNone/>
            </a:pPr>
            <a:r>
              <a:rPr lang="ru-RU" sz="4800" b="1" dirty="0" smtClean="0"/>
              <a:t>2.  </a:t>
            </a:r>
            <a:r>
              <a:rPr lang="ru-RU" sz="4800" dirty="0" smtClean="0"/>
              <a:t>Отчетливое </a:t>
            </a:r>
            <a:r>
              <a:rPr lang="ru-RU" sz="4800" dirty="0"/>
              <a:t>осознание того, что культура школы существует объективно, что она достаточно устойчива.</a:t>
            </a:r>
          </a:p>
          <a:p>
            <a:pPr marL="0" lvl="0" indent="0">
              <a:buNone/>
            </a:pPr>
            <a:r>
              <a:rPr lang="ru-RU" sz="4800" b="1" dirty="0" smtClean="0"/>
              <a:t>3.  </a:t>
            </a:r>
            <a:r>
              <a:rPr lang="ru-RU" sz="4800" dirty="0" smtClean="0"/>
              <a:t>Использование </a:t>
            </a:r>
            <a:r>
              <a:rPr lang="ru-RU" sz="4800" dirty="0"/>
              <a:t>методов научно-исследовательской деятельности для описания и диагностирования существующей культуры образовательного учреждения. Важно выяснить:</a:t>
            </a:r>
          </a:p>
          <a:p>
            <a:pPr marL="0" indent="0">
              <a:buNone/>
            </a:pPr>
            <a:r>
              <a:rPr lang="ru-RU" sz="4800" dirty="0" smtClean="0"/>
              <a:t> А</a:t>
            </a:r>
            <a:r>
              <a:rPr lang="ru-RU" sz="4800" dirty="0"/>
              <a:t>) преобладающие ценностные ориентации в детском и взрослом </a:t>
            </a:r>
            <a:r>
              <a:rPr lang="ru-RU" sz="4800" dirty="0" smtClean="0"/>
              <a:t>сообществах</a:t>
            </a:r>
          </a:p>
          <a:p>
            <a:pPr marL="0" indent="0">
              <a:buNone/>
            </a:pPr>
            <a:r>
              <a:rPr lang="ru-RU" sz="4800" dirty="0" smtClean="0"/>
              <a:t> Б</a:t>
            </a:r>
            <a:r>
              <a:rPr lang="ru-RU" sz="4800" dirty="0"/>
              <a:t>) кто является носителем ценностей, имеющих высокий ранг в иерархии ценностных </a:t>
            </a:r>
            <a:r>
              <a:rPr lang="ru-RU" sz="4800" dirty="0" smtClean="0"/>
              <a:t>           ориентаций </a:t>
            </a:r>
            <a:r>
              <a:rPr lang="ru-RU" sz="4800" dirty="0"/>
              <a:t>школьного коллектива;</a:t>
            </a:r>
          </a:p>
          <a:p>
            <a:pPr marL="0" indent="0">
              <a:buNone/>
            </a:pPr>
            <a:r>
              <a:rPr lang="ru-RU" sz="4800" dirty="0" smtClean="0"/>
              <a:t> В</a:t>
            </a:r>
            <a:r>
              <a:rPr lang="ru-RU" sz="4800" dirty="0"/>
              <a:t>) как (положительно или отрицательно) влияют доминирующие ценностные ориентации на процесс развития личности ребенка и на нравственно-психологический климат в коллективе;</a:t>
            </a:r>
          </a:p>
          <a:p>
            <a:pPr marL="0" indent="0">
              <a:buNone/>
            </a:pPr>
            <a:r>
              <a:rPr lang="ru-RU" sz="4800" dirty="0" smtClean="0"/>
              <a:t>  Г</a:t>
            </a:r>
            <a:r>
              <a:rPr lang="ru-RU" sz="4800" dirty="0"/>
              <a:t>) какие ценности будут содействовать осуществлению инновационного замысла, а какие из них </a:t>
            </a:r>
            <a:r>
              <a:rPr lang="ru-RU" sz="4800" dirty="0" smtClean="0"/>
              <a:t>   могут </a:t>
            </a:r>
            <a:r>
              <a:rPr lang="ru-RU" sz="4800" dirty="0"/>
              <a:t>стать препятствием в данном процессе.</a:t>
            </a:r>
          </a:p>
          <a:p>
            <a:pPr marL="0" lvl="0" indent="0">
              <a:buNone/>
            </a:pPr>
            <a:r>
              <a:rPr lang="ru-RU" sz="4800" b="1" dirty="0" smtClean="0"/>
              <a:t>4. </a:t>
            </a:r>
            <a:r>
              <a:rPr lang="ru-RU" sz="4800" dirty="0" smtClean="0"/>
              <a:t>Формирование </a:t>
            </a:r>
            <a:r>
              <a:rPr lang="ru-RU" sz="4800" dirty="0"/>
              <a:t>представлений о желаемом образе учебного заведения, его миссии, целях, принципах и перспективах жизнедеятельности. Определение возможностей и условий для установления ценностно-ориентационного согласия (единства) в школьном коллективе.</a:t>
            </a:r>
          </a:p>
          <a:p>
            <a:pPr marL="0" lvl="0" indent="0">
              <a:buNone/>
            </a:pPr>
            <a:r>
              <a:rPr lang="ru-RU" sz="4800" b="1" dirty="0" smtClean="0"/>
              <a:t>5.   </a:t>
            </a:r>
            <a:r>
              <a:rPr lang="ru-RU" sz="4800" dirty="0" smtClean="0"/>
              <a:t>Проектирование </a:t>
            </a:r>
            <a:r>
              <a:rPr lang="ru-RU" sz="4800" dirty="0"/>
              <a:t>аксиологических (ценностных) коммуникаций в педагогической и детской среде.</a:t>
            </a:r>
          </a:p>
          <a:p>
            <a:pPr marL="0" lvl="0" indent="0">
              <a:buNone/>
            </a:pPr>
            <a:r>
              <a:rPr lang="ru-RU" sz="4800" b="1" dirty="0" smtClean="0"/>
              <a:t>6.   </a:t>
            </a:r>
            <a:r>
              <a:rPr lang="ru-RU" sz="4800" dirty="0" smtClean="0"/>
              <a:t>Проведение </a:t>
            </a:r>
            <a:r>
              <a:rPr lang="ru-RU" sz="4800" dirty="0"/>
              <a:t>совместной деятельности на основе желаемых ценностных ориентаций. Необходимо использовать приемы и методы убеждения, личного примера и совместного творчества.</a:t>
            </a:r>
          </a:p>
          <a:p>
            <a:pPr marL="0" indent="0">
              <a:buNone/>
            </a:pPr>
            <a:r>
              <a:rPr lang="ru-RU" sz="4800" b="1" dirty="0" smtClean="0"/>
              <a:t>7.  </a:t>
            </a:r>
            <a:r>
              <a:rPr lang="ru-RU" sz="4800" dirty="0" smtClean="0"/>
              <a:t>Применение </a:t>
            </a:r>
            <a:r>
              <a:rPr lang="ru-RU" sz="4800" dirty="0"/>
              <a:t>способов индивидуальной и коллективной рефлексии для анализа происходящих изменений в культуре учебного заведения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мой сканер 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213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3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706438"/>
          </a:xfrm>
          <a:extLst/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ru-RU" sz="3700">
                <a:solidFill>
                  <a:srgbClr val="FFFF00"/>
                </a:solidFill>
                <a:latin typeface="Georgia" pitchFamily="18" charset="0"/>
              </a:rPr>
              <a:t/>
            </a:r>
            <a:br>
              <a:rPr lang="ru-RU" sz="370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3700">
                <a:solidFill>
                  <a:srgbClr val="FFFF00"/>
                </a:solidFill>
                <a:latin typeface="Georgia" pitchFamily="18" charset="0"/>
              </a:rPr>
              <a:t/>
            </a:r>
            <a:br>
              <a:rPr lang="ru-RU" sz="370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3700">
                <a:solidFill>
                  <a:srgbClr val="FFFF00"/>
                </a:solidFill>
                <a:latin typeface="Georgia" pitchFamily="18" charset="0"/>
              </a:rPr>
              <a:t/>
            </a:r>
            <a:br>
              <a:rPr lang="ru-RU" sz="370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3700">
                <a:solidFill>
                  <a:srgbClr val="FFFF00"/>
                </a:solidFill>
              </a:rPr>
              <a:t/>
            </a:r>
            <a:br>
              <a:rPr lang="ru-RU" sz="3700">
                <a:solidFill>
                  <a:srgbClr val="FFFF00"/>
                </a:solidFill>
              </a:rPr>
            </a:br>
            <a:r>
              <a:rPr lang="ru-RU" sz="3700">
                <a:solidFill>
                  <a:srgbClr val="FFFF00"/>
                </a:solidFill>
              </a:rPr>
              <a:t/>
            </a:r>
            <a:br>
              <a:rPr lang="ru-RU" sz="3700">
                <a:solidFill>
                  <a:srgbClr val="FFFF00"/>
                </a:solidFill>
              </a:rPr>
            </a:br>
            <a:r>
              <a:rPr lang="ru-RU" sz="3700"/>
              <a:t/>
            </a:r>
            <a:br>
              <a:rPr lang="ru-RU" sz="3700"/>
            </a:br>
            <a:endParaRPr lang="ru-RU" sz="3700"/>
          </a:p>
        </p:txBody>
      </p:sp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63468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407989" y="1076673"/>
            <a:ext cx="64087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468313" y="2276475"/>
            <a:ext cx="5976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dirty="0" smtClean="0">
                <a:solidFill>
                  <a:srgbClr val="0033CC"/>
                </a:solidFill>
              </a:rPr>
              <a:t>:</a:t>
            </a:r>
            <a:r>
              <a:rPr lang="ru-RU" dirty="0" smtClean="0">
                <a:solidFill>
                  <a:srgbClr val="008000"/>
                </a:solidFill>
              </a:rPr>
              <a:t> 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5219700" y="3860800"/>
            <a:ext cx="3744913" cy="5762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5580063" y="5157788"/>
            <a:ext cx="35639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4284663" y="5661025"/>
            <a:ext cx="2520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539750" y="5013325"/>
            <a:ext cx="25193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 rot="21190874">
            <a:off x="482600" y="1661847"/>
            <a:ext cx="7041728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Ядро культуры школы составляет единый воспитательный коллектив ( во взаимодействии все субъекты воспитательного процесса), в основе </a:t>
            </a:r>
            <a:r>
              <a:rPr lang="ru-RU" sz="3200" b="1" dirty="0" smtClean="0">
                <a:solidFill>
                  <a:schemeClr val="bg1"/>
                </a:solidFill>
              </a:rPr>
              <a:t>своей</a:t>
            </a:r>
            <a:r>
              <a:rPr lang="ru-RU" sz="3200" b="1" dirty="0">
                <a:solidFill>
                  <a:schemeClr val="bg1"/>
                </a:solidFill>
              </a:rPr>
              <a:t>,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имеющий единую систему ценностей: универсальных, социальных, коллективных и индивидуальных </a:t>
            </a:r>
          </a:p>
        </p:txBody>
      </p: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2555875" y="4365625"/>
            <a:ext cx="27368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4365625"/>
          <a:ext cx="1158875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2" name="Clip" r:id="rId3" imgW="1857375" imgH="3995738" progId="">
                  <p:embed/>
                </p:oleObj>
              </mc:Choice>
              <mc:Fallback>
                <p:oleObj name="Clip" r:id="rId3" imgW="1857375" imgH="399573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65625"/>
                        <a:ext cx="1158875" cy="249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0" name="AutoShape 4"/>
          <p:cNvSpPr>
            <a:spLocks noChangeArrowheads="1"/>
          </p:cNvSpPr>
          <p:nvPr/>
        </p:nvSpPr>
        <p:spPr bwMode="gray">
          <a:xfrm>
            <a:off x="1192782" y="1179834"/>
            <a:ext cx="6916117" cy="42482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+mn-cs"/>
              </a:rPr>
              <a:t>Школа – маленькая модель реального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" charset="0"/>
                <a:cs typeface="+mn-cs"/>
              </a:rPr>
              <a:t>и</a:t>
            </a: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+mn-cs"/>
              </a:rPr>
              <a:t> планируемого облика общества…..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+mn-cs"/>
              </a:rPr>
              <a:t>Какую школу мы строим,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" charset="0"/>
                <a:cs typeface="+mn-cs"/>
              </a:rPr>
              <a:t>т</a:t>
            </a:r>
            <a:r>
              <a:rPr lang="ru-RU" sz="2400" b="1" smtClean="0">
                <a:solidFill>
                  <a:schemeClr val="bg1"/>
                </a:solidFill>
                <a:latin typeface="Arial" charset="0"/>
                <a:cs typeface="+mn-cs"/>
              </a:rPr>
              <a:t>аким </a:t>
            </a: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+mn-cs"/>
              </a:rPr>
              <a:t>и станет будущее общество.</a:t>
            </a:r>
            <a:endParaRPr lang="en-US" sz="24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27658" name="Text Box 5"/>
          <p:cNvSpPr txBox="1">
            <a:spLocks noChangeArrowheads="1"/>
          </p:cNvSpPr>
          <p:nvPr/>
        </p:nvSpPr>
        <p:spPr bwMode="auto">
          <a:xfrm>
            <a:off x="3700463" y="1687513"/>
            <a:ext cx="149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464646"/>
              </a:solidFill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8" name="146 Машина времени - Перекрёсток (инструментал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27313" y="47974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349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79388" y="-142875"/>
            <a:ext cx="9525001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4" name="Picture 9" descr="1549136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418077">
            <a:off x="2889250" y="754063"/>
            <a:ext cx="4078288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TextBox 1"/>
          <p:cNvSpPr txBox="1">
            <a:spLocks noChangeArrowheads="1"/>
          </p:cNvSpPr>
          <p:nvPr/>
        </p:nvSpPr>
        <p:spPr bwMode="auto">
          <a:xfrm>
            <a:off x="1258888" y="3933825"/>
            <a:ext cx="60499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i="1">
                <a:solidFill>
                  <a:srgbClr val="FF0000"/>
                </a:solidFill>
              </a:rPr>
              <a:t>Спешите</a:t>
            </a:r>
            <a:r>
              <a:rPr lang="ru-RU" sz="4400">
                <a:solidFill>
                  <a:srgbClr val="FF0000"/>
                </a:solidFill>
              </a:rPr>
              <a:t> </a:t>
            </a:r>
            <a:r>
              <a:rPr lang="ru-RU" sz="4400" i="1">
                <a:solidFill>
                  <a:srgbClr val="FF0000"/>
                </a:solidFill>
              </a:rPr>
              <a:t>творить</a:t>
            </a:r>
            <a:r>
              <a:rPr lang="ru-RU" sz="4400">
                <a:solidFill>
                  <a:srgbClr val="FF0000"/>
                </a:solidFill>
              </a:rPr>
              <a:t> </a:t>
            </a:r>
            <a:r>
              <a:rPr lang="ru-RU" sz="4400" i="1">
                <a:solidFill>
                  <a:srgbClr val="FF0000"/>
                </a:solidFill>
              </a:rPr>
              <a:t>добро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74" fill="hold"/>
                                        <p:tgtEl>
                                          <p:spTgt spid="1454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54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095375" y="908720"/>
            <a:ext cx="6964363" cy="4536503"/>
          </a:xfrm>
        </p:spPr>
        <p:txBody>
          <a:bodyPr/>
          <a:lstStyle/>
          <a:p>
            <a:pPr algn="r"/>
            <a:r>
              <a:rPr lang="ru-RU" sz="2800" b="1" i="1" dirty="0"/>
              <a:t>«Делайте так, чтобы людям, которые вас окружают, было хорошо</a:t>
            </a:r>
            <a:r>
              <a:rPr lang="ru-RU" sz="2800" b="1" i="1" dirty="0" smtClean="0"/>
              <a:t>.»</a:t>
            </a:r>
            <a:br>
              <a:rPr lang="ru-RU" sz="2800" b="1" i="1" dirty="0" smtClean="0"/>
            </a:br>
            <a:r>
              <a:rPr lang="ru-RU" sz="2800" i="1" dirty="0" smtClean="0"/>
              <a:t>В.А</a:t>
            </a:r>
            <a:r>
              <a:rPr lang="ru-RU" sz="2800" i="1" dirty="0"/>
              <a:t>. Сухомлинский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/>
              <a:t>«</a:t>
            </a:r>
            <a:r>
              <a:rPr lang="ru-RU" sz="2800" b="1" i="1" dirty="0"/>
              <a:t>Понятие о культуре очень широко – от умывания лица до последних высот человеческой мысли</a:t>
            </a:r>
            <a:r>
              <a:rPr lang="ru-RU" sz="2800" b="1" i="1" dirty="0" smtClean="0"/>
              <a:t>.»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i="1" dirty="0"/>
              <a:t>М.И. Калинин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dirty="0" smtClean="0"/>
              <a:t> </a:t>
            </a:r>
          </a:p>
        </p:txBody>
      </p:sp>
      <p:pic>
        <p:nvPicPr>
          <p:cNvPr id="29700" name="Picture 8" descr="C:\Users\Тигра\Desktop\анимация\1297795816_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548" y="4437112"/>
            <a:ext cx="2736850" cy="1708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527573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>Цель </a:t>
            </a:r>
            <a:r>
              <a:rPr lang="ru-RU" sz="3100" dirty="0"/>
              <a:t>воспитания – воспитание человека культуры, а основная задача педагога – создание культурной среды развития личности ребенка.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200" b="1" dirty="0" smtClean="0"/>
              <a:t>Так </a:t>
            </a:r>
            <a:r>
              <a:rPr lang="ru-RU" sz="3200" b="1" dirty="0"/>
              <a:t>что же такое культура?</a:t>
            </a:r>
            <a:br>
              <a:rPr lang="ru-RU" sz="3200" b="1" dirty="0"/>
            </a:br>
            <a:endParaRPr lang="ru-RU" sz="3200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964363" cy="5256584"/>
          </a:xfrm>
        </p:spPr>
        <p:txBody>
          <a:bodyPr/>
          <a:lstStyle/>
          <a:p>
            <a:r>
              <a:rPr lang="ru-RU" dirty="0"/>
              <a:t>«КУЛЬТУРА» в переводе с латинского означает возделывание, воспитание, образование, развитие, почитание.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2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5275733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dirty="0" smtClean="0"/>
              <a:t>КУЛЬТУРУ </a:t>
            </a:r>
            <a:r>
              <a:rPr lang="ru-RU" dirty="0"/>
              <a:t>ШКОЛЫ»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в </a:t>
            </a:r>
            <a:r>
              <a:rPr lang="ru-RU" sz="2800" dirty="0"/>
              <a:t>педагогическом менеджменте чаще всего определяют как совокупность норм, ценностей, традиций, обычаев, ритуалов, правил, регулирующих деятельность и взаимоотношения членов школьного коллектива и определяющих уклад жизни в учебном заведении. </a:t>
            </a:r>
          </a:p>
        </p:txBody>
      </p:sp>
    </p:spTree>
    <p:extLst>
      <p:ext uri="{BB962C8B-B14F-4D97-AF65-F5344CB8AC3E}">
        <p14:creationId xmlns:p14="http://schemas.microsoft.com/office/powerpoint/2010/main" val="40367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739229"/>
          </a:xfrm>
        </p:spPr>
        <p:txBody>
          <a:bodyPr/>
          <a:lstStyle/>
          <a:p>
            <a:r>
              <a:rPr lang="ru-RU" sz="3600" dirty="0" smtClean="0"/>
              <a:t>Оценка личностного роста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769329"/>
              </p:ext>
            </p:extLst>
          </p:nvPr>
        </p:nvGraphicFramePr>
        <p:xfrm>
          <a:off x="1547664" y="1700808"/>
          <a:ext cx="6196014" cy="4339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  <a:gridCol w="93943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Целеустремленность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3,8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Дисциплина и организованность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3,7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Соблюдение правил личной гигиены и уровень развития навыков самообслуживания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3,8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Внешний вид и аккуратность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4,1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Интересы и увлечения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Уровень этической культуры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3,4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Работа над вредными привычками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3,7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Отношение к физкультуре и спорту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3,6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Общественная активность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3,5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Исполнение должностных обязанностей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3,4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СРЕДНИЙ БАЛЛ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3,5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23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Организационная культура школы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675" y="2276872"/>
            <a:ext cx="6636717" cy="374441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/>
              <a:t>Символы учебного заведения</a:t>
            </a:r>
          </a:p>
          <a:p>
            <a:pPr lvl="0">
              <a:buFont typeface="Wingdings" pitchFamily="2" charset="2"/>
              <a:buChar char="v"/>
            </a:pPr>
            <a:r>
              <a:rPr lang="ru-RU" dirty="0"/>
              <a:t>Герои школьного сообщества</a:t>
            </a:r>
          </a:p>
          <a:p>
            <a:pPr lvl="0">
              <a:buFont typeface="Wingdings" pitchFamily="2" charset="2"/>
              <a:buChar char="v"/>
            </a:pPr>
            <a:r>
              <a:rPr lang="ru-RU" dirty="0"/>
              <a:t>Язык организации</a:t>
            </a:r>
          </a:p>
          <a:p>
            <a:pPr lvl="0">
              <a:buFont typeface="Wingdings" pitchFamily="2" charset="2"/>
              <a:buChar char="v"/>
            </a:pPr>
            <a:r>
              <a:rPr lang="ru-RU" dirty="0"/>
              <a:t>Разделяемые убеждения в среде детей и взрослых</a:t>
            </a:r>
          </a:p>
          <a:p>
            <a:pPr lvl="0">
              <a:buFont typeface="Wingdings" pitchFamily="2" charset="2"/>
              <a:buChar char="v"/>
            </a:pPr>
            <a:r>
              <a:rPr lang="ru-RU" dirty="0"/>
              <a:t>Профессиональные и общечеловеческие </a:t>
            </a:r>
            <a:r>
              <a:rPr lang="ru-RU" dirty="0" smtClean="0"/>
              <a:t>ценности</a:t>
            </a:r>
            <a:endParaRPr lang="ru-RU" dirty="0"/>
          </a:p>
        </p:txBody>
      </p:sp>
      <p:pic>
        <p:nvPicPr>
          <p:cNvPr id="4" name="Picture 8" descr="C:\Users\Тигра\Desktop\анимация\1297795816_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5792" y="4700488"/>
            <a:ext cx="2736850" cy="1708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49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5"/>
            <a:ext cx="7632847" cy="4958234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Какую общественную миссию выполняет данная школа и в чем ее отличие от других? Каково ее положение (рейтинг) в ряду других школ?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Какие ценности и нормы лежат в основе работы школы(справедливость, красота, истинность, сила)? Как они сохраняются и передаются.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Какие в школе существуют традиции?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Отличаются ли учащиеся школы своим внешним видом от учащихся других школ?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Какова культура речи в учебном заведении?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Как принимаются важные решения в жизни школы – сверху или снизу?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Существует ли обратная связь между учителями и учащимися?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Привлекателен ли интерьер школьного помещения? (его дизайн, комфортность, чистота)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Что и как едят учителя и учащиеся?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Как строятся взаимоотношения между учителями и учениками?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Какими эстетическими переживаниями наполнена жизнь школы?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Как оцениваются достижения в учебе и во внеклассных мероприятиях?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Какова общая удовлетворенность детей своим пребыванием в школе</a:t>
            </a:r>
            <a:r>
              <a:rPr lang="ru-RU" sz="1600" dirty="0" smtClean="0"/>
              <a:t>?</a:t>
            </a:r>
            <a:r>
              <a:rPr lang="ru-RU" sz="16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mployee Orientation">
  <a:themeElements>
    <a:clrScheme name="Employee Orientation 1">
      <a:dk1>
        <a:srgbClr val="000000"/>
      </a:dk1>
      <a:lt1>
        <a:srgbClr val="0099CC"/>
      </a:lt1>
      <a:dk2>
        <a:srgbClr val="FFFFFF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Employee Ori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mployee Orientation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1432</Words>
  <Application>Microsoft Office PowerPoint</Application>
  <PresentationFormat>Экран (4:3)</PresentationFormat>
  <Paragraphs>279</Paragraphs>
  <Slides>29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Employee Orientation</vt:lpstr>
      <vt:lpstr>Кнопка</vt:lpstr>
      <vt:lpstr>Clip</vt:lpstr>
      <vt:lpstr>Педагогический        совет «Культура школы как фактор социализации учащихся»</vt:lpstr>
      <vt:lpstr>Вопросы</vt:lpstr>
      <vt:lpstr>«Делайте так, чтобы людям, которые вас окружают, было хорошо.» В.А. Сухомлинский  «Понятие о культуре очень широко – от умывания лица до последних высот человеческой мысли.» М.И. Калинин  </vt:lpstr>
      <vt:lpstr>Цель воспитания – воспитание человека культуры, а основная задача педагога – создание культурной среды развития личности ребенка.   Так что же такое культура? </vt:lpstr>
      <vt:lpstr>«КУЛЬТУРА» в переводе с латинского означает возделывание, воспитание, образование, развитие, почитание.  </vt:lpstr>
      <vt:lpstr>«КУЛЬТУРУ ШКОЛЫ»  в педагогическом менеджменте чаще всего определяют как совокупность норм, ценностей, традиций, обычаев, ритуалов, правил, регулирующих деятельность и взаимоотношения членов школьного коллектива и определяющих уклад жизни в учебном заведении. </vt:lpstr>
      <vt:lpstr>Оценка личностного роста</vt:lpstr>
      <vt:lpstr>Организационная культура школы</vt:lpstr>
      <vt:lpstr>Презентация PowerPoint</vt:lpstr>
      <vt:lpstr>состояние отдельных сторон школьной жизни  (мнение старшеклассников)</vt:lpstr>
      <vt:lpstr>состояние отдельных сторон школьной жизни  (мнение старшеклассников)</vt:lpstr>
      <vt:lpstr>состояние отдельных сторон школьной жизни  (мнение учителей)</vt:lpstr>
      <vt:lpstr>состояние отдельных сторон школьной жизни  (мнение учителей)</vt:lpstr>
      <vt:lpstr>Модель выпускника школы </vt:lpstr>
      <vt:lpstr>Культура познания </vt:lpstr>
      <vt:lpstr>Культура выбора</vt:lpstr>
      <vt:lpstr>Культура самореализации</vt:lpstr>
      <vt:lpstr>Культура ответственности</vt:lpstr>
      <vt:lpstr>Проблема</vt:lpstr>
      <vt:lpstr>Культурный  человек </vt:lpstr>
      <vt:lpstr>Современный человек.   </vt:lpstr>
      <vt:lpstr>Среди культурных людей я себя чувствую….</vt:lpstr>
      <vt:lpstr>Среди культурных людей я себя чувствую….</vt:lpstr>
      <vt:lpstr>Презентация PowerPoint</vt:lpstr>
      <vt:lpstr>Система внутришкольной культуры</vt:lpstr>
      <vt:lpstr> Для развития культуры учебного заведения необходимо следующее: </vt:lpstr>
      <vt:lpstr>    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Через добрые дела к культуре человека»</dc:title>
  <dc:creator>Тигра</dc:creator>
  <cp:lastModifiedBy>Admin</cp:lastModifiedBy>
  <cp:revision>63</cp:revision>
  <dcterms:created xsi:type="dcterms:W3CDTF">2011-11-23T18:48:41Z</dcterms:created>
  <dcterms:modified xsi:type="dcterms:W3CDTF">2012-01-10T20:48:27Z</dcterms:modified>
</cp:coreProperties>
</file>