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557DE"/>
    <a:srgbClr val="FF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669" autoAdjust="0"/>
  </p:normalViewPr>
  <p:slideViewPr>
    <p:cSldViewPr>
      <p:cViewPr varScale="1">
        <p:scale>
          <a:sx n="88" d="100"/>
          <a:sy n="88" d="100"/>
        </p:scale>
        <p:origin x="-96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E989-1AFB-42CC-9D9B-0DE0912B1D9C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086900-D461-4602-A715-37100A7E5E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E989-1AFB-42CC-9D9B-0DE0912B1D9C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6900-D461-4602-A715-37100A7E5E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E989-1AFB-42CC-9D9B-0DE0912B1D9C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6900-D461-4602-A715-37100A7E5E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2C9E989-1AFB-42CC-9D9B-0DE0912B1D9C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C086900-D461-4602-A715-37100A7E5E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E989-1AFB-42CC-9D9B-0DE0912B1D9C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6900-D461-4602-A715-37100A7E5E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E989-1AFB-42CC-9D9B-0DE0912B1D9C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6900-D461-4602-A715-37100A7E5E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6900-D461-4602-A715-37100A7E5E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E989-1AFB-42CC-9D9B-0DE0912B1D9C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E989-1AFB-42CC-9D9B-0DE0912B1D9C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6900-D461-4602-A715-37100A7E5E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E989-1AFB-42CC-9D9B-0DE0912B1D9C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6900-D461-4602-A715-37100A7E5E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2C9E989-1AFB-42CC-9D9B-0DE0912B1D9C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C086900-D461-4602-A715-37100A7E5E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E989-1AFB-42CC-9D9B-0DE0912B1D9C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086900-D461-4602-A715-37100A7E5E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2C9E989-1AFB-42CC-9D9B-0DE0912B1D9C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C086900-D461-4602-A715-37100A7E5E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857232"/>
            <a:ext cx="4429156" cy="15573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57158" y="428604"/>
            <a:ext cx="5786478" cy="156966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ru-RU" sz="9600" b="1" dirty="0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latin typeface="Arno Pro Display" pitchFamily="18" charset="0"/>
              </a:rPr>
              <a:t>Решай</a:t>
            </a:r>
            <a:r>
              <a:rPr lang="ru-RU" sz="9600" b="1" dirty="0" smtClean="0">
                <a:solidFill>
                  <a:srgbClr val="FF0000"/>
                </a:solidFill>
                <a:latin typeface="Arno Pro Display" pitchFamily="18" charset="0"/>
              </a:rPr>
              <a:t> !</a:t>
            </a:r>
            <a:endParaRPr lang="ru-RU" sz="9600" b="1" dirty="0">
              <a:solidFill>
                <a:srgbClr val="FF0000"/>
              </a:solidFill>
              <a:latin typeface="Arno Pro Display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2214554"/>
            <a:ext cx="5929354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2143116"/>
            <a:ext cx="6025302" cy="156966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ru-RU" sz="9600" b="1" dirty="0" smtClean="0">
                <a:ln>
                  <a:solidFill>
                    <a:srgbClr val="00B0F0"/>
                  </a:solidFill>
                </a:ln>
                <a:solidFill>
                  <a:srgbClr val="FFFF00"/>
                </a:solidFill>
                <a:latin typeface="Arno Pro Display" pitchFamily="18" charset="0"/>
              </a:rPr>
              <a:t>Смекай</a:t>
            </a:r>
            <a:r>
              <a:rPr lang="ru-RU" sz="9600" b="1" dirty="0" smtClean="0">
                <a:solidFill>
                  <a:srgbClr val="FFFF00"/>
                </a:solidFill>
                <a:latin typeface="Arno Pro Display" pitchFamily="18" charset="0"/>
              </a:rPr>
              <a:t> !</a:t>
            </a:r>
            <a:endParaRPr lang="ru-RU" sz="9600" b="1" dirty="0">
              <a:solidFill>
                <a:srgbClr val="FFFF00"/>
              </a:solidFill>
              <a:latin typeface="Arno Pro Display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4214818"/>
            <a:ext cx="5500726" cy="15001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42844" y="3714752"/>
            <a:ext cx="8532440" cy="156966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ru-RU" sz="9600" b="1" dirty="0" smtClean="0">
                <a:ln>
                  <a:solidFill>
                    <a:srgbClr val="00B0F0"/>
                  </a:solidFill>
                </a:ln>
                <a:solidFill>
                  <a:srgbClr val="92D050"/>
                </a:solidFill>
                <a:latin typeface="Arno Pro Display" pitchFamily="18" charset="0"/>
              </a:rPr>
              <a:t>Отгадывай</a:t>
            </a:r>
            <a:r>
              <a:rPr lang="ru-RU" sz="9600" b="1" dirty="0" smtClean="0">
                <a:solidFill>
                  <a:srgbClr val="92D050"/>
                </a:solidFill>
                <a:latin typeface="Arno Pro Display" pitchFamily="18" charset="0"/>
              </a:rPr>
              <a:t> !</a:t>
            </a:r>
            <a:endParaRPr lang="ru-RU" sz="9600" b="1" dirty="0">
              <a:solidFill>
                <a:srgbClr val="92D050"/>
              </a:solidFill>
              <a:latin typeface="Arno Pro Display" pitchFamily="18" charset="0"/>
            </a:endParaRPr>
          </a:p>
        </p:txBody>
      </p:sp>
      <p:pic>
        <p:nvPicPr>
          <p:cNvPr id="8197" name="Picture 5" descr="C:\Users\наташа\Documents\1312618935_uchenik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285728"/>
            <a:ext cx="2786050" cy="250033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86116" y="285728"/>
            <a:ext cx="5643602" cy="6215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Другая  </a:t>
            </a:r>
            <a:r>
              <a:rPr lang="ru-RU" sz="2400" dirty="0" err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фрранцузская</a:t>
            </a:r>
            <a:r>
              <a:rPr lang="ru-RU" sz="24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женщина  </a:t>
            </a:r>
          </a:p>
          <a:p>
            <a:pPr algn="ctr"/>
            <a:r>
              <a:rPr lang="ru-RU" sz="24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18 в., </a:t>
            </a:r>
            <a:r>
              <a:rPr lang="ru-RU" sz="2400" i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Мария </a:t>
            </a:r>
            <a:r>
              <a:rPr lang="ru-RU" sz="2400" i="1" dirty="0" err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Лаланд</a:t>
            </a:r>
            <a:r>
              <a:rPr lang="ru-RU" sz="2400" i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, совместно со своим братом и мужем составила тригонометрические таблицы , известные под названием «Таблицы </a:t>
            </a:r>
            <a:r>
              <a:rPr lang="ru-RU" sz="2400" dirty="0" err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Лаланд</a:t>
            </a:r>
            <a:r>
              <a:rPr lang="ru-RU" sz="24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».</a:t>
            </a:r>
          </a:p>
          <a:p>
            <a:pPr algn="ctr"/>
            <a:r>
              <a:rPr lang="ru-RU" sz="24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Как  способная </a:t>
            </a:r>
            <a:r>
              <a:rPr lang="ru-RU" sz="2400" dirty="0" err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вычислительница</a:t>
            </a:r>
            <a:r>
              <a:rPr lang="ru-RU" sz="24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была известна также француженка</a:t>
            </a:r>
          </a:p>
          <a:p>
            <a:pPr algn="ctr"/>
            <a:r>
              <a:rPr lang="ru-RU" sz="2400" i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Гортензия  </a:t>
            </a:r>
            <a:r>
              <a:rPr lang="ru-RU" sz="2400" i="1" dirty="0" err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Лепот</a:t>
            </a:r>
            <a:r>
              <a:rPr lang="ru-RU" sz="24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.   Её</a:t>
            </a:r>
          </a:p>
          <a:p>
            <a:pPr algn="ctr"/>
            <a:r>
              <a:rPr lang="ru-RU" sz="24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именем был  назван  декоративный</a:t>
            </a:r>
          </a:p>
          <a:p>
            <a:pPr algn="ctr"/>
            <a:r>
              <a:rPr lang="ru-RU" sz="24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цветок,  привезённый  ею  из Индий.</a:t>
            </a:r>
          </a:p>
          <a:p>
            <a:pPr algn="ctr"/>
            <a:endParaRPr lang="ru-RU" sz="24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122" name="Picture 2" descr="C:\Users\наташа\Documents\68783754_Hortense_Lepau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928670"/>
            <a:ext cx="3218083" cy="45720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14744" y="214290"/>
            <a:ext cx="5214974" cy="6429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 smtClean="0">
                <a:ln>
                  <a:solidFill>
                    <a:srgbClr val="FFFF00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Более  яркими   математическими </a:t>
            </a:r>
          </a:p>
          <a:p>
            <a:pPr algn="ctr"/>
            <a:r>
              <a:rPr lang="ru-RU" sz="2400" b="1" dirty="0" smtClean="0">
                <a:ln>
                  <a:solidFill>
                    <a:srgbClr val="FFFF00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способностями  и  эрудицией  обладала  </a:t>
            </a:r>
            <a:r>
              <a:rPr lang="ru-RU" sz="2000" b="1" dirty="0" smtClean="0">
                <a:ln>
                  <a:solidFill>
                    <a:srgbClr val="FFFF00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итальянка</a:t>
            </a:r>
            <a:r>
              <a:rPr lang="ru-RU" sz="2400" b="1" dirty="0" smtClean="0">
                <a:ln>
                  <a:solidFill>
                    <a:srgbClr val="FFFF00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  </a:t>
            </a:r>
            <a:r>
              <a:rPr lang="ru-RU" sz="2400" i="1" dirty="0" smtClean="0">
                <a:ln>
                  <a:solidFill>
                    <a:srgbClr val="FFFF00"/>
                  </a:solidFill>
                </a:ln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Мария  </a:t>
            </a:r>
            <a:r>
              <a:rPr lang="ru-RU" sz="2400" i="1" dirty="0" err="1" smtClean="0">
                <a:ln>
                  <a:solidFill>
                    <a:srgbClr val="FFFF00"/>
                  </a:solidFill>
                </a:ln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Гаетана</a:t>
            </a:r>
            <a:endParaRPr lang="ru-RU" sz="2400" i="1" dirty="0" smtClean="0">
              <a:ln>
                <a:solidFill>
                  <a:srgbClr val="FFFF00"/>
                </a:solidFill>
              </a:ln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i="1" dirty="0" err="1" smtClean="0">
                <a:ln>
                  <a:solidFill>
                    <a:srgbClr val="FFFF00"/>
                  </a:solidFill>
                </a:ln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Аньези</a:t>
            </a:r>
            <a:r>
              <a:rPr lang="ru-RU" sz="2400" b="1" dirty="0" smtClean="0">
                <a:ln>
                  <a:solidFill>
                    <a:srgbClr val="FFFF00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  ( 1718-1799),  которая была  </a:t>
            </a:r>
          </a:p>
          <a:p>
            <a:pPr algn="ctr"/>
            <a:r>
              <a:rPr lang="ru-RU" sz="2400" b="1" dirty="0" smtClean="0">
                <a:ln>
                  <a:solidFill>
                    <a:srgbClr val="FFFF00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первой в  мире  женщиной, занимавшей  должность  профессора</a:t>
            </a:r>
          </a:p>
          <a:p>
            <a:pPr algn="ctr"/>
            <a:r>
              <a:rPr lang="ru-RU" sz="2400" b="1" dirty="0" smtClean="0">
                <a:ln>
                  <a:solidFill>
                    <a:srgbClr val="FFFF00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математики в  университете,  а</a:t>
            </a:r>
          </a:p>
          <a:p>
            <a:pPr algn="ctr"/>
            <a:r>
              <a:rPr lang="ru-RU" sz="2400" b="1" dirty="0" smtClean="0">
                <a:ln>
                  <a:solidFill>
                    <a:srgbClr val="FFFF00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именно  в  старейшем  Болонском </a:t>
            </a:r>
          </a:p>
          <a:p>
            <a:pPr algn="ctr"/>
            <a:r>
              <a:rPr lang="ru-RU" sz="2400" b="1" dirty="0" smtClean="0">
                <a:ln>
                  <a:solidFill>
                    <a:srgbClr val="FFFF00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Университете,  основанном  в  11  в. </a:t>
            </a:r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       </a:t>
            </a:r>
            <a:endParaRPr lang="ru-RU" sz="3200" b="1" dirty="0">
              <a:ln>
                <a:solidFill>
                  <a:srgbClr val="FFFF00"/>
                </a:solidFill>
              </a:ln>
              <a:solidFill>
                <a:srgbClr val="00B0F0"/>
              </a:solidFill>
              <a:latin typeface="Arial Black" pitchFamily="34" charset="0"/>
            </a:endParaRPr>
          </a:p>
        </p:txBody>
      </p:sp>
      <p:pic>
        <p:nvPicPr>
          <p:cNvPr id="4098" name="Picture 2" descr="C:\Users\наташа\Documents\Maria_Gaetana_Agnes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571480"/>
            <a:ext cx="3643338" cy="489313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86116" y="214290"/>
            <a:ext cx="5857884" cy="5786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dirty="0" smtClean="0">
                <a:ln>
                  <a:solidFill>
                    <a:srgbClr val="00B0F0"/>
                  </a:solidFill>
                </a:ln>
                <a:solidFill>
                  <a:srgbClr val="66FFFF"/>
                </a:solidFill>
                <a:latin typeface="Arial Black" pitchFamily="34" charset="0"/>
              </a:rPr>
              <a:t>Глубоким  творческим  талантом </a:t>
            </a:r>
          </a:p>
          <a:p>
            <a:pPr algn="ctr"/>
            <a:r>
              <a:rPr lang="ru-RU" sz="2400" dirty="0" smtClean="0">
                <a:ln>
                  <a:solidFill>
                    <a:srgbClr val="00B0F0"/>
                  </a:solidFill>
                </a:ln>
                <a:solidFill>
                  <a:srgbClr val="66FFFF"/>
                </a:solidFill>
                <a:latin typeface="Arial Black" pitchFamily="34" charset="0"/>
              </a:rPr>
              <a:t>обладала   француженка  </a:t>
            </a:r>
            <a:r>
              <a:rPr lang="ru-RU" sz="2400" i="1" dirty="0" smtClean="0">
                <a:ln>
                  <a:solidFill>
                    <a:srgbClr val="00B0F0"/>
                  </a:solidFill>
                </a:ln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Софья  </a:t>
            </a:r>
            <a:r>
              <a:rPr lang="ru-RU" sz="2400" i="1" dirty="0" err="1" smtClean="0">
                <a:ln>
                  <a:solidFill>
                    <a:srgbClr val="00B0F0"/>
                  </a:solidFill>
                </a:ln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Жермен</a:t>
            </a:r>
            <a:r>
              <a:rPr lang="ru-RU" sz="2400" dirty="0" smtClean="0">
                <a:ln>
                  <a:solidFill>
                    <a:srgbClr val="00B0F0"/>
                  </a:solidFill>
                </a:ln>
                <a:solidFill>
                  <a:srgbClr val="66FFFF"/>
                </a:solidFill>
                <a:latin typeface="Arial Black" pitchFamily="34" charset="0"/>
              </a:rPr>
              <a:t> (1776-1831).</a:t>
            </a:r>
          </a:p>
          <a:p>
            <a:pPr algn="ctr"/>
            <a:r>
              <a:rPr lang="ru-RU" sz="2400" dirty="0" smtClean="0">
                <a:ln>
                  <a:solidFill>
                    <a:srgbClr val="00B0F0"/>
                  </a:solidFill>
                </a:ln>
                <a:solidFill>
                  <a:srgbClr val="66FFFF"/>
                </a:solidFill>
                <a:latin typeface="Arial Black" pitchFamily="34" charset="0"/>
              </a:rPr>
              <a:t>Так как  родители не разрешали </a:t>
            </a:r>
          </a:p>
          <a:p>
            <a:pPr algn="ctr"/>
            <a:r>
              <a:rPr lang="ru-RU" sz="2400" dirty="0" smtClean="0">
                <a:ln>
                  <a:solidFill>
                    <a:srgbClr val="00B0F0"/>
                  </a:solidFill>
                </a:ln>
                <a:solidFill>
                  <a:srgbClr val="66FFFF"/>
                </a:solidFill>
                <a:latin typeface="Arial Black" pitchFamily="34" charset="0"/>
              </a:rPr>
              <a:t>ей заниматься  математикой, которой она увлекалась с детства ,Софья писала свои выкладки тайком , по ночам под одеялом…</a:t>
            </a:r>
          </a:p>
          <a:p>
            <a:pPr algn="ctr"/>
            <a:r>
              <a:rPr lang="ru-RU" sz="2400" dirty="0" smtClean="0">
                <a:ln>
                  <a:solidFill>
                    <a:srgbClr val="00B0F0"/>
                  </a:solidFill>
                </a:ln>
                <a:solidFill>
                  <a:srgbClr val="66FFFF"/>
                </a:solidFill>
                <a:latin typeface="Arial Black" pitchFamily="34" charset="0"/>
              </a:rPr>
              <a:t>За исследования  по теории упругости </a:t>
            </a:r>
            <a:r>
              <a:rPr lang="ru-RU" sz="2400" dirty="0" err="1" smtClean="0">
                <a:ln>
                  <a:solidFill>
                    <a:srgbClr val="00B0F0"/>
                  </a:solidFill>
                </a:ln>
                <a:solidFill>
                  <a:srgbClr val="66FFFF"/>
                </a:solidFill>
                <a:latin typeface="Arial Black" pitchFamily="34" charset="0"/>
              </a:rPr>
              <a:t>С.Жермен</a:t>
            </a:r>
            <a:r>
              <a:rPr lang="ru-RU" sz="2400" dirty="0" smtClean="0">
                <a:ln>
                  <a:solidFill>
                    <a:srgbClr val="00B0F0"/>
                  </a:solidFill>
                </a:ln>
                <a:solidFill>
                  <a:srgbClr val="66FFFF"/>
                </a:solidFill>
                <a:latin typeface="Arial Black" pitchFamily="34" charset="0"/>
              </a:rPr>
              <a:t> была присуждена в 1816г.  премия Парижской  академии наук.</a:t>
            </a:r>
          </a:p>
          <a:p>
            <a:pPr algn="ctr"/>
            <a:r>
              <a:rPr lang="ru-RU" sz="2400" dirty="0" smtClean="0">
                <a:ln>
                  <a:solidFill>
                    <a:srgbClr val="00B0F0"/>
                  </a:solidFill>
                </a:ln>
                <a:solidFill>
                  <a:srgbClr val="66FFFF"/>
                </a:solidFill>
                <a:latin typeface="Arial Black" pitchFamily="34" charset="0"/>
              </a:rPr>
              <a:t>Она  отличилась также в области  геометрии  и теории чисел.</a:t>
            </a:r>
            <a:endParaRPr lang="ru-RU" sz="2400" dirty="0">
              <a:ln>
                <a:solidFill>
                  <a:srgbClr val="00B0F0"/>
                </a:solidFill>
              </a:ln>
              <a:solidFill>
                <a:srgbClr val="66FFFF"/>
              </a:solidFill>
              <a:latin typeface="Arial Black" pitchFamily="34" charset="0"/>
            </a:endParaRPr>
          </a:p>
        </p:txBody>
      </p:sp>
      <p:pic>
        <p:nvPicPr>
          <p:cNvPr id="3074" name="Picture 2" descr="C:\Users\наташа\Documents\siz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836234"/>
            <a:ext cx="3117420" cy="46644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8926" y="500042"/>
            <a:ext cx="6215074" cy="5572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dirty="0" smtClean="0">
                <a:ln>
                  <a:solidFill>
                    <a:srgbClr val="002060"/>
                  </a:solidFill>
                </a:ln>
                <a:solidFill>
                  <a:srgbClr val="F557DE"/>
                </a:solidFill>
                <a:latin typeface="Arial Black" pitchFamily="34" charset="0"/>
              </a:rPr>
              <a:t>Выдающейся  женщиной -</a:t>
            </a:r>
            <a:r>
              <a:rPr lang="ru-RU" sz="2400" dirty="0" err="1" smtClean="0">
                <a:ln>
                  <a:solidFill>
                    <a:srgbClr val="002060"/>
                  </a:solidFill>
                </a:ln>
                <a:solidFill>
                  <a:srgbClr val="F557DE"/>
                </a:solidFill>
                <a:latin typeface="Arial Black" pitchFamily="34" charset="0"/>
              </a:rPr>
              <a:t>матема</a:t>
            </a:r>
            <a:r>
              <a:rPr lang="ru-RU" sz="2400" dirty="0" smtClean="0">
                <a:ln>
                  <a:solidFill>
                    <a:srgbClr val="002060"/>
                  </a:solidFill>
                </a:ln>
                <a:solidFill>
                  <a:srgbClr val="F557DE"/>
                </a:solidFill>
                <a:latin typeface="Arial Black" pitchFamily="34" charset="0"/>
              </a:rPr>
              <a:t>-</a:t>
            </a:r>
          </a:p>
          <a:p>
            <a:pPr algn="ctr"/>
            <a:r>
              <a:rPr lang="ru-RU" sz="2400" dirty="0" smtClean="0">
                <a:ln>
                  <a:solidFill>
                    <a:srgbClr val="002060"/>
                  </a:solidFill>
                </a:ln>
                <a:solidFill>
                  <a:srgbClr val="F557DE"/>
                </a:solidFill>
                <a:latin typeface="Arial Black" pitchFamily="34" charset="0"/>
              </a:rPr>
              <a:t>тиком  была  </a:t>
            </a:r>
            <a:r>
              <a:rPr lang="ru-RU" sz="2400" i="1" dirty="0" smtClean="0">
                <a:ln>
                  <a:solidFill>
                    <a:srgbClr val="002060"/>
                  </a:solidFill>
                </a:ln>
                <a:solidFill>
                  <a:srgbClr val="F557DE"/>
                </a:solidFill>
                <a:latin typeface="Arial" pitchFamily="34" charset="0"/>
                <a:cs typeface="Arial" pitchFamily="34" charset="0"/>
              </a:rPr>
              <a:t>Софья  Васильевна</a:t>
            </a:r>
          </a:p>
          <a:p>
            <a:pPr algn="ctr"/>
            <a:r>
              <a:rPr lang="ru-RU" sz="2400" i="1" dirty="0" smtClean="0">
                <a:ln>
                  <a:solidFill>
                    <a:srgbClr val="002060"/>
                  </a:solidFill>
                </a:ln>
                <a:solidFill>
                  <a:srgbClr val="F557DE"/>
                </a:solidFill>
                <a:latin typeface="Arial" pitchFamily="34" charset="0"/>
                <a:cs typeface="Arial" pitchFamily="34" charset="0"/>
              </a:rPr>
              <a:t>Ковалевская</a:t>
            </a:r>
            <a:r>
              <a:rPr lang="ru-RU" sz="2400" dirty="0" smtClean="0">
                <a:ln>
                  <a:solidFill>
                    <a:srgbClr val="002060"/>
                  </a:solidFill>
                </a:ln>
                <a:solidFill>
                  <a:srgbClr val="F557DE"/>
                </a:solidFill>
                <a:latin typeface="Arial Black" pitchFamily="34" charset="0"/>
              </a:rPr>
              <a:t> . Она  родилась  в  Москве 15 января 1850 года в семье артиллерийского генерала В. Корвин - Круковского. Математические  ее способности проявились впервые в возрасте 13 лет.</a:t>
            </a:r>
          </a:p>
          <a:p>
            <a:pPr algn="ctr"/>
            <a:r>
              <a:rPr lang="ru-RU" sz="2400" dirty="0" smtClean="0">
                <a:ln>
                  <a:solidFill>
                    <a:srgbClr val="002060"/>
                  </a:solidFill>
                </a:ln>
                <a:solidFill>
                  <a:srgbClr val="F557DE"/>
                </a:solidFill>
                <a:latin typeface="Arial Black" pitchFamily="34" charset="0"/>
              </a:rPr>
              <a:t>Ею было напечатано девять работ, относящихся к различным темам.</a:t>
            </a:r>
          </a:p>
          <a:p>
            <a:pPr algn="ctr"/>
            <a:r>
              <a:rPr lang="ru-RU" sz="2400" dirty="0" smtClean="0">
                <a:ln>
                  <a:solidFill>
                    <a:srgbClr val="002060"/>
                  </a:solidFill>
                </a:ln>
                <a:solidFill>
                  <a:srgbClr val="F557DE"/>
                </a:solidFill>
                <a:latin typeface="Arial Black" pitchFamily="34" charset="0"/>
              </a:rPr>
              <a:t>Удачный выбор задач и блестящее их решение обеспечили научную известность Ковалевской.</a:t>
            </a:r>
          </a:p>
          <a:p>
            <a:pPr algn="ctr"/>
            <a:endParaRPr lang="ru-RU" sz="3200" dirty="0">
              <a:solidFill>
                <a:srgbClr val="F557DE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34972640" y="1305341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2050" name="Picture 2" descr="C:\Users\Public\Pictures\Sample Pictures\i_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6"/>
            <a:ext cx="2857500" cy="41529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000108"/>
            <a:ext cx="8215370" cy="2571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714488"/>
            <a:ext cx="8001056" cy="3857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800" b="1" dirty="0" smtClean="0">
                <a:ln>
                  <a:solidFill>
                    <a:srgbClr val="66FFFF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Если  Серёжа  поедет  в  школу</a:t>
            </a:r>
          </a:p>
          <a:p>
            <a:pPr algn="ctr"/>
            <a:r>
              <a:rPr lang="ru-RU" sz="2800" b="1" dirty="0" smtClean="0">
                <a:ln>
                  <a:solidFill>
                    <a:srgbClr val="66FFFF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автобусом,  а  обратно  пойдёт</a:t>
            </a:r>
          </a:p>
          <a:p>
            <a:pPr algn="ctr"/>
            <a:r>
              <a:rPr lang="ru-RU" sz="2800" b="1" dirty="0" smtClean="0">
                <a:ln>
                  <a:solidFill>
                    <a:srgbClr val="66FFFF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пешком,  то  он  затратит  на весь</a:t>
            </a:r>
          </a:p>
          <a:p>
            <a:pPr algn="ctr"/>
            <a:r>
              <a:rPr lang="ru-RU" sz="2800" b="1" dirty="0" smtClean="0">
                <a:ln>
                  <a:solidFill>
                    <a:srgbClr val="66FFFF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путь   1ч.  30мин.   Если  же  в  оба</a:t>
            </a:r>
          </a:p>
          <a:p>
            <a:pPr algn="ctr"/>
            <a:r>
              <a:rPr lang="ru-RU" sz="2800" b="1" dirty="0" smtClean="0">
                <a:ln>
                  <a:solidFill>
                    <a:srgbClr val="66FFFF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конца  он  поедет  автобусом , то</a:t>
            </a:r>
          </a:p>
          <a:p>
            <a:pPr algn="ctr"/>
            <a:r>
              <a:rPr lang="ru-RU" sz="2800" b="1" dirty="0" smtClean="0">
                <a:ln>
                  <a:solidFill>
                    <a:srgbClr val="66FFFF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он  затратит  всего  30 мин. </a:t>
            </a:r>
          </a:p>
          <a:p>
            <a:pPr algn="ctr"/>
            <a:r>
              <a:rPr lang="ru-RU" sz="2800" b="1" dirty="0" smtClean="0">
                <a:ln>
                  <a:solidFill>
                    <a:srgbClr val="66FFFF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Сколько  времени потратит  Серёжа  на  дорогу,  если  он  пойдёт  пешком  и  в  школу  и   обратно?          </a:t>
            </a:r>
          </a:p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 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3438" y="5786454"/>
            <a:ext cx="4214842" cy="857256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Ответ:  2ч30мин</a:t>
            </a:r>
            <a:endParaRPr lang="ru-RU" sz="3200" b="1" dirty="0">
              <a:ln>
                <a:solidFill>
                  <a:srgbClr val="FFFF00"/>
                </a:solidFill>
              </a:ln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86050" y="428604"/>
            <a:ext cx="857256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00364" y="642918"/>
            <a:ext cx="3429024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>
                  <a:solidFill>
                    <a:srgbClr val="F557DE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Задание 6.</a:t>
            </a:r>
            <a:endParaRPr lang="ru-RU" sz="4000" b="1" dirty="0">
              <a:ln>
                <a:solidFill>
                  <a:srgbClr val="F557DE"/>
                </a:solidFill>
              </a:ln>
              <a:solidFill>
                <a:srgbClr val="00B0F0"/>
              </a:solidFill>
              <a:latin typeface="Arial Black" pitchFamily="34" charset="0"/>
            </a:endParaRPr>
          </a:p>
        </p:txBody>
      </p:sp>
      <p:pic>
        <p:nvPicPr>
          <p:cNvPr id="11266" name="Picture 2" descr="C:\Users\наташа\Documents\toc1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357454" cy="13394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4612" y="642918"/>
            <a:ext cx="4000528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Задание 7.</a:t>
            </a:r>
            <a:endParaRPr lang="ru-RU" sz="4000" b="1" dirty="0">
              <a:ln>
                <a:solidFill>
                  <a:srgbClr val="00B050"/>
                </a:solidFill>
              </a:ln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643050"/>
            <a:ext cx="8215370" cy="3214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dirty="0" smtClean="0">
                <a:ln>
                  <a:solidFill>
                    <a:srgbClr val="FF99FF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Какой  знак надо  поставить  между написанными рядом цифрами 2 и 3, чтобы получилось число больше двух , но меньше  трех.</a:t>
            </a:r>
            <a:endParaRPr lang="ru-RU" sz="3600" dirty="0">
              <a:ln>
                <a:solidFill>
                  <a:srgbClr val="FF99FF"/>
                </a:solidFill>
              </a:ln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00430" y="5214950"/>
            <a:ext cx="4857784" cy="1000132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>
                  <a:solidFill>
                    <a:schemeClr val="tx1">
                      <a:lumMod val="9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Ответ:  запятую.</a:t>
            </a:r>
            <a:endParaRPr lang="ru-RU" sz="3600" b="1" dirty="0">
              <a:ln>
                <a:solidFill>
                  <a:schemeClr val="tx1">
                    <a:lumMod val="95000"/>
                  </a:schemeClr>
                </a:solidFill>
              </a:ln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2290" name="Picture 2" descr="C:\Users\наташа\Documents\цыфры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572008"/>
            <a:ext cx="2943228" cy="171450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642918"/>
            <a:ext cx="4429156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latin typeface="Arial Black" pitchFamily="34" charset="0"/>
              </a:rPr>
              <a:t>Задание</a:t>
            </a:r>
            <a:r>
              <a:rPr lang="ru-RU" sz="4400" b="1" dirty="0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 </a:t>
            </a:r>
            <a:r>
              <a:rPr lang="ru-RU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 </a:t>
            </a:r>
            <a:r>
              <a:rPr lang="ru-RU" sz="4400" b="1" dirty="0" smtClean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latin typeface="Arial Black" pitchFamily="34" charset="0"/>
              </a:rPr>
              <a:t>8.</a:t>
            </a:r>
            <a:endParaRPr lang="ru-RU" sz="4400" b="1" dirty="0">
              <a:ln>
                <a:solidFill>
                  <a:srgbClr val="FF0000"/>
                </a:solidFill>
              </a:ln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571612"/>
            <a:ext cx="8429684" cy="2286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ln>
                  <a:solidFill>
                    <a:srgbClr val="66FFFF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В  клетки  квадрата  впишите числа , чтобы сумма их по  вертикали и  горизонтали равнялась нулю.</a:t>
            </a:r>
            <a:endParaRPr lang="ru-RU" sz="3600" b="1" dirty="0">
              <a:ln>
                <a:solidFill>
                  <a:srgbClr val="66FFFF"/>
                </a:solidFill>
              </a:ln>
              <a:solidFill>
                <a:srgbClr val="00B0F0"/>
              </a:solidFill>
              <a:latin typeface="Arial Black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85852" y="4000503"/>
          <a:ext cx="2428890" cy="21640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9630"/>
                <a:gridCol w="809630"/>
                <a:gridCol w="809630"/>
              </a:tblGrid>
              <a:tr h="68296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9816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68296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357819" y="4000504"/>
          <a:ext cx="2714642" cy="22549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4881"/>
                <a:gridCol w="904881"/>
                <a:gridCol w="904880"/>
              </a:tblGrid>
              <a:tr h="837126">
                <a:tc>
                  <a:txBody>
                    <a:bodyPr/>
                    <a:lstStyle/>
                    <a:p>
                      <a:r>
                        <a:rPr lang="ru-RU" sz="4000" baseline="0" dirty="0" smtClean="0">
                          <a:latin typeface="Arial Black" pitchFamily="34" charset="0"/>
                        </a:rPr>
                        <a:t> -3</a:t>
                      </a:r>
                      <a:endParaRPr lang="ru-RU" sz="4000" dirty="0"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Arial Black" pitchFamily="34" charset="0"/>
                        </a:rPr>
                        <a:t> 5</a:t>
                      </a:r>
                      <a:endParaRPr lang="ru-RU" sz="4000" dirty="0"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Arial Black" pitchFamily="34" charset="0"/>
                        </a:rPr>
                        <a:t> -2</a:t>
                      </a:r>
                      <a:endParaRPr lang="ru-RU" sz="4000" dirty="0"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660702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Arial Black" pitchFamily="34" charset="0"/>
                        </a:rPr>
                        <a:t> </a:t>
                      </a:r>
                      <a:r>
                        <a:rPr lang="ru-RU" sz="4000" baseline="0" dirty="0" smtClean="0">
                          <a:latin typeface="Arial Black" pitchFamily="34" charset="0"/>
                        </a:rPr>
                        <a:t> 7</a:t>
                      </a:r>
                      <a:endParaRPr lang="ru-RU" sz="4000" dirty="0"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Arial Black" pitchFamily="34" charset="0"/>
                        </a:rPr>
                        <a:t> -6</a:t>
                      </a:r>
                      <a:endParaRPr lang="ru-RU" sz="4000" dirty="0"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Arial Black" pitchFamily="34" charset="0"/>
                        </a:rPr>
                        <a:t> -1</a:t>
                      </a:r>
                      <a:endParaRPr lang="ru-RU" sz="4000" dirty="0"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716750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Arial Black" pitchFamily="34" charset="0"/>
                        </a:rPr>
                        <a:t> -4</a:t>
                      </a:r>
                      <a:endParaRPr lang="ru-RU" sz="4000" dirty="0"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Arial Black" pitchFamily="34" charset="0"/>
                        </a:rPr>
                        <a:t>  1</a:t>
                      </a:r>
                      <a:endParaRPr lang="ru-RU" sz="4000" dirty="0"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Arial Black" pitchFamily="34" charset="0"/>
                        </a:rPr>
                        <a:t>  3</a:t>
                      </a:r>
                      <a:endParaRPr lang="ru-RU" sz="4000" dirty="0"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82857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98766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928670"/>
            <a:ext cx="5214974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214678" y="642918"/>
            <a:ext cx="3643338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rgbClr val="FFC000"/>
                  </a:solidFill>
                </a:ln>
                <a:solidFill>
                  <a:srgbClr val="002060"/>
                </a:solidFill>
                <a:latin typeface="Arial Black" pitchFamily="34" charset="0"/>
              </a:rPr>
              <a:t>Задание 9.</a:t>
            </a:r>
            <a:endParaRPr lang="ru-RU" sz="4400" b="1" dirty="0">
              <a:ln>
                <a:solidFill>
                  <a:srgbClr val="FFC000"/>
                </a:solidFill>
              </a:ln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1428736"/>
            <a:ext cx="7072362" cy="1571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dirty="0" smtClean="0">
                <a:ln>
                  <a:solidFill>
                    <a:srgbClr val="C00000"/>
                  </a:solidFill>
                </a:ln>
                <a:solidFill>
                  <a:srgbClr val="66FFFF"/>
                </a:solidFill>
                <a:latin typeface="Arial Black" pitchFamily="34" charset="0"/>
              </a:rPr>
              <a:t>Найдите</a:t>
            </a:r>
            <a: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F557DE"/>
                </a:solidFill>
                <a:latin typeface="Arial Black" pitchFamily="34" charset="0"/>
              </a:rPr>
              <a:t> </a:t>
            </a:r>
            <a: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66FFFF"/>
                </a:solidFill>
                <a:latin typeface="Arial Black" pitchFamily="34" charset="0"/>
              </a:rPr>
              <a:t> сумму чисел от 1 до 100 .</a:t>
            </a:r>
            <a:endParaRPr lang="ru-RU" sz="3600" dirty="0">
              <a:ln>
                <a:solidFill>
                  <a:srgbClr val="FF0000"/>
                </a:solidFill>
              </a:ln>
              <a:solidFill>
                <a:srgbClr val="66FFFF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43174" y="2928934"/>
            <a:ext cx="5929354" cy="3500462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4400" dirty="0" smtClean="0">
                <a:solidFill>
                  <a:schemeClr val="accent1">
                    <a:lumMod val="25000"/>
                  </a:schemeClr>
                </a:solidFill>
                <a:latin typeface="Arial Black" pitchFamily="34" charset="0"/>
              </a:rPr>
              <a:t>Ответ:</a:t>
            </a:r>
          </a:p>
          <a:p>
            <a:r>
              <a:rPr lang="ru-RU" sz="4400" dirty="0" smtClean="0">
                <a:solidFill>
                  <a:schemeClr val="accent1">
                    <a:lumMod val="25000"/>
                  </a:schemeClr>
                </a:solidFill>
                <a:latin typeface="Arial Black" pitchFamily="34" charset="0"/>
              </a:rPr>
              <a:t> 1 +100=101</a:t>
            </a:r>
          </a:p>
          <a:p>
            <a:r>
              <a:rPr lang="ru-RU" sz="4400" dirty="0" smtClean="0">
                <a:solidFill>
                  <a:schemeClr val="accent1">
                    <a:lumMod val="25000"/>
                  </a:schemeClr>
                </a:solidFill>
                <a:latin typeface="Arial Black" pitchFamily="34" charset="0"/>
              </a:rPr>
              <a:t> 2 +  99=101</a:t>
            </a:r>
          </a:p>
          <a:p>
            <a:r>
              <a:rPr lang="ru-RU" sz="4400" dirty="0" smtClean="0">
                <a:solidFill>
                  <a:schemeClr val="accent1">
                    <a:lumMod val="25000"/>
                  </a:schemeClr>
                </a:solidFill>
                <a:latin typeface="Arial Black" pitchFamily="34" charset="0"/>
              </a:rPr>
              <a:t> ……………….</a:t>
            </a:r>
          </a:p>
          <a:p>
            <a:r>
              <a:rPr lang="ru-RU" sz="4400" dirty="0" smtClean="0">
                <a:solidFill>
                  <a:schemeClr val="accent1">
                    <a:lumMod val="25000"/>
                  </a:schemeClr>
                </a:solidFill>
                <a:latin typeface="Arial Black" pitchFamily="34" charset="0"/>
              </a:rPr>
              <a:t>             5050</a:t>
            </a:r>
            <a:endParaRPr lang="ru-RU" sz="4400" dirty="0">
              <a:solidFill>
                <a:schemeClr val="accent1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6643702" y="3571876"/>
            <a:ext cx="71438" cy="200026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786578" y="4000504"/>
            <a:ext cx="1928826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Arial Black" pitchFamily="34" charset="0"/>
              </a:rPr>
              <a:t>50 раз</a:t>
            </a:r>
            <a:endParaRPr lang="ru-RU" sz="3600" dirty="0">
              <a:ln>
                <a:solidFill>
                  <a:schemeClr val="tx1"/>
                </a:solidFill>
              </a:ln>
              <a:solidFill>
                <a:schemeClr val="bg1">
                  <a:lumMod val="75000"/>
                  <a:lumOff val="25000"/>
                </a:schemeClr>
              </a:solidFill>
              <a:latin typeface="Arial Black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714612" y="5715016"/>
            <a:ext cx="435771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366909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214290"/>
            <a:ext cx="4500594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rgbClr val="F557DE"/>
                  </a:solidFill>
                </a:ln>
                <a:solidFill>
                  <a:srgbClr val="92D050"/>
                </a:solidFill>
                <a:latin typeface="Arial Black" pitchFamily="34" charset="0"/>
              </a:rPr>
              <a:t>Задание  </a:t>
            </a:r>
            <a:r>
              <a:rPr lang="ru-RU" sz="4000" b="1" dirty="0" smtClean="0">
                <a:ln>
                  <a:solidFill>
                    <a:srgbClr val="F557DE"/>
                  </a:solidFill>
                </a:ln>
                <a:solidFill>
                  <a:srgbClr val="92D050"/>
                </a:solidFill>
                <a:latin typeface="Arial Black" pitchFamily="34" charset="0"/>
              </a:rPr>
              <a:t>10</a:t>
            </a:r>
            <a:r>
              <a:rPr lang="ru-RU" sz="4400" b="1" dirty="0" smtClean="0">
                <a:ln>
                  <a:solidFill>
                    <a:srgbClr val="F557DE"/>
                  </a:solidFill>
                </a:ln>
                <a:solidFill>
                  <a:srgbClr val="92D050"/>
                </a:solidFill>
                <a:latin typeface="Arial Black" pitchFamily="34" charset="0"/>
              </a:rPr>
              <a:t>.</a:t>
            </a:r>
            <a:endParaRPr lang="ru-RU" sz="4400" b="1" dirty="0">
              <a:ln>
                <a:solidFill>
                  <a:srgbClr val="F557DE"/>
                </a:solidFill>
              </a:ln>
              <a:solidFill>
                <a:srgbClr val="92D050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928670"/>
            <a:ext cx="8143932" cy="3000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200" b="1" dirty="0" smtClean="0">
                <a:ln>
                  <a:solidFill>
                    <a:srgbClr val="00B050"/>
                  </a:solidFill>
                </a:ln>
                <a:solidFill>
                  <a:srgbClr val="66FFFF"/>
                </a:solidFill>
                <a:latin typeface="Arial Black" pitchFamily="34" charset="0"/>
              </a:rPr>
              <a:t>Разместите  восемь козлят </a:t>
            </a:r>
          </a:p>
          <a:p>
            <a:pPr algn="ctr"/>
            <a:r>
              <a:rPr lang="ru-RU" sz="3200" b="1" dirty="0" smtClean="0">
                <a:ln>
                  <a:solidFill>
                    <a:srgbClr val="00B050"/>
                  </a:solidFill>
                </a:ln>
                <a:solidFill>
                  <a:srgbClr val="66FFFF"/>
                </a:solidFill>
                <a:latin typeface="Arial Black" pitchFamily="34" charset="0"/>
              </a:rPr>
              <a:t>и  девять  гусей  в  пяти  хлевах  так,  чтобы  каждом</a:t>
            </a:r>
          </a:p>
          <a:p>
            <a:pPr algn="ctr"/>
            <a:r>
              <a:rPr lang="ru-RU" sz="3200" b="1" dirty="0" smtClean="0">
                <a:ln>
                  <a:solidFill>
                    <a:srgbClr val="00B050"/>
                  </a:solidFill>
                </a:ln>
                <a:solidFill>
                  <a:srgbClr val="66FFFF"/>
                </a:solidFill>
                <a:latin typeface="Arial Black" pitchFamily="34" charset="0"/>
              </a:rPr>
              <a:t>хлеве  были и козлята и гуси,</a:t>
            </a:r>
          </a:p>
          <a:p>
            <a:pPr algn="ctr"/>
            <a:r>
              <a:rPr lang="ru-RU" sz="3200" b="1" dirty="0" smtClean="0">
                <a:ln>
                  <a:solidFill>
                    <a:srgbClr val="00B050"/>
                  </a:solidFill>
                </a:ln>
                <a:solidFill>
                  <a:srgbClr val="66FFFF"/>
                </a:solidFill>
                <a:latin typeface="Arial Black" pitchFamily="34" charset="0"/>
              </a:rPr>
              <a:t> а число  их ног равнялось 10. </a:t>
            </a:r>
          </a:p>
          <a:p>
            <a:pPr algn="ctr"/>
            <a:r>
              <a:rPr lang="ru-RU" sz="3200" b="1" dirty="0" smtClean="0">
                <a:ln>
                  <a:solidFill>
                    <a:srgbClr val="00B050"/>
                  </a:solidFill>
                </a:ln>
                <a:solidFill>
                  <a:srgbClr val="66FFFF"/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  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4746" y="4714884"/>
            <a:ext cx="4929254" cy="19288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Arial Black" pitchFamily="34" charset="0"/>
              </a:rPr>
              <a:t>Ответ:  в 2-х хлевах- </a:t>
            </a:r>
            <a:endParaRPr lang="ru-RU" b="1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just">
              <a:buFontTx/>
              <a:buChar char="-"/>
            </a:pPr>
            <a:r>
              <a:rPr lang="ru-RU" sz="2400" b="1" dirty="0" smtClean="0">
                <a:solidFill>
                  <a:schemeClr val="tx1"/>
                </a:solidFill>
                <a:latin typeface="Arial Black" pitchFamily="34" charset="0"/>
              </a:rPr>
              <a:t>по 1 козлёнку и по 3 гуся; </a:t>
            </a:r>
          </a:p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Arial Black" pitchFamily="34" charset="0"/>
              </a:rPr>
              <a:t> в 3-х  хлевах- по 2 козлёнка  и  1  гусю.</a:t>
            </a:r>
          </a:p>
          <a:p>
            <a:pPr>
              <a:buFontTx/>
              <a:buChar char="-"/>
            </a:pPr>
            <a:endParaRPr lang="ru-RU" sz="36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3315" name="Picture 3" descr="C:\Users\наташа\Documents\вместе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714752"/>
            <a:ext cx="3857652" cy="289323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3174" y="714356"/>
            <a:ext cx="4500594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Arial Black" pitchFamily="34" charset="0"/>
              </a:rPr>
              <a:t>Задание 11</a:t>
            </a:r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Arial Black" pitchFamily="34" charset="0"/>
              </a:rPr>
              <a:t>.</a:t>
            </a:r>
            <a:endParaRPr lang="ru-RU" sz="3600" b="1" dirty="0">
              <a:ln>
                <a:solidFill>
                  <a:srgbClr val="FFFF00"/>
                </a:solidFill>
              </a:ln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428736"/>
            <a:ext cx="8215370" cy="24288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dirty="0" smtClean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Выразите число 16 с помощью четырех пятерок , соединяя их знаками действий.</a:t>
            </a:r>
            <a:endParaRPr lang="ru-RU" sz="3600" dirty="0">
              <a:ln>
                <a:solidFill>
                  <a:srgbClr val="002060"/>
                </a:solidFill>
              </a:ln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7620" y="4071942"/>
            <a:ext cx="5143536" cy="17145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4400" b="1" dirty="0" smtClean="0">
                <a:solidFill>
                  <a:schemeClr val="bg1"/>
                </a:solidFill>
                <a:latin typeface="Arial Black" pitchFamily="34" charset="0"/>
              </a:rPr>
              <a:t>Ответ: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  </a:t>
            </a:r>
          </a:p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     </a:t>
            </a:r>
            <a:r>
              <a:rPr lang="ru-RU" sz="4000" b="1" dirty="0" smtClean="0">
                <a:ln>
                  <a:solidFill>
                    <a:srgbClr val="66FFFF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55 : 5 + 5= 16</a:t>
            </a:r>
            <a:endParaRPr lang="ru-RU" sz="4000" b="1" dirty="0">
              <a:ln>
                <a:solidFill>
                  <a:srgbClr val="66FFFF"/>
                </a:solidFill>
              </a:ln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14338" name="Picture 2" descr="C:\Users\наташа\Documents\цыфор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876"/>
            <a:ext cx="3429024" cy="307183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071678"/>
            <a:ext cx="7286676" cy="2500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ln>
                  <a:solidFill>
                    <a:srgbClr val="FFC000"/>
                  </a:solidFill>
                </a:ln>
                <a:solidFill>
                  <a:srgbClr val="66FFFF"/>
                </a:solidFill>
                <a:latin typeface="Arial Black" pitchFamily="34" charset="0"/>
              </a:rPr>
              <a:t>В  записи  </a:t>
            </a:r>
            <a:r>
              <a:rPr lang="ru-RU" sz="3200" b="1" dirty="0" smtClean="0">
                <a:ln>
                  <a:solidFill>
                    <a:srgbClr val="FFC000"/>
                  </a:solidFill>
                </a:ln>
                <a:solidFill>
                  <a:srgbClr val="66FFFF"/>
                </a:solidFill>
                <a:latin typeface="Arial Black" pitchFamily="34" charset="0"/>
              </a:rPr>
              <a:t>66666666</a:t>
            </a:r>
            <a:r>
              <a:rPr lang="ru-RU" sz="2800" b="1" dirty="0" smtClean="0">
                <a:ln>
                  <a:solidFill>
                    <a:srgbClr val="FFC000"/>
                  </a:solidFill>
                </a:ln>
                <a:solidFill>
                  <a:srgbClr val="66FFFF"/>
                </a:solidFill>
                <a:latin typeface="Arial Black" pitchFamily="34" charset="0"/>
              </a:rPr>
              <a:t>  поставьте  между  некоторыми цифрами  знак сложения  так, чтобы получилось  выражение, значение  которого равно:</a:t>
            </a:r>
            <a:r>
              <a:rPr lang="ru-RU" sz="3200" b="1" dirty="0" smtClean="0">
                <a:ln>
                  <a:solidFill>
                    <a:srgbClr val="FFC000"/>
                  </a:solidFill>
                </a:ln>
                <a:solidFill>
                  <a:srgbClr val="66FFFF"/>
                </a:solidFill>
                <a:latin typeface="Arial Black" pitchFamily="34" charset="0"/>
              </a:rPr>
              <a:t> 264</a:t>
            </a:r>
            <a:endParaRPr lang="ru-RU" sz="3200" b="1" dirty="0">
              <a:ln>
                <a:solidFill>
                  <a:srgbClr val="FFC000"/>
                </a:solidFill>
              </a:ln>
              <a:solidFill>
                <a:srgbClr val="66FFFF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71802" y="4214818"/>
            <a:ext cx="4786346" cy="12715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714480" y="4929198"/>
            <a:ext cx="7072362" cy="110799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sz="66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+mj-lt"/>
              </a:rPr>
              <a:t>66+66+66+66=264</a:t>
            </a:r>
            <a:endParaRPr lang="ru-RU" sz="66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857232"/>
            <a:ext cx="4429156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InflateBottom">
              <a:avLst/>
            </a:prstTxWarp>
          </a:bodyPr>
          <a:lstStyle/>
          <a:p>
            <a:pPr algn="ctr"/>
            <a:r>
              <a:rPr lang="ru-RU" sz="5400" dirty="0" smtClean="0">
                <a:ln>
                  <a:solidFill>
                    <a:schemeClr val="bg1">
                      <a:lumMod val="75000"/>
                      <a:lumOff val="25000"/>
                    </a:schemeClr>
                  </a:solidFill>
                </a:ln>
                <a:solidFill>
                  <a:srgbClr val="FF99FF"/>
                </a:solidFill>
                <a:latin typeface="Arial Black" pitchFamily="34" charset="0"/>
              </a:rPr>
              <a:t>Задание</a:t>
            </a:r>
            <a:r>
              <a:rPr lang="ru-RU" sz="5400" dirty="0" smtClean="0">
                <a:solidFill>
                  <a:srgbClr val="FF99FF"/>
                </a:solidFill>
                <a:latin typeface="Arial Black" pitchFamily="34" charset="0"/>
              </a:rPr>
              <a:t> </a:t>
            </a:r>
            <a:r>
              <a:rPr lang="ru-RU" sz="5400" dirty="0" smtClean="0">
                <a:ln>
                  <a:solidFill>
                    <a:schemeClr val="bg1"/>
                  </a:solidFill>
                </a:ln>
                <a:solidFill>
                  <a:srgbClr val="FF99FF"/>
                </a:solidFill>
                <a:latin typeface="Arial Black" pitchFamily="34" charset="0"/>
              </a:rPr>
              <a:t>1.</a:t>
            </a:r>
            <a:endParaRPr lang="ru-RU" sz="5400" dirty="0">
              <a:ln>
                <a:solidFill>
                  <a:schemeClr val="bg1"/>
                </a:solidFill>
              </a:ln>
              <a:solidFill>
                <a:srgbClr val="FF99FF"/>
              </a:solidFill>
              <a:latin typeface="Arial Black" pitchFamily="34" charset="0"/>
            </a:endParaRPr>
          </a:p>
        </p:txBody>
      </p:sp>
      <p:pic>
        <p:nvPicPr>
          <p:cNvPr id="15362" name="Picture 2" descr="C:\Users\наташа\Documents\1234567891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928670"/>
            <a:ext cx="1643074" cy="28810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857232"/>
            <a:ext cx="4572032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InflateBottom">
              <a:avLst/>
            </a:prstTxWarp>
          </a:bodyPr>
          <a:lstStyle/>
          <a:p>
            <a:pPr algn="ctr"/>
            <a:r>
              <a:rPr lang="ru-RU" sz="5400" dirty="0" smtClean="0">
                <a:ln>
                  <a:solidFill>
                    <a:srgbClr val="FFC000"/>
                  </a:solidFill>
                </a:ln>
                <a:solidFill>
                  <a:srgbClr val="66FFFF"/>
                </a:solidFill>
                <a:latin typeface="Arial Black" pitchFamily="34" charset="0"/>
              </a:rPr>
              <a:t>Задание</a:t>
            </a:r>
            <a:r>
              <a:rPr lang="ru-RU" sz="5400" dirty="0" smtClean="0">
                <a:solidFill>
                  <a:srgbClr val="66FFFF"/>
                </a:solidFill>
                <a:latin typeface="Arial Black" pitchFamily="34" charset="0"/>
              </a:rPr>
              <a:t> </a:t>
            </a:r>
            <a:r>
              <a:rPr lang="ru-RU" sz="5400" dirty="0" smtClean="0">
                <a:ln>
                  <a:solidFill>
                    <a:srgbClr val="FFC000"/>
                  </a:solidFill>
                </a:ln>
                <a:solidFill>
                  <a:srgbClr val="66FFFF"/>
                </a:solidFill>
                <a:latin typeface="Arial Black" pitchFamily="34" charset="0"/>
              </a:rPr>
              <a:t>2.</a:t>
            </a:r>
            <a:endParaRPr lang="ru-RU" sz="5400" dirty="0">
              <a:ln>
                <a:solidFill>
                  <a:srgbClr val="FFC000"/>
                </a:solidFill>
              </a:ln>
              <a:solidFill>
                <a:srgbClr val="66FFFF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000240"/>
            <a:ext cx="8143932" cy="2286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>
                  <a:solidFill>
                    <a:srgbClr val="92D050"/>
                  </a:solidFill>
                </a:ln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Сколько раз к  наибольшему однозначному  числу надо прибавить наибольшее двузначное число ,чтобы получилось наибольшее трехзначное?  </a:t>
            </a:r>
            <a:endParaRPr lang="ru-RU" sz="2800" dirty="0">
              <a:ln>
                <a:solidFill>
                  <a:srgbClr val="92D050"/>
                </a:solidFill>
              </a:ln>
              <a:solidFill>
                <a:srgbClr val="C0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43240" y="4643446"/>
            <a:ext cx="5143536" cy="12715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Arial Black" pitchFamily="34" charset="0"/>
              </a:rPr>
              <a:t>Ответ:  10 раз</a:t>
            </a:r>
            <a:endParaRPr lang="ru-RU" sz="3600" b="1" dirty="0">
              <a:ln>
                <a:solidFill>
                  <a:srgbClr val="FF0000"/>
                </a:solidFill>
              </a:ln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16386" name="Picture 2" descr="C:\Users\наташа\Documents\касив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14818"/>
            <a:ext cx="2262204" cy="22622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000108"/>
            <a:ext cx="4286280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InflateBottom">
              <a:avLst/>
            </a:prstTxWarp>
          </a:bodyPr>
          <a:lstStyle/>
          <a:p>
            <a:pPr algn="ctr"/>
            <a:r>
              <a:rPr lang="ru-RU" sz="4400" b="1" dirty="0" smtClean="0">
                <a:ln>
                  <a:solidFill>
                    <a:srgbClr val="00B0F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Задание 3.</a:t>
            </a:r>
            <a:endParaRPr lang="ru-RU" sz="4400" b="1" dirty="0">
              <a:ln>
                <a:solidFill>
                  <a:srgbClr val="00B0F0"/>
                </a:solidFill>
              </a:ln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2643182"/>
            <a:ext cx="8286776" cy="2214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rgbClr val="7030A0"/>
                  </a:solidFill>
                </a:ln>
                <a:solidFill>
                  <a:srgbClr val="92D050"/>
                </a:solidFill>
                <a:latin typeface="Arial Black" pitchFamily="34" charset="0"/>
              </a:rPr>
              <a:t>Во дворе  гуляют   куры, петухи и </a:t>
            </a:r>
          </a:p>
          <a:p>
            <a:pPr algn="ctr"/>
            <a:r>
              <a:rPr lang="ru-RU" sz="3200" b="1" dirty="0" smtClean="0">
                <a:ln>
                  <a:solidFill>
                    <a:srgbClr val="7030A0"/>
                  </a:solidFill>
                </a:ln>
                <a:solidFill>
                  <a:srgbClr val="92D050"/>
                </a:solidFill>
                <a:latin typeface="Arial Black" pitchFamily="34" charset="0"/>
              </a:rPr>
              <a:t>утки  -  всего  21  птица.  Петухов  в10  раз  меньше,  чем  кур.   Сколько  во  дворе уток?  </a:t>
            </a:r>
            <a:r>
              <a:rPr lang="ru-RU" sz="3200" b="1" dirty="0" smtClean="0">
                <a:solidFill>
                  <a:srgbClr val="92D050"/>
                </a:solidFill>
                <a:latin typeface="Arial Black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                               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00694" y="5500702"/>
            <a:ext cx="3071834" cy="928694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10  уток.</a:t>
            </a:r>
            <a:endParaRPr lang="ru-RU" sz="3200" b="1" dirty="0">
              <a:ln>
                <a:solidFill>
                  <a:srgbClr val="FFFF00"/>
                </a:solidFill>
              </a:ln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9218" name="Picture 2" descr="C:\Users\наташа\Documents\canard_chipea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714884"/>
            <a:ext cx="3071834" cy="1953529"/>
          </a:xfrm>
          <a:prstGeom prst="rect">
            <a:avLst/>
          </a:prstGeom>
          <a:noFill/>
        </p:spPr>
      </p:pic>
      <p:pic>
        <p:nvPicPr>
          <p:cNvPr id="9219" name="Picture 3" descr="C:\Users\наташа\Documents\consulta_en_el_psicologo_de_gallinas_articulo_landscap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0"/>
            <a:ext cx="3929090" cy="27146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1000108"/>
            <a:ext cx="4429156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28926" y="500042"/>
            <a:ext cx="3286148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InflateBottom">
              <a:avLst/>
            </a:prstTxWarp>
          </a:bodyPr>
          <a:lstStyle/>
          <a:p>
            <a:pPr algn="ctr"/>
            <a:r>
              <a:rPr lang="ru-RU" sz="3200" b="1" dirty="0" smtClean="0">
                <a:ln>
                  <a:solidFill>
                    <a:schemeClr val="bg2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Задание</a:t>
            </a:r>
            <a:r>
              <a:rPr lang="ru-RU" sz="3200" b="1" dirty="0" smtClean="0">
                <a:solidFill>
                  <a:srgbClr val="FFC000"/>
                </a:solidFill>
                <a:latin typeface="Arial Black" pitchFamily="34" charset="0"/>
              </a:rPr>
              <a:t>  </a:t>
            </a:r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4.</a:t>
            </a:r>
            <a:endParaRPr lang="ru-RU" sz="3200" b="1" dirty="0">
              <a:ln>
                <a:solidFill>
                  <a:schemeClr val="bg1"/>
                </a:solidFill>
              </a:ln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428736"/>
            <a:ext cx="8358278" cy="23574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 smtClean="0">
                <a:ln>
                  <a:solidFill>
                    <a:srgbClr val="0070C0"/>
                  </a:solidFill>
                </a:ln>
                <a:solidFill>
                  <a:srgbClr val="92D050"/>
                </a:solidFill>
                <a:latin typeface="Arial Black" pitchFamily="34" charset="0"/>
              </a:rPr>
              <a:t>Разбейте циферблат  часов  с  помощью  отрезков  на  три  равных  части  таким  образом,  чтобы  сумма  чисел  в  каждой  из  этих  частей  была одной и той же.     </a:t>
            </a:r>
            <a:r>
              <a:rPr lang="ru-RU" sz="3200" b="1" dirty="0" smtClean="0">
                <a:ln>
                  <a:solidFill>
                    <a:srgbClr val="0070C0"/>
                  </a:solidFill>
                </a:ln>
                <a:solidFill>
                  <a:srgbClr val="92D050"/>
                </a:solidFill>
                <a:latin typeface="Arial Black" pitchFamily="34" charset="0"/>
              </a:rPr>
              <a:t>  </a:t>
            </a:r>
          </a:p>
          <a:p>
            <a:pPr algn="just"/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428860" y="3571852"/>
            <a:ext cx="3857652" cy="32861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29058" y="3643314"/>
            <a:ext cx="928694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>
                  <a:solidFill>
                    <a:srgbClr val="FFFF00"/>
                  </a:solidFill>
                </a:ln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12</a:t>
            </a:r>
            <a:endParaRPr lang="ru-RU" sz="2800" b="1" dirty="0">
              <a:ln>
                <a:solidFill>
                  <a:srgbClr val="FFFF00"/>
                </a:solidFill>
              </a:ln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86314" y="3786190"/>
            <a:ext cx="571504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1</a:t>
            </a:r>
            <a:endParaRPr lang="ru-RU" sz="3200" b="1" dirty="0">
              <a:ln>
                <a:solidFill>
                  <a:srgbClr val="FFFF00"/>
                </a:solidFill>
              </a:ln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86380" y="4214818"/>
            <a:ext cx="500066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2</a:t>
            </a:r>
            <a:endParaRPr lang="ru-RU" sz="3200" b="1" dirty="0">
              <a:ln>
                <a:solidFill>
                  <a:srgbClr val="FFFF00"/>
                </a:solidFill>
              </a:ln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0694" y="4786322"/>
            <a:ext cx="714380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3</a:t>
            </a:r>
            <a:endParaRPr lang="ru-RU" sz="3200" b="1" dirty="0">
              <a:ln>
                <a:solidFill>
                  <a:srgbClr val="FFFF00"/>
                </a:solidFill>
              </a:ln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14942" y="5500702"/>
            <a:ext cx="928694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>
                  <a:solidFill>
                    <a:srgbClr val="FFFF00"/>
                  </a:solidFill>
                </a:ln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4</a:t>
            </a:r>
            <a:endParaRPr lang="ru-RU" sz="3200" dirty="0">
              <a:ln>
                <a:solidFill>
                  <a:srgbClr val="FFFF00"/>
                </a:solidFill>
              </a:ln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86314" y="5929330"/>
            <a:ext cx="857256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rgbClr val="FFFF00"/>
                  </a:solidFill>
                </a:ln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5</a:t>
            </a:r>
            <a:endParaRPr lang="ru-RU" sz="3600" dirty="0">
              <a:ln>
                <a:solidFill>
                  <a:srgbClr val="FFFF00"/>
                </a:solidFill>
              </a:ln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71934" y="6215082"/>
            <a:ext cx="714380" cy="6429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rgbClr val="FFFF00"/>
                  </a:solidFill>
                </a:ln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6</a:t>
            </a:r>
            <a:endParaRPr lang="ru-RU" sz="3600" dirty="0">
              <a:ln>
                <a:solidFill>
                  <a:srgbClr val="FFFF00"/>
                </a:solidFill>
              </a:ln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43240" y="5929330"/>
            <a:ext cx="785818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rgbClr val="FFFF00"/>
                  </a:solidFill>
                </a:ln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7</a:t>
            </a:r>
            <a:endParaRPr lang="ru-RU" sz="3600" dirty="0">
              <a:ln>
                <a:solidFill>
                  <a:srgbClr val="FFFF00"/>
                </a:solidFill>
              </a:ln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00298" y="5214950"/>
            <a:ext cx="928694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>
                  <a:solidFill>
                    <a:srgbClr val="FFFF00"/>
                  </a:solidFill>
                </a:ln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8</a:t>
            </a:r>
            <a:endParaRPr lang="ru-RU" sz="3200" dirty="0">
              <a:ln>
                <a:solidFill>
                  <a:srgbClr val="FFFF00"/>
                </a:solidFill>
              </a:ln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00298" y="4714884"/>
            <a:ext cx="714380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>
                  <a:solidFill>
                    <a:srgbClr val="FFFF00"/>
                  </a:solidFill>
                </a:ln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9</a:t>
            </a:r>
            <a:endParaRPr lang="ru-RU" sz="3200" dirty="0">
              <a:ln>
                <a:solidFill>
                  <a:srgbClr val="FFFF00"/>
                </a:solidFill>
              </a:ln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428860" y="4214818"/>
            <a:ext cx="135732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>
                  <a:solidFill>
                    <a:srgbClr val="FFFF00"/>
                  </a:solidFill>
                </a:ln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10</a:t>
            </a:r>
            <a:endParaRPr lang="ru-RU" sz="3200" dirty="0">
              <a:ln>
                <a:solidFill>
                  <a:srgbClr val="FFFF00"/>
                </a:solidFill>
              </a:ln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071802" y="3714752"/>
            <a:ext cx="1071570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>
                  <a:solidFill>
                    <a:srgbClr val="FFFF00"/>
                  </a:solidFill>
                </a:ln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11</a:t>
            </a:r>
            <a:endParaRPr lang="ru-RU" sz="3200" dirty="0">
              <a:ln>
                <a:solidFill>
                  <a:srgbClr val="FFFF00"/>
                </a:solidFill>
              </a:ln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3071802" y="4023360"/>
            <a:ext cx="3085158" cy="691524"/>
          </a:xfrm>
          <a:custGeom>
            <a:avLst/>
            <a:gdLst>
              <a:gd name="connsiteX0" fmla="*/ 0 w 3108960"/>
              <a:gd name="connsiteY0" fmla="*/ 0 h 720544"/>
              <a:gd name="connsiteX1" fmla="*/ 76200 w 3108960"/>
              <a:gd name="connsiteY1" fmla="*/ 15240 h 720544"/>
              <a:gd name="connsiteX2" fmla="*/ 106680 w 3108960"/>
              <a:gd name="connsiteY2" fmla="*/ 60960 h 720544"/>
              <a:gd name="connsiteX3" fmla="*/ 167640 w 3108960"/>
              <a:gd name="connsiteY3" fmla="*/ 91440 h 720544"/>
              <a:gd name="connsiteX4" fmla="*/ 259080 w 3108960"/>
              <a:gd name="connsiteY4" fmla="*/ 182880 h 720544"/>
              <a:gd name="connsiteX5" fmla="*/ 304800 w 3108960"/>
              <a:gd name="connsiteY5" fmla="*/ 213360 h 720544"/>
              <a:gd name="connsiteX6" fmla="*/ 381000 w 3108960"/>
              <a:gd name="connsiteY6" fmla="*/ 274320 h 720544"/>
              <a:gd name="connsiteX7" fmla="*/ 426720 w 3108960"/>
              <a:gd name="connsiteY7" fmla="*/ 304800 h 720544"/>
              <a:gd name="connsiteX8" fmla="*/ 472440 w 3108960"/>
              <a:gd name="connsiteY8" fmla="*/ 320040 h 720544"/>
              <a:gd name="connsiteX9" fmla="*/ 670560 w 3108960"/>
              <a:gd name="connsiteY9" fmla="*/ 350520 h 720544"/>
              <a:gd name="connsiteX10" fmla="*/ 792480 w 3108960"/>
              <a:gd name="connsiteY10" fmla="*/ 381000 h 720544"/>
              <a:gd name="connsiteX11" fmla="*/ 838200 w 3108960"/>
              <a:gd name="connsiteY11" fmla="*/ 396240 h 720544"/>
              <a:gd name="connsiteX12" fmla="*/ 929640 w 3108960"/>
              <a:gd name="connsiteY12" fmla="*/ 457200 h 720544"/>
              <a:gd name="connsiteX13" fmla="*/ 1066800 w 3108960"/>
              <a:gd name="connsiteY13" fmla="*/ 487680 h 720544"/>
              <a:gd name="connsiteX14" fmla="*/ 1234440 w 3108960"/>
              <a:gd name="connsiteY14" fmla="*/ 533400 h 720544"/>
              <a:gd name="connsiteX15" fmla="*/ 1371600 w 3108960"/>
              <a:gd name="connsiteY15" fmla="*/ 548640 h 720544"/>
              <a:gd name="connsiteX16" fmla="*/ 1737360 w 3108960"/>
              <a:gd name="connsiteY16" fmla="*/ 594360 h 720544"/>
              <a:gd name="connsiteX17" fmla="*/ 1844040 w 3108960"/>
              <a:gd name="connsiteY17" fmla="*/ 609600 h 720544"/>
              <a:gd name="connsiteX18" fmla="*/ 2011680 w 3108960"/>
              <a:gd name="connsiteY18" fmla="*/ 624840 h 720544"/>
              <a:gd name="connsiteX19" fmla="*/ 2087880 w 3108960"/>
              <a:gd name="connsiteY19" fmla="*/ 640080 h 720544"/>
              <a:gd name="connsiteX20" fmla="*/ 2133600 w 3108960"/>
              <a:gd name="connsiteY20" fmla="*/ 655320 h 720544"/>
              <a:gd name="connsiteX21" fmla="*/ 2316480 w 3108960"/>
              <a:gd name="connsiteY21" fmla="*/ 670560 h 720544"/>
              <a:gd name="connsiteX22" fmla="*/ 2987040 w 3108960"/>
              <a:gd name="connsiteY22" fmla="*/ 670560 h 720544"/>
              <a:gd name="connsiteX23" fmla="*/ 3078480 w 3108960"/>
              <a:gd name="connsiteY23" fmla="*/ 609600 h 720544"/>
              <a:gd name="connsiteX24" fmla="*/ 3108960 w 3108960"/>
              <a:gd name="connsiteY24" fmla="*/ 594360 h 72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108960" h="720544">
                <a:moveTo>
                  <a:pt x="0" y="0"/>
                </a:moveTo>
                <a:cubicBezTo>
                  <a:pt x="25400" y="5080"/>
                  <a:pt x="53710" y="2389"/>
                  <a:pt x="76200" y="15240"/>
                </a:cubicBezTo>
                <a:cubicBezTo>
                  <a:pt x="92103" y="24327"/>
                  <a:pt x="92609" y="49234"/>
                  <a:pt x="106680" y="60960"/>
                </a:cubicBezTo>
                <a:cubicBezTo>
                  <a:pt x="124133" y="75504"/>
                  <a:pt x="149900" y="77248"/>
                  <a:pt x="167640" y="91440"/>
                </a:cubicBezTo>
                <a:cubicBezTo>
                  <a:pt x="201300" y="118368"/>
                  <a:pt x="223214" y="158970"/>
                  <a:pt x="259080" y="182880"/>
                </a:cubicBezTo>
                <a:lnTo>
                  <a:pt x="304800" y="213360"/>
                </a:lnTo>
                <a:cubicBezTo>
                  <a:pt x="356181" y="290432"/>
                  <a:pt x="307388" y="237514"/>
                  <a:pt x="381000" y="274320"/>
                </a:cubicBezTo>
                <a:cubicBezTo>
                  <a:pt x="397383" y="282511"/>
                  <a:pt x="410337" y="296609"/>
                  <a:pt x="426720" y="304800"/>
                </a:cubicBezTo>
                <a:cubicBezTo>
                  <a:pt x="441088" y="311984"/>
                  <a:pt x="456994" y="315627"/>
                  <a:pt x="472440" y="320040"/>
                </a:cubicBezTo>
                <a:cubicBezTo>
                  <a:pt x="556430" y="344037"/>
                  <a:pt x="560016" y="338237"/>
                  <a:pt x="670560" y="350520"/>
                </a:cubicBezTo>
                <a:cubicBezTo>
                  <a:pt x="711200" y="360680"/>
                  <a:pt x="752739" y="367753"/>
                  <a:pt x="792480" y="381000"/>
                </a:cubicBezTo>
                <a:cubicBezTo>
                  <a:pt x="807720" y="386080"/>
                  <a:pt x="824157" y="388438"/>
                  <a:pt x="838200" y="396240"/>
                </a:cubicBezTo>
                <a:cubicBezTo>
                  <a:pt x="870222" y="414030"/>
                  <a:pt x="893719" y="450016"/>
                  <a:pt x="929640" y="457200"/>
                </a:cubicBezTo>
                <a:cubicBezTo>
                  <a:pt x="982018" y="467676"/>
                  <a:pt x="1016581" y="473332"/>
                  <a:pt x="1066800" y="487680"/>
                </a:cubicBezTo>
                <a:cubicBezTo>
                  <a:pt x="1133624" y="506773"/>
                  <a:pt x="1145535" y="523522"/>
                  <a:pt x="1234440" y="533400"/>
                </a:cubicBezTo>
                <a:lnTo>
                  <a:pt x="1371600" y="548640"/>
                </a:lnTo>
                <a:cubicBezTo>
                  <a:pt x="1572527" y="598872"/>
                  <a:pt x="1451711" y="576507"/>
                  <a:pt x="1737360" y="594360"/>
                </a:cubicBezTo>
                <a:cubicBezTo>
                  <a:pt x="1772920" y="599440"/>
                  <a:pt x="1808339" y="605633"/>
                  <a:pt x="1844040" y="609600"/>
                </a:cubicBezTo>
                <a:cubicBezTo>
                  <a:pt x="1899807" y="615796"/>
                  <a:pt x="1956003" y="617880"/>
                  <a:pt x="2011680" y="624840"/>
                </a:cubicBezTo>
                <a:cubicBezTo>
                  <a:pt x="2037383" y="628053"/>
                  <a:pt x="2062750" y="633798"/>
                  <a:pt x="2087880" y="640080"/>
                </a:cubicBezTo>
                <a:cubicBezTo>
                  <a:pt x="2103465" y="643976"/>
                  <a:pt x="2117677" y="653197"/>
                  <a:pt x="2133600" y="655320"/>
                </a:cubicBezTo>
                <a:cubicBezTo>
                  <a:pt x="2194235" y="663405"/>
                  <a:pt x="2255520" y="665480"/>
                  <a:pt x="2316480" y="670560"/>
                </a:cubicBezTo>
                <a:cubicBezTo>
                  <a:pt x="2564745" y="720213"/>
                  <a:pt x="2537185" y="720544"/>
                  <a:pt x="2987040" y="670560"/>
                </a:cubicBezTo>
                <a:cubicBezTo>
                  <a:pt x="3023448" y="666515"/>
                  <a:pt x="3045715" y="625983"/>
                  <a:pt x="3078480" y="609600"/>
                </a:cubicBezTo>
                <a:lnTo>
                  <a:pt x="3108960" y="594360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2500298" y="5214950"/>
            <a:ext cx="3459480" cy="1031773"/>
          </a:xfrm>
          <a:custGeom>
            <a:avLst/>
            <a:gdLst>
              <a:gd name="connsiteX0" fmla="*/ 0 w 3459480"/>
              <a:gd name="connsiteY0" fmla="*/ 0 h 1031773"/>
              <a:gd name="connsiteX1" fmla="*/ 60960 w 3459480"/>
              <a:gd name="connsiteY1" fmla="*/ 15240 h 1031773"/>
              <a:gd name="connsiteX2" fmla="*/ 152400 w 3459480"/>
              <a:gd name="connsiteY2" fmla="*/ 76200 h 1031773"/>
              <a:gd name="connsiteX3" fmla="*/ 274320 w 3459480"/>
              <a:gd name="connsiteY3" fmla="*/ 106680 h 1031773"/>
              <a:gd name="connsiteX4" fmla="*/ 320040 w 3459480"/>
              <a:gd name="connsiteY4" fmla="*/ 137160 h 1031773"/>
              <a:gd name="connsiteX5" fmla="*/ 472440 w 3459480"/>
              <a:gd name="connsiteY5" fmla="*/ 182880 h 1031773"/>
              <a:gd name="connsiteX6" fmla="*/ 655320 w 3459480"/>
              <a:gd name="connsiteY6" fmla="*/ 198120 h 1031773"/>
              <a:gd name="connsiteX7" fmla="*/ 807720 w 3459480"/>
              <a:gd name="connsiteY7" fmla="*/ 243840 h 1031773"/>
              <a:gd name="connsiteX8" fmla="*/ 853440 w 3459480"/>
              <a:gd name="connsiteY8" fmla="*/ 259080 h 1031773"/>
              <a:gd name="connsiteX9" fmla="*/ 899160 w 3459480"/>
              <a:gd name="connsiteY9" fmla="*/ 274320 h 1031773"/>
              <a:gd name="connsiteX10" fmla="*/ 990600 w 3459480"/>
              <a:gd name="connsiteY10" fmla="*/ 289560 h 1031773"/>
              <a:gd name="connsiteX11" fmla="*/ 1036320 w 3459480"/>
              <a:gd name="connsiteY11" fmla="*/ 304800 h 1031773"/>
              <a:gd name="connsiteX12" fmla="*/ 1127760 w 3459480"/>
              <a:gd name="connsiteY12" fmla="*/ 320040 h 1031773"/>
              <a:gd name="connsiteX13" fmla="*/ 1219200 w 3459480"/>
              <a:gd name="connsiteY13" fmla="*/ 365760 h 1031773"/>
              <a:gd name="connsiteX14" fmla="*/ 1325880 w 3459480"/>
              <a:gd name="connsiteY14" fmla="*/ 426720 h 1031773"/>
              <a:gd name="connsiteX15" fmla="*/ 1478280 w 3459480"/>
              <a:gd name="connsiteY15" fmla="*/ 472440 h 1031773"/>
              <a:gd name="connsiteX16" fmla="*/ 1569720 w 3459480"/>
              <a:gd name="connsiteY16" fmla="*/ 533400 h 1031773"/>
              <a:gd name="connsiteX17" fmla="*/ 1615440 w 3459480"/>
              <a:gd name="connsiteY17" fmla="*/ 563880 h 1031773"/>
              <a:gd name="connsiteX18" fmla="*/ 2484120 w 3459480"/>
              <a:gd name="connsiteY18" fmla="*/ 594360 h 1031773"/>
              <a:gd name="connsiteX19" fmla="*/ 2575560 w 3459480"/>
              <a:gd name="connsiteY19" fmla="*/ 624840 h 1031773"/>
              <a:gd name="connsiteX20" fmla="*/ 2621280 w 3459480"/>
              <a:gd name="connsiteY20" fmla="*/ 655320 h 1031773"/>
              <a:gd name="connsiteX21" fmla="*/ 2712720 w 3459480"/>
              <a:gd name="connsiteY21" fmla="*/ 685800 h 1031773"/>
              <a:gd name="connsiteX22" fmla="*/ 2849880 w 3459480"/>
              <a:gd name="connsiteY22" fmla="*/ 731520 h 1031773"/>
              <a:gd name="connsiteX23" fmla="*/ 2895600 w 3459480"/>
              <a:gd name="connsiteY23" fmla="*/ 746760 h 1031773"/>
              <a:gd name="connsiteX24" fmla="*/ 2956560 w 3459480"/>
              <a:gd name="connsiteY24" fmla="*/ 777240 h 1031773"/>
              <a:gd name="connsiteX25" fmla="*/ 3048000 w 3459480"/>
              <a:gd name="connsiteY25" fmla="*/ 792480 h 1031773"/>
              <a:gd name="connsiteX26" fmla="*/ 3093720 w 3459480"/>
              <a:gd name="connsiteY26" fmla="*/ 807720 h 1031773"/>
              <a:gd name="connsiteX27" fmla="*/ 3154680 w 3459480"/>
              <a:gd name="connsiteY27" fmla="*/ 853440 h 1031773"/>
              <a:gd name="connsiteX28" fmla="*/ 3246120 w 3459480"/>
              <a:gd name="connsiteY28" fmla="*/ 944880 h 1031773"/>
              <a:gd name="connsiteX29" fmla="*/ 3291840 w 3459480"/>
              <a:gd name="connsiteY29" fmla="*/ 975360 h 1031773"/>
              <a:gd name="connsiteX30" fmla="*/ 3337560 w 3459480"/>
              <a:gd name="connsiteY30" fmla="*/ 1021080 h 1031773"/>
              <a:gd name="connsiteX31" fmla="*/ 3459480 w 3459480"/>
              <a:gd name="connsiteY31" fmla="*/ 1021080 h 1031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459480" h="1031773">
                <a:moveTo>
                  <a:pt x="0" y="0"/>
                </a:moveTo>
                <a:cubicBezTo>
                  <a:pt x="20320" y="5080"/>
                  <a:pt x="42226" y="5873"/>
                  <a:pt x="60960" y="15240"/>
                </a:cubicBezTo>
                <a:cubicBezTo>
                  <a:pt x="93725" y="31623"/>
                  <a:pt x="117647" y="64616"/>
                  <a:pt x="152400" y="76200"/>
                </a:cubicBezTo>
                <a:cubicBezTo>
                  <a:pt x="222694" y="99631"/>
                  <a:pt x="182368" y="88290"/>
                  <a:pt x="274320" y="106680"/>
                </a:cubicBezTo>
                <a:cubicBezTo>
                  <a:pt x="289560" y="116840"/>
                  <a:pt x="303302" y="129721"/>
                  <a:pt x="320040" y="137160"/>
                </a:cubicBezTo>
                <a:cubicBezTo>
                  <a:pt x="337335" y="144847"/>
                  <a:pt x="441601" y="179025"/>
                  <a:pt x="472440" y="182880"/>
                </a:cubicBezTo>
                <a:cubicBezTo>
                  <a:pt x="533139" y="190467"/>
                  <a:pt x="594360" y="193040"/>
                  <a:pt x="655320" y="198120"/>
                </a:cubicBezTo>
                <a:cubicBezTo>
                  <a:pt x="747449" y="221152"/>
                  <a:pt x="696409" y="206736"/>
                  <a:pt x="807720" y="243840"/>
                </a:cubicBezTo>
                <a:lnTo>
                  <a:pt x="853440" y="259080"/>
                </a:lnTo>
                <a:cubicBezTo>
                  <a:pt x="868680" y="264160"/>
                  <a:pt x="883314" y="271679"/>
                  <a:pt x="899160" y="274320"/>
                </a:cubicBezTo>
                <a:cubicBezTo>
                  <a:pt x="929640" y="279400"/>
                  <a:pt x="960435" y="282857"/>
                  <a:pt x="990600" y="289560"/>
                </a:cubicBezTo>
                <a:cubicBezTo>
                  <a:pt x="1006282" y="293045"/>
                  <a:pt x="1020638" y="301315"/>
                  <a:pt x="1036320" y="304800"/>
                </a:cubicBezTo>
                <a:cubicBezTo>
                  <a:pt x="1066485" y="311503"/>
                  <a:pt x="1097280" y="314960"/>
                  <a:pt x="1127760" y="320040"/>
                </a:cubicBezTo>
                <a:cubicBezTo>
                  <a:pt x="1258787" y="407391"/>
                  <a:pt x="1093007" y="302664"/>
                  <a:pt x="1219200" y="365760"/>
                </a:cubicBezTo>
                <a:cubicBezTo>
                  <a:pt x="1329172" y="420746"/>
                  <a:pt x="1192289" y="373283"/>
                  <a:pt x="1325880" y="426720"/>
                </a:cubicBezTo>
                <a:cubicBezTo>
                  <a:pt x="1387719" y="451456"/>
                  <a:pt x="1418402" y="457470"/>
                  <a:pt x="1478280" y="472440"/>
                </a:cubicBezTo>
                <a:lnTo>
                  <a:pt x="1569720" y="533400"/>
                </a:lnTo>
                <a:cubicBezTo>
                  <a:pt x="1584960" y="543560"/>
                  <a:pt x="1597373" y="560869"/>
                  <a:pt x="1615440" y="563880"/>
                </a:cubicBezTo>
                <a:cubicBezTo>
                  <a:pt x="1962484" y="621721"/>
                  <a:pt x="1675986" y="578514"/>
                  <a:pt x="2484120" y="594360"/>
                </a:cubicBezTo>
                <a:cubicBezTo>
                  <a:pt x="2514600" y="604520"/>
                  <a:pt x="2548827" y="607018"/>
                  <a:pt x="2575560" y="624840"/>
                </a:cubicBezTo>
                <a:cubicBezTo>
                  <a:pt x="2590800" y="635000"/>
                  <a:pt x="2604542" y="647881"/>
                  <a:pt x="2621280" y="655320"/>
                </a:cubicBezTo>
                <a:cubicBezTo>
                  <a:pt x="2650640" y="668369"/>
                  <a:pt x="2682240" y="675640"/>
                  <a:pt x="2712720" y="685800"/>
                </a:cubicBezTo>
                <a:lnTo>
                  <a:pt x="2849880" y="731520"/>
                </a:lnTo>
                <a:cubicBezTo>
                  <a:pt x="2865120" y="736600"/>
                  <a:pt x="2881232" y="739576"/>
                  <a:pt x="2895600" y="746760"/>
                </a:cubicBezTo>
                <a:cubicBezTo>
                  <a:pt x="2915920" y="756920"/>
                  <a:pt x="2934800" y="770712"/>
                  <a:pt x="2956560" y="777240"/>
                </a:cubicBezTo>
                <a:cubicBezTo>
                  <a:pt x="2986157" y="786119"/>
                  <a:pt x="3017835" y="785777"/>
                  <a:pt x="3048000" y="792480"/>
                </a:cubicBezTo>
                <a:cubicBezTo>
                  <a:pt x="3063682" y="795965"/>
                  <a:pt x="3078480" y="802640"/>
                  <a:pt x="3093720" y="807720"/>
                </a:cubicBezTo>
                <a:cubicBezTo>
                  <a:pt x="3114040" y="822960"/>
                  <a:pt x="3135800" y="836448"/>
                  <a:pt x="3154680" y="853440"/>
                </a:cubicBezTo>
                <a:cubicBezTo>
                  <a:pt x="3186720" y="882276"/>
                  <a:pt x="3210254" y="920970"/>
                  <a:pt x="3246120" y="944880"/>
                </a:cubicBezTo>
                <a:cubicBezTo>
                  <a:pt x="3261360" y="955040"/>
                  <a:pt x="3277769" y="963634"/>
                  <a:pt x="3291840" y="975360"/>
                </a:cubicBezTo>
                <a:cubicBezTo>
                  <a:pt x="3308397" y="989158"/>
                  <a:pt x="3316767" y="1015409"/>
                  <a:pt x="3337560" y="1021080"/>
                </a:cubicBezTo>
                <a:cubicBezTo>
                  <a:pt x="3376768" y="1031773"/>
                  <a:pt x="3418840" y="1021080"/>
                  <a:pt x="3459480" y="102108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82857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3174" y="357166"/>
            <a:ext cx="3714776" cy="107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InflateBottom">
              <a:avLst/>
            </a:prstTxWarp>
          </a:bodyPr>
          <a:lstStyle/>
          <a:p>
            <a:pPr algn="ctr"/>
            <a:r>
              <a:rPr lang="ru-RU" sz="44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Задание</a:t>
            </a:r>
            <a:r>
              <a:rPr lang="ru-RU" sz="44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44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5.</a:t>
            </a:r>
            <a:endParaRPr lang="ru-RU" sz="44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285860"/>
            <a:ext cx="8358246" cy="30718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200" b="1" dirty="0" smtClean="0">
                <a:ln>
                  <a:solidFill>
                    <a:srgbClr val="66FFFF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Для того, чтобы разрезать металлическую балку на две части , нужно уплатить за  работу 5 рублей . Сколько будет стоить работа, если балку нужно разрезать на 10 частей?</a:t>
            </a:r>
            <a:endParaRPr lang="ru-RU" sz="3200" b="1" dirty="0">
              <a:ln>
                <a:solidFill>
                  <a:srgbClr val="66FFFF"/>
                </a:solidFill>
              </a:ln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4810" y="5000636"/>
            <a:ext cx="4643470" cy="121444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  <a:latin typeface="Arial Black" pitchFamily="34" charset="0"/>
              </a:rPr>
              <a:t>Ответ: 45 руб.</a:t>
            </a:r>
            <a:endParaRPr lang="ru-RU" sz="3600" dirty="0">
              <a:ln>
                <a:solidFill>
                  <a:srgbClr val="C00000"/>
                </a:solidFill>
              </a:ln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48007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48007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42" name="Picture 2" descr="C:\Users\наташа\Documents\129967207564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500570"/>
            <a:ext cx="2640010" cy="15842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8926" y="-714404"/>
            <a:ext cx="2714644" cy="3571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Arno Pro Smbd" pitchFamily="18" charset="0"/>
              </a:rPr>
              <a:t>Великие</a:t>
            </a:r>
            <a:endParaRPr lang="ru-RU" sz="4800" b="1" dirty="0" smtClean="0">
              <a:ln>
                <a:solidFill>
                  <a:srgbClr val="00B050"/>
                </a:solidFill>
              </a:ln>
              <a:solidFill>
                <a:srgbClr val="FFFF00"/>
              </a:solidFill>
              <a:latin typeface="Arno Pro Smbd" pitchFamily="18" charset="0"/>
            </a:endParaRPr>
          </a:p>
          <a:p>
            <a:pPr algn="ctr"/>
            <a:r>
              <a:rPr lang="ru-RU" sz="2800" b="1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Arno Pro Smbd" pitchFamily="18" charset="0"/>
              </a:rPr>
              <a:t>женщины-</a:t>
            </a:r>
            <a:r>
              <a:rPr lang="ru-RU" sz="48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no Pro Smbd" pitchFamily="18" charset="0"/>
              </a:rPr>
              <a:t>  </a:t>
            </a:r>
          </a:p>
          <a:p>
            <a:pPr algn="ctr"/>
            <a:r>
              <a:rPr lang="ru-RU" sz="2800" b="1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Arno Pro Smbd" pitchFamily="18" charset="0"/>
              </a:rPr>
              <a:t>математики</a:t>
            </a:r>
            <a:r>
              <a:rPr lang="ru-RU" sz="7200" b="1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Arno Pro Smbd" pitchFamily="18" charset="0"/>
              </a:rPr>
              <a:t>.</a:t>
            </a:r>
            <a:endParaRPr lang="ru-RU" sz="13800" b="1" dirty="0">
              <a:ln>
                <a:solidFill>
                  <a:srgbClr val="00B050"/>
                </a:solidFill>
              </a:ln>
              <a:solidFill>
                <a:srgbClr val="FFFF00"/>
              </a:solidFill>
              <a:latin typeface="Arno Pro Smbd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2357430"/>
            <a:ext cx="6858048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 Историческая  справка.)</a:t>
            </a:r>
            <a:endParaRPr lang="ru-RU" sz="2000" dirty="0">
              <a:ln>
                <a:solidFill>
                  <a:srgbClr val="FFFF00"/>
                </a:solidFill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69689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7" name="Picture 3" descr="C:\Users\Public\Pictures\Sample Pictures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3286124"/>
            <a:ext cx="2286016" cy="3143272"/>
          </a:xfrm>
          <a:prstGeom prst="rect">
            <a:avLst/>
          </a:prstGeom>
          <a:noFill/>
        </p:spPr>
      </p:pic>
      <p:pic>
        <p:nvPicPr>
          <p:cNvPr id="1028" name="Picture 4" descr="C:\Users\наташа\Documents\60bd34b3415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2"/>
            <a:ext cx="2387133" cy="277818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256424" y="5643578"/>
            <a:ext cx="288757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Bottom">
              <a:avLst/>
            </a:prstTxWarp>
            <a:spAutoFit/>
          </a:bodyPr>
          <a:lstStyle/>
          <a:p>
            <a:pPr algn="ctr"/>
            <a:r>
              <a:rPr lang="ru-RU" sz="24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Софья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Ковалевская</a:t>
            </a:r>
            <a:endParaRPr lang="ru-RU" sz="54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142908" y="2285992"/>
            <a:ext cx="300039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Bottom">
              <a:avLst/>
            </a:prstTxWarp>
            <a:spAutoFit/>
          </a:bodyPr>
          <a:lstStyle/>
          <a:p>
            <a:pPr algn="ctr"/>
            <a:r>
              <a:rPr lang="ru-RU" sz="1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Гипатия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Александрийская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9" name="Picture 5" descr="C:\Users\наташа\Documents\59339523_1274516217_2701921020094285158jnpMTO_p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0"/>
            <a:ext cx="2571768" cy="3052525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6000760" y="2357430"/>
            <a:ext cx="300039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Bottom">
              <a:avLst/>
            </a:prstTxWarp>
            <a:spAutoFit/>
          </a:bodyPr>
          <a:lstStyle/>
          <a:p>
            <a:pPr algn="ctr"/>
            <a:r>
              <a:rPr lang="ru-RU" sz="2400" b="1" cap="none" spc="0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Эмилия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cap="none" spc="0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дю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cap="none" spc="0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Шатле</a:t>
            </a:r>
            <a:endParaRPr lang="ru-RU" sz="54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rgbClr val="66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30" name="Picture 6" descr="C:\Users\наташа\Documents\68783754_Hortense_Lepaut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286124"/>
            <a:ext cx="2000264" cy="3143272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2048007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4929198"/>
            <a:ext cx="233749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Bottom">
              <a:avLst/>
            </a:prstTxWarp>
            <a:spAutoFit/>
          </a:bodyPr>
          <a:lstStyle/>
          <a:p>
            <a:pPr algn="ctr"/>
            <a:r>
              <a:rPr lang="ru-RU" sz="700" b="0" cap="none" spc="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Мария</a:t>
            </a:r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700" b="0" cap="none" spc="0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Лаланд</a:t>
            </a:r>
            <a:endParaRPr lang="ru-RU" b="0" cap="none" spc="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31" name="Picture 7" descr="C:\Users\наташа\Documents\354_Agnesi-Maria-Gaetan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5984" y="3286124"/>
            <a:ext cx="1857388" cy="3143272"/>
          </a:xfrm>
          <a:prstGeom prst="rect">
            <a:avLst/>
          </a:prstGeom>
          <a:noFill/>
        </p:spPr>
      </p:pic>
      <p:pic>
        <p:nvPicPr>
          <p:cNvPr id="1032" name="Picture 8" descr="C:\Users\наташа\Documents\default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4810" y="3286124"/>
            <a:ext cx="2000264" cy="3143272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3857620" y="5929330"/>
            <a:ext cx="2643206" cy="120908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Bottom">
              <a:avLst/>
            </a:prstTxWarp>
            <a:spAutoFit/>
          </a:bodyPr>
          <a:lstStyle/>
          <a:p>
            <a:pPr algn="ctr"/>
            <a:r>
              <a:rPr lang="ru-RU" sz="600" b="1" cap="none" spc="50" dirty="0" smtClean="0">
                <a:ln w="12700" cmpd="sng">
                  <a:solidFill>
                    <a:srgbClr val="66FFFF"/>
                  </a:solidFill>
                  <a:prstDash val="solid"/>
                </a:ln>
                <a:solidFill>
                  <a:srgbClr val="FF99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Софья</a:t>
            </a:r>
            <a:r>
              <a:rPr lang="ru-RU" sz="1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600" b="1" cap="none" spc="50" dirty="0" err="1" smtClean="0">
                <a:ln w="12700" cmpd="sng">
                  <a:solidFill>
                    <a:srgbClr val="66FFFF"/>
                  </a:solidFill>
                  <a:prstDash val="solid"/>
                </a:ln>
                <a:solidFill>
                  <a:srgbClr val="FF99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Жерман</a:t>
            </a:r>
            <a:endParaRPr lang="ru-RU" sz="1200" b="1" cap="none" spc="50" dirty="0">
              <a:ln w="12700" cmpd="sng">
                <a:solidFill>
                  <a:srgbClr val="66FFFF"/>
                </a:solidFill>
                <a:prstDash val="solid"/>
              </a:ln>
              <a:solidFill>
                <a:srgbClr val="FF99FF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357422" y="5357826"/>
            <a:ext cx="1960152" cy="369332"/>
          </a:xfrm>
          <a:prstGeom prst="rect">
            <a:avLst/>
          </a:prstGeom>
        </p:spPr>
        <p:txBody>
          <a:bodyPr wrap="none">
            <a:prstTxWarp prst="textInflateBottom">
              <a:avLst/>
            </a:prstTxWarp>
            <a:spAutoFit/>
          </a:bodyPr>
          <a:lstStyle/>
          <a:p>
            <a:r>
              <a:rPr lang="ru-RU" sz="2000" i="1" dirty="0" smtClean="0">
                <a:ln>
                  <a:solidFill>
                    <a:srgbClr val="FFFF00"/>
                  </a:solidFill>
                </a:ln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Мария</a:t>
            </a:r>
            <a:r>
              <a:rPr lang="ru-RU" i="1" dirty="0" smtClean="0">
                <a:ln>
                  <a:solidFill>
                    <a:srgbClr val="FFFF00"/>
                  </a:solidFill>
                </a:ln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400" i="1" dirty="0" err="1" smtClean="0">
                <a:ln>
                  <a:solidFill>
                    <a:srgbClr val="FFFF00"/>
                  </a:solidFill>
                </a:ln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Гаетана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643174" y="5857892"/>
            <a:ext cx="948337" cy="369332"/>
          </a:xfrm>
          <a:prstGeom prst="rect">
            <a:avLst/>
          </a:prstGeom>
        </p:spPr>
        <p:txBody>
          <a:bodyPr wrap="none">
            <a:prstTxWarp prst="textInflateBottom">
              <a:avLst/>
            </a:prstTxWarp>
            <a:spAutoFit/>
          </a:bodyPr>
          <a:lstStyle/>
          <a:p>
            <a:r>
              <a:rPr lang="ru-RU" i="1" dirty="0" err="1" smtClean="0">
                <a:ln>
                  <a:solidFill>
                    <a:srgbClr val="FFFF00"/>
                  </a:solidFill>
                </a:ln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Аньези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12" grpId="0"/>
      <p:bldP spid="15" grpId="0"/>
      <p:bldP spid="21" grpId="0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00496" y="214290"/>
            <a:ext cx="4857784" cy="6072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Первая женщина-математик, согласно дошедшим до нас сведениям , была гречанка </a:t>
            </a:r>
            <a:r>
              <a:rPr lang="ru-RU" sz="2400" i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Гипатия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, жившая в Александрии от 370 до 415 года.</a:t>
            </a:r>
          </a:p>
          <a:p>
            <a:pPr algn="ctr"/>
            <a:r>
              <a:rPr lang="ru-RU" sz="2400" b="1" i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Гипатия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  изучала математику , астрономию, медицину и философию, </a:t>
            </a:r>
          </a:p>
          <a:p>
            <a:pPr algn="ctr"/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написала комментарии к «Арифметике»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Диафанта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 и  к «Коническим сечениям»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Апполония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Пергского</a:t>
            </a:r>
            <a:r>
              <a:rPr lang="ru-RU" sz="3200" b="1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.</a:t>
            </a:r>
            <a:endParaRPr lang="ru-RU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наташа\Documents\hypat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3649667" cy="568471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14744" y="214290"/>
            <a:ext cx="5072098" cy="6215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2400" dirty="0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latin typeface="Arial Black" pitchFamily="34" charset="0"/>
              </a:rPr>
              <a:t>В первой половине 18 века  во Франции славилась своей образованностью маркиза </a:t>
            </a:r>
            <a:r>
              <a:rPr lang="ru-RU" sz="2400" i="1" dirty="0" err="1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Эмилия</a:t>
            </a:r>
            <a:r>
              <a:rPr lang="ru-RU" sz="2400" dirty="0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latin typeface="Arial Black" pitchFamily="34" charset="0"/>
              </a:rPr>
              <a:t> </a:t>
            </a:r>
            <a:r>
              <a:rPr lang="ru-RU" sz="2400" i="1" dirty="0" err="1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дю</a:t>
            </a:r>
            <a:r>
              <a:rPr lang="ru-RU" sz="2400" i="1" dirty="0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400" i="1" dirty="0" err="1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Шатлэ</a:t>
            </a:r>
            <a:r>
              <a:rPr lang="ru-RU" sz="2400" dirty="0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latin typeface="Arial Black" pitchFamily="34" charset="0"/>
              </a:rPr>
              <a:t>, которая  перевела с латинского на родной  язык знаменитое  произведение Ньютона «Математические начала натуральной философии». Это грандиозный труд , в котором изложены учение о всемирном тяготении  и принципы классической механики.</a:t>
            </a:r>
            <a:endParaRPr lang="ru-RU" sz="2400" dirty="0">
              <a:ln>
                <a:solidFill>
                  <a:srgbClr val="00B050"/>
                </a:solidFill>
              </a:ln>
              <a:solidFill>
                <a:srgbClr val="92D050"/>
              </a:solidFill>
              <a:latin typeface="Arial Black" pitchFamily="34" charset="0"/>
            </a:endParaRPr>
          </a:p>
        </p:txBody>
      </p:sp>
      <p:pic>
        <p:nvPicPr>
          <p:cNvPr id="6146" name="Picture 2" descr="C:\Users\наташа\Documents\Emilie_du_Châtel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3428992" cy="48006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711</TotalTime>
  <Words>738</Words>
  <Application>Microsoft Office PowerPoint</Application>
  <PresentationFormat>Экран (4:3)</PresentationFormat>
  <Paragraphs>115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наташа</cp:lastModifiedBy>
  <cp:revision>85</cp:revision>
  <dcterms:created xsi:type="dcterms:W3CDTF">2011-03-27T15:29:50Z</dcterms:created>
  <dcterms:modified xsi:type="dcterms:W3CDTF">2011-10-27T19:39:55Z</dcterms:modified>
</cp:coreProperties>
</file>